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9"/>
  </p:notesMasterIdLst>
  <p:handoutMasterIdLst>
    <p:handoutMasterId r:id="rId70"/>
  </p:handoutMasterIdLst>
  <p:sldIdLst>
    <p:sldId id="2046" r:id="rId2"/>
    <p:sldId id="2253" r:id="rId3"/>
    <p:sldId id="2480" r:id="rId4"/>
    <p:sldId id="2254" r:id="rId5"/>
    <p:sldId id="2460" r:id="rId6"/>
    <p:sldId id="2528" r:id="rId7"/>
    <p:sldId id="2461" r:id="rId8"/>
    <p:sldId id="2462" r:id="rId9"/>
    <p:sldId id="2332" r:id="rId10"/>
    <p:sldId id="2331" r:id="rId11"/>
    <p:sldId id="2463" r:id="rId12"/>
    <p:sldId id="2476" r:id="rId13"/>
    <p:sldId id="2477" r:id="rId14"/>
    <p:sldId id="2466" r:id="rId15"/>
    <p:sldId id="2487" r:id="rId16"/>
    <p:sldId id="2360" r:id="rId17"/>
    <p:sldId id="2468" r:id="rId18"/>
    <p:sldId id="2481" r:id="rId19"/>
    <p:sldId id="2474" r:id="rId20"/>
    <p:sldId id="2541" r:id="rId21"/>
    <p:sldId id="2475" r:id="rId22"/>
    <p:sldId id="2479" r:id="rId23"/>
    <p:sldId id="2483" r:id="rId24"/>
    <p:sldId id="2484" r:id="rId25"/>
    <p:sldId id="2486" r:id="rId26"/>
    <p:sldId id="2354" r:id="rId27"/>
    <p:sldId id="2490" r:id="rId28"/>
    <p:sldId id="2491" r:id="rId29"/>
    <p:sldId id="2489" r:id="rId30"/>
    <p:sldId id="2546" r:id="rId31"/>
    <p:sldId id="2545" r:id="rId32"/>
    <p:sldId id="2529" r:id="rId33"/>
    <p:sldId id="2449" r:id="rId34"/>
    <p:sldId id="2494" r:id="rId35"/>
    <p:sldId id="2538" r:id="rId36"/>
    <p:sldId id="2495" r:id="rId37"/>
    <p:sldId id="2496" r:id="rId38"/>
    <p:sldId id="2497" r:id="rId39"/>
    <p:sldId id="2498" r:id="rId40"/>
    <p:sldId id="2499" r:id="rId41"/>
    <p:sldId id="2500" r:id="rId42"/>
    <p:sldId id="2503" r:id="rId43"/>
    <p:sldId id="2505" r:id="rId44"/>
    <p:sldId id="2502" r:id="rId45"/>
    <p:sldId id="2504" r:id="rId46"/>
    <p:sldId id="2506" r:id="rId47"/>
    <p:sldId id="2507" r:id="rId48"/>
    <p:sldId id="2547" r:id="rId49"/>
    <p:sldId id="2530" r:id="rId50"/>
    <p:sldId id="2387" r:id="rId51"/>
    <p:sldId id="2534" r:id="rId52"/>
    <p:sldId id="2548" r:id="rId53"/>
    <p:sldId id="2511" r:id="rId54"/>
    <p:sldId id="2517" r:id="rId55"/>
    <p:sldId id="2518" r:id="rId56"/>
    <p:sldId id="2519" r:id="rId57"/>
    <p:sldId id="2396" r:id="rId58"/>
    <p:sldId id="2552" r:id="rId59"/>
    <p:sldId id="2531" r:id="rId60"/>
    <p:sldId id="2464" r:id="rId61"/>
    <p:sldId id="2516" r:id="rId62"/>
    <p:sldId id="2532" r:id="rId63"/>
    <p:sldId id="2550" r:id="rId64"/>
    <p:sldId id="2401" r:id="rId65"/>
    <p:sldId id="2551" r:id="rId66"/>
    <p:sldId id="2553" r:id="rId67"/>
    <p:sldId id="2549" r:id="rId68"/>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panose="020F0502020204030204" pitchFamily="34" charset="0"/>
        <a:ea typeface="+mn-ea"/>
        <a:cs typeface="+mn-cs"/>
      </a:defRPr>
    </a:lvl1pPr>
    <a:lvl2pPr marL="912813" indent="-455613" algn="l" defTabSz="1827213" rtl="0" eaLnBrk="0" fontAlgn="base" hangingPunct="0">
      <a:spcBef>
        <a:spcPct val="0"/>
      </a:spcBef>
      <a:spcAft>
        <a:spcPct val="0"/>
      </a:spcAft>
      <a:defRPr sz="3600" kern="1200">
        <a:solidFill>
          <a:schemeClr val="tx1"/>
        </a:solidFill>
        <a:latin typeface="Lato Light" panose="020F0502020204030204" pitchFamily="34" charset="0"/>
        <a:ea typeface="+mn-ea"/>
        <a:cs typeface="+mn-cs"/>
      </a:defRPr>
    </a:lvl2pPr>
    <a:lvl3pPr marL="1827213" indent="-912813" algn="l" defTabSz="1827213" rtl="0" eaLnBrk="0" fontAlgn="base" hangingPunct="0">
      <a:spcBef>
        <a:spcPct val="0"/>
      </a:spcBef>
      <a:spcAft>
        <a:spcPct val="0"/>
      </a:spcAft>
      <a:defRPr sz="3600" kern="1200">
        <a:solidFill>
          <a:schemeClr val="tx1"/>
        </a:solidFill>
        <a:latin typeface="Lato Light" panose="020F0502020204030204" pitchFamily="34" charset="0"/>
        <a:ea typeface="+mn-ea"/>
        <a:cs typeface="+mn-cs"/>
      </a:defRPr>
    </a:lvl3pPr>
    <a:lvl4pPr marL="2741613" indent="-1370013" algn="l" defTabSz="1827213" rtl="0" eaLnBrk="0" fontAlgn="base" hangingPunct="0">
      <a:spcBef>
        <a:spcPct val="0"/>
      </a:spcBef>
      <a:spcAft>
        <a:spcPct val="0"/>
      </a:spcAft>
      <a:defRPr sz="3600" kern="1200">
        <a:solidFill>
          <a:schemeClr val="tx1"/>
        </a:solidFill>
        <a:latin typeface="Lato Light" panose="020F0502020204030204" pitchFamily="34" charset="0"/>
        <a:ea typeface="+mn-ea"/>
        <a:cs typeface="+mn-cs"/>
      </a:defRPr>
    </a:lvl4pPr>
    <a:lvl5pPr marL="3656013" indent="-1827213" algn="l" defTabSz="1827213" rtl="0" eaLnBrk="0" fontAlgn="base" hangingPunct="0">
      <a:spcBef>
        <a:spcPct val="0"/>
      </a:spcBef>
      <a:spcAft>
        <a:spcPct val="0"/>
      </a:spcAft>
      <a:defRPr sz="3600" kern="1200">
        <a:solidFill>
          <a:schemeClr val="tx1"/>
        </a:solidFill>
        <a:latin typeface="Lato Light" panose="020F0502020204030204" pitchFamily="34" charset="0"/>
        <a:ea typeface="+mn-ea"/>
        <a:cs typeface="+mn-cs"/>
      </a:defRPr>
    </a:lvl5pPr>
    <a:lvl6pPr marL="2286000" algn="l" defTabSz="914400" rtl="0" eaLnBrk="1" latinLnBrk="0" hangingPunct="1">
      <a:defRPr sz="3600" kern="1200">
        <a:solidFill>
          <a:schemeClr val="tx1"/>
        </a:solidFill>
        <a:latin typeface="Lato Light" panose="020F0502020204030204" pitchFamily="34" charset="0"/>
        <a:ea typeface="+mn-ea"/>
        <a:cs typeface="+mn-cs"/>
      </a:defRPr>
    </a:lvl6pPr>
    <a:lvl7pPr marL="2743200" algn="l" defTabSz="914400" rtl="0" eaLnBrk="1" latinLnBrk="0" hangingPunct="1">
      <a:defRPr sz="3600" kern="1200">
        <a:solidFill>
          <a:schemeClr val="tx1"/>
        </a:solidFill>
        <a:latin typeface="Lato Light" panose="020F0502020204030204" pitchFamily="34" charset="0"/>
        <a:ea typeface="+mn-ea"/>
        <a:cs typeface="+mn-cs"/>
      </a:defRPr>
    </a:lvl7pPr>
    <a:lvl8pPr marL="3200400" algn="l" defTabSz="914400" rtl="0" eaLnBrk="1" latinLnBrk="0" hangingPunct="1">
      <a:defRPr sz="3600" kern="1200">
        <a:solidFill>
          <a:schemeClr val="tx1"/>
        </a:solidFill>
        <a:latin typeface="Lato Light" panose="020F0502020204030204" pitchFamily="34" charset="0"/>
        <a:ea typeface="+mn-ea"/>
        <a:cs typeface="+mn-cs"/>
      </a:defRPr>
    </a:lvl8pPr>
    <a:lvl9pPr marL="3657600" algn="l" defTabSz="914400" rtl="0" eaLnBrk="1" latinLnBrk="0" hangingPunct="1">
      <a:defRPr sz="3600" kern="1200">
        <a:solidFill>
          <a:schemeClr val="tx1"/>
        </a:solidFill>
        <a:latin typeface="Lato Light" panose="020F0502020204030204" pitchFamily="34" charset="0"/>
        <a:ea typeface="+mn-ea"/>
        <a:cs typeface="+mn-cs"/>
      </a:defRPr>
    </a:lvl9pPr>
  </p:defaultTextStyle>
  <p:extLst>
    <p:ext uri="{EFAFB233-063F-42B5-8137-9DF3F51BA10A}">
      <p15:sldGuideLst xmlns:p15="http://schemas.microsoft.com/office/powerpoint/2012/main">
        <p15:guide id="1" orient="horz" pos="8136">
          <p15:clr>
            <a:srgbClr val="A4A3A4"/>
          </p15:clr>
        </p15:guide>
        <p15:guide id="2" pos="14278">
          <p15:clr>
            <a:srgbClr val="A4A3A4"/>
          </p15:clr>
        </p15:guide>
        <p15:guide id="3" pos="1078">
          <p15:clr>
            <a:srgbClr val="A4A3A4"/>
          </p15:clr>
        </p15:guide>
        <p15:guide id="4" pos="7678">
          <p15:clr>
            <a:srgbClr val="A4A3A4"/>
          </p15:clr>
        </p15:guide>
        <p15:guide id="5" orient="horz" pos="504">
          <p15:clr>
            <a:srgbClr val="A4A3A4"/>
          </p15:clr>
        </p15:guide>
        <p15:guide id="6" orient="horz" pos="8640">
          <p15:clr>
            <a:srgbClr val="A4A3A4"/>
          </p15:clr>
        </p15:guide>
        <p15:guide id="7" orient="horz"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65AB6"/>
    <a:srgbClr val="EC3850"/>
    <a:srgbClr val="1A8BCD"/>
    <a:srgbClr val="1A8D92"/>
    <a:srgbClr val="FFC000"/>
    <a:srgbClr val="569CD6"/>
    <a:srgbClr val="C00000"/>
    <a:srgbClr val="E7EFF6"/>
    <a:srgbClr val="85130E"/>
    <a:srgbClr val="CCCC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1B09E0-3F11-F94F-B05C-FAF2F8C6CB05}" v="11" dt="2026-05-31T01:05:31.33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91"/>
    <p:restoredTop sz="65616"/>
  </p:normalViewPr>
  <p:slideViewPr>
    <p:cSldViewPr snapToGrid="0">
      <p:cViewPr varScale="1">
        <p:scale>
          <a:sx n="40" d="100"/>
          <a:sy n="40" d="100"/>
        </p:scale>
        <p:origin x="1400" y="192"/>
      </p:cViewPr>
      <p:guideLst>
        <p:guide orient="horz" pos="8136"/>
        <p:guide pos="14278"/>
        <p:guide pos="1078"/>
        <p:guide pos="7678"/>
        <p:guide orient="horz" pos="504"/>
        <p:guide orient="horz" pos="8640"/>
        <p:guide orient="horz" pos="4632"/>
      </p:guideLst>
    </p:cSldViewPr>
  </p:slideViewPr>
  <p:outlineViewPr>
    <p:cViewPr>
      <p:scale>
        <a:sx n="33" d="100"/>
        <a:sy n="33" d="100"/>
      </p:scale>
      <p:origin x="0" y="0"/>
    </p:cViewPr>
  </p:outlineViewPr>
  <p:notesTextViewPr>
    <p:cViewPr>
      <p:scale>
        <a:sx n="90" d="100"/>
        <a:sy n="9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C7A7AB-93D2-EA7A-63FF-0E66016C42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1828434"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C800A0C-0B55-389B-3365-7ED0D03A85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828434" eaLnBrk="1" fontAlgn="auto" hangingPunct="1">
              <a:spcBef>
                <a:spcPts val="0"/>
              </a:spcBef>
              <a:spcAft>
                <a:spcPts val="0"/>
              </a:spcAft>
              <a:defRPr sz="1200" smtClean="0">
                <a:latin typeface="+mn-lt"/>
              </a:defRPr>
            </a:lvl1pPr>
          </a:lstStyle>
          <a:p>
            <a:pPr>
              <a:defRPr/>
            </a:pPr>
            <a:fld id="{A8236840-7A97-2948-A458-919B11F93477}" type="datetimeFigureOut">
              <a:rPr lang="en-US"/>
              <a:pPr>
                <a:defRPr/>
              </a:pPr>
              <a:t>5/31/26</a:t>
            </a:fld>
            <a:endParaRPr lang="en-US"/>
          </a:p>
        </p:txBody>
      </p:sp>
      <p:sp>
        <p:nvSpPr>
          <p:cNvPr id="4" name="Footer Placeholder 3">
            <a:extLst>
              <a:ext uri="{FF2B5EF4-FFF2-40B4-BE49-F238E27FC236}">
                <a16:creationId xmlns:a16="http://schemas.microsoft.com/office/drawing/2014/main" id="{C44157B5-B9AE-EF43-E0A3-F347A80A04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DCB45821-2EA1-76D5-5580-A470B39EC8A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D52FAAF9-3CCF-D34C-9205-6471034AD0EF}" type="slidenum">
              <a:rPr lang="en-US" altLang="nl-BE"/>
              <a:pPr/>
              <a:t>‹nr.›</a:t>
            </a:fld>
            <a:endParaRPr lang="en-US"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4F08FF-B6C1-8C8A-8BE5-99A0192C94B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28434" eaLnBrk="1" fontAlgn="auto" hangingPunct="1">
              <a:spcBef>
                <a:spcPts val="0"/>
              </a:spcBef>
              <a:spcAft>
                <a:spcPts val="0"/>
              </a:spcAft>
              <a:defRPr sz="1200" b="0" i="0" dirty="0">
                <a:latin typeface="Nunito Light" charset="0"/>
              </a:defRPr>
            </a:lvl1pPr>
          </a:lstStyle>
          <a:p>
            <a:pPr>
              <a:defRPr/>
            </a:pPr>
            <a:endParaRPr lang="en-US"/>
          </a:p>
        </p:txBody>
      </p:sp>
      <p:sp>
        <p:nvSpPr>
          <p:cNvPr id="3" name="Date Placeholder 2">
            <a:extLst>
              <a:ext uri="{FF2B5EF4-FFF2-40B4-BE49-F238E27FC236}">
                <a16:creationId xmlns:a16="http://schemas.microsoft.com/office/drawing/2014/main" id="{FCF29B07-DA35-3505-3731-7B578201E14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1828434" eaLnBrk="1" fontAlgn="auto" hangingPunct="1">
              <a:spcBef>
                <a:spcPts val="0"/>
              </a:spcBef>
              <a:spcAft>
                <a:spcPts val="0"/>
              </a:spcAft>
              <a:defRPr sz="1200" b="0" i="0" smtClean="0">
                <a:latin typeface="Nunito Light" charset="0"/>
              </a:defRPr>
            </a:lvl1pPr>
          </a:lstStyle>
          <a:p>
            <a:pPr>
              <a:defRPr/>
            </a:pPr>
            <a:fld id="{CD15C96E-390F-DF43-9099-928E8CCB42E0}" type="datetimeFigureOut">
              <a:rPr lang="en-US"/>
              <a:pPr>
                <a:defRPr/>
              </a:pPr>
              <a:t>5/31/26</a:t>
            </a:fld>
            <a:endParaRPr lang="en-US"/>
          </a:p>
        </p:txBody>
      </p:sp>
      <p:sp>
        <p:nvSpPr>
          <p:cNvPr id="4" name="Slide Image Placeholder 3">
            <a:extLst>
              <a:ext uri="{FF2B5EF4-FFF2-40B4-BE49-F238E27FC236}">
                <a16:creationId xmlns:a16="http://schemas.microsoft.com/office/drawing/2014/main" id="{76DB5364-F775-DA32-79B0-97FB4FD9043C}"/>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F8FACB2-07DD-A2C5-3452-772EB02C0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B66B014-8D41-31B7-C5EF-C401D786F58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b="0" i="0" dirty="0">
                <a:latin typeface="Nunito Light" charset="0"/>
              </a:defRPr>
            </a:lvl1pPr>
          </a:lstStyle>
          <a:p>
            <a:pPr>
              <a:defRPr/>
            </a:pPr>
            <a:endParaRPr lang="en-US"/>
          </a:p>
        </p:txBody>
      </p:sp>
      <p:sp>
        <p:nvSpPr>
          <p:cNvPr id="7" name="Slide Number Placeholder 6">
            <a:extLst>
              <a:ext uri="{FF2B5EF4-FFF2-40B4-BE49-F238E27FC236}">
                <a16:creationId xmlns:a16="http://schemas.microsoft.com/office/drawing/2014/main" id="{3EE66E5A-19E5-6615-67CD-C355837EAE6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Nunito Light" pitchFamily="2" charset="77"/>
              </a:defRPr>
            </a:lvl1pPr>
          </a:lstStyle>
          <a:p>
            <a:fld id="{D11D5EAE-0C81-1545-A351-E7B3DD5C1425}" type="slidenum">
              <a:rPr lang="en-US" altLang="nl-BE"/>
              <a:pPr/>
              <a:t>‹nr.›</a:t>
            </a:fld>
            <a:endParaRPr lang="en-US" altLang="nl-BE"/>
          </a:p>
        </p:txBody>
      </p:sp>
    </p:spTree>
  </p:cSld>
  <p:clrMap bg1="lt1" tx1="dk1" bg2="lt2" tx2="dk2" accent1="accent1" accent2="accent2" accent3="accent3" accent4="accent4" accent5="accent5" accent6="accent6" hlink="hlink" folHlink="folHlink"/>
  <p:notesStyle>
    <a:lvl1pPr algn="l" defTabSz="912813" rtl="0" fontAlgn="base">
      <a:spcBef>
        <a:spcPct val="30000"/>
      </a:spcBef>
      <a:spcAft>
        <a:spcPct val="0"/>
      </a:spcAft>
      <a:defRPr sz="2400" kern="1200">
        <a:solidFill>
          <a:schemeClr val="tx1"/>
        </a:solidFill>
        <a:latin typeface="Nunito Light" charset="0"/>
        <a:ea typeface="+mn-ea"/>
        <a:cs typeface="+mn-cs"/>
      </a:defRPr>
    </a:lvl1pPr>
    <a:lvl2pPr marL="912813" algn="l" defTabSz="912813" rtl="0" fontAlgn="base">
      <a:spcBef>
        <a:spcPct val="30000"/>
      </a:spcBef>
      <a:spcAft>
        <a:spcPct val="0"/>
      </a:spcAft>
      <a:defRPr sz="2400" kern="1200">
        <a:solidFill>
          <a:schemeClr val="tx1"/>
        </a:solidFill>
        <a:latin typeface="Nunito Light" charset="0"/>
        <a:ea typeface="+mn-ea"/>
        <a:cs typeface="+mn-cs"/>
      </a:defRPr>
    </a:lvl2pPr>
    <a:lvl3pPr marL="1827213" algn="l" defTabSz="912813" rtl="0" fontAlgn="base">
      <a:spcBef>
        <a:spcPct val="30000"/>
      </a:spcBef>
      <a:spcAft>
        <a:spcPct val="0"/>
      </a:spcAft>
      <a:defRPr sz="2400" kern="1200">
        <a:solidFill>
          <a:schemeClr val="tx1"/>
        </a:solidFill>
        <a:latin typeface="Nunito Light" charset="0"/>
        <a:ea typeface="+mn-ea"/>
        <a:cs typeface="+mn-cs"/>
      </a:defRPr>
    </a:lvl3pPr>
    <a:lvl4pPr marL="2741613" algn="l" defTabSz="912813" rtl="0" fontAlgn="base">
      <a:spcBef>
        <a:spcPct val="30000"/>
      </a:spcBef>
      <a:spcAft>
        <a:spcPct val="0"/>
      </a:spcAft>
      <a:defRPr sz="2400" kern="1200">
        <a:solidFill>
          <a:schemeClr val="tx1"/>
        </a:solidFill>
        <a:latin typeface="Nunito Light" charset="0"/>
        <a:ea typeface="+mn-ea"/>
        <a:cs typeface="+mn-cs"/>
      </a:defRPr>
    </a:lvl4pPr>
    <a:lvl5pPr marL="3656013" algn="l" defTabSz="912813" rtl="0" fontAlgn="base">
      <a:spcBef>
        <a:spcPct val="30000"/>
      </a:spcBef>
      <a:spcAft>
        <a:spcPct val="0"/>
      </a:spcAft>
      <a:defRPr sz="2400" kern="1200">
        <a:solidFill>
          <a:schemeClr val="tx1"/>
        </a:solidFill>
        <a:latin typeface="Nunito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F04CDE20-14E4-6453-7D31-3E406E5612C1}"/>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5F2EBA3-80B1-EBF6-1697-0A38560EAD57}"/>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b="0" i="0" u="none" strike="noStrike" kern="1200" dirty="0">
                <a:solidFill>
                  <a:schemeClr val="tx1"/>
                </a:solidFill>
                <a:effectLst/>
                <a:latin typeface="Nunito Light" charset="0"/>
                <a:ea typeface="+mn-ea"/>
                <a:cs typeface="+mn-cs"/>
              </a:rPr>
              <a:t>So thank you once again for giving me the opportunity to present this work. My name is Arman, I am currently interning/doing a predoc at MPI-SP working with Carmela. But today I will present the research I did as part of my Master's thesis, which was a joint work with my supervisors at Nokia Bell Labs, UCL, and zkSecurity, which is an auditing company for zero-knowledge proof programs. Because indeed</a:t>
            </a:r>
          </a:p>
          <a:p>
            <a:endParaRPr lang="nl-BE" sz="2400" b="0" i="0" u="none" strike="noStrike" kern="1200" dirty="0">
              <a:solidFill>
                <a:schemeClr val="tx1"/>
              </a:solidFill>
              <a:effectLst/>
              <a:latin typeface="Nunito Light" charset="0"/>
              <a:ea typeface="+mn-ea"/>
              <a:cs typeface="+mn-cs"/>
            </a:endParaRPr>
          </a:p>
          <a:p>
            <a:r>
              <a:rPr lang="nl-BE" sz="2400" b="0" i="0" u="none" strike="noStrike" kern="1200" dirty="0">
                <a:solidFill>
                  <a:schemeClr val="tx1"/>
                </a:solidFill>
                <a:effectLst/>
                <a:latin typeface="Nunito Light" charset="0"/>
                <a:ea typeface="+mn-ea"/>
                <a:cs typeface="+mn-cs"/>
              </a:rPr>
              <a:t>In this talk, I will first explain</a:t>
            </a:r>
          </a:p>
          <a:p>
            <a:r>
              <a:rPr lang="nl-BE" sz="2400" b="0" i="0" u="none" strike="noStrike" kern="1200" dirty="0">
                <a:solidFill>
                  <a:schemeClr val="tx1"/>
                </a:solidFill>
                <a:effectLst/>
                <a:latin typeface="Nunito Light" charset="0"/>
                <a:ea typeface="+mn-ea"/>
                <a:cs typeface="+mn-cs"/>
              </a:rPr>
              <a:t>What ZKPs are</a:t>
            </a:r>
          </a:p>
          <a:p>
            <a:r>
              <a:rPr lang="nl-BE" sz="2400" b="0" i="0" u="none" strike="noStrike" kern="1200" dirty="0">
                <a:solidFill>
                  <a:schemeClr val="tx1"/>
                </a:solidFill>
                <a:effectLst/>
                <a:latin typeface="Nunito Light" charset="0"/>
                <a:ea typeface="+mn-ea"/>
                <a:cs typeface="+mn-cs"/>
              </a:rPr>
              <a:t>What their programming model is</a:t>
            </a:r>
          </a:p>
          <a:p>
            <a:r>
              <a:rPr lang="nl-BE" sz="2400" b="0" i="0" u="none" strike="noStrike" kern="1200" dirty="0">
                <a:solidFill>
                  <a:schemeClr val="tx1"/>
                </a:solidFill>
                <a:effectLst/>
                <a:latin typeface="Nunito Light" charset="0"/>
                <a:ea typeface="+mn-ea"/>
                <a:cs typeface="+mn-cs"/>
              </a:rPr>
              <a:t>Why there is a need for a bug detector</a:t>
            </a:r>
          </a:p>
          <a:p>
            <a:r>
              <a:rPr lang="nl-BE" sz="2400" b="0" i="0" u="none" strike="noStrike" kern="1200" dirty="0">
                <a:solidFill>
                  <a:schemeClr val="tx1"/>
                </a:solidFill>
                <a:effectLst/>
                <a:latin typeface="Nunito Light" charset="0"/>
                <a:ea typeface="+mn-ea"/>
                <a:cs typeface="+mn-cs"/>
              </a:rPr>
              <a:t>Before getting into the contributions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A79C607-9388-B2D6-095F-8B0671B72CD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CFCAB802-B50E-866B-3DA7-9D3386ED3B99}"/>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19E7A81C-6396-EDD0-0938-B7F5EC795CD5}"/>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algn="l" fontAlgn="base"/>
            <a:r>
              <a:rPr lang="nl-BE" b="1" i="0" u="none" strike="noStrike" dirty="0">
                <a:solidFill>
                  <a:srgbClr val="0C0D0E"/>
                </a:solidFill>
                <a:effectLst/>
                <a:latin typeface="-apple-system"/>
              </a:rPr>
              <a:t>There is a lot of mathematics and cryptography magic that makes it possible to hide the data while still proving the statement, and making verification quickly,  but ON OUR LEVEL OF ABSTRACTION WE JUST ASSUME THE MAGIC IS THERE.</a:t>
            </a:r>
          </a:p>
          <a:p>
            <a:pPr algn="l" fontAlgn="base"/>
            <a:endParaRPr lang="nl-BE" b="1" i="0" u="none" strike="noStrike" dirty="0">
              <a:solidFill>
                <a:srgbClr val="0C0D0E"/>
              </a:solidFill>
              <a:effectLst/>
              <a:latin typeface="-apple-system"/>
            </a:endParaRPr>
          </a:p>
          <a:p>
            <a:pPr algn="l" fontAlgn="base"/>
            <a:r>
              <a:rPr lang="nl-BE" sz="2400" b="0" i="0" u="none" strike="noStrike" kern="1200" dirty="0">
                <a:solidFill>
                  <a:schemeClr val="tx1"/>
                </a:solidFill>
                <a:effectLst/>
                <a:latin typeface="Nunito Light" charset="0"/>
                <a:ea typeface="+mn-ea"/>
                <a:cs typeface="+mn-cs"/>
              </a:rPr>
              <a:t>And these are two concrete ZKP use cases that make use of that magic, but they are both just </a:t>
            </a:r>
            <a:r>
              <a:rPr lang="nl-BE" sz="2400" b="0" i="1" kern="1200" dirty="0">
                <a:solidFill>
                  <a:schemeClr val="tx1"/>
                </a:solidFill>
                <a:effectLst/>
                <a:latin typeface="Nunito Light" charset="0"/>
                <a:ea typeface="+mn-ea"/>
                <a:cs typeface="+mn-cs"/>
              </a:rPr>
              <a:t>things</a:t>
            </a:r>
            <a:r>
              <a:rPr lang="nl-BE" sz="2400" b="0" i="0" u="none" strike="noStrike" kern="1200" dirty="0">
                <a:solidFill>
                  <a:schemeClr val="tx1"/>
                </a:solidFill>
                <a:effectLst/>
                <a:latin typeface="Nunito Light" charset="0"/>
                <a:ea typeface="+mn-ea"/>
                <a:cs typeface="+mn-cs"/>
              </a:rPr>
              <a:t> you want to prove (…). And since these things can be expressed as programs, we can write them in dedicated ZKP programming languages, which is where development comes in.</a:t>
            </a:r>
          </a:p>
          <a:p>
            <a:pPr algn="l" fontAlgn="base"/>
            <a:endParaRPr lang="nl-BE" b="1" i="0" u="none" strike="noStrike" dirty="0">
              <a:solidFill>
                <a:srgbClr val="0C0D0E"/>
              </a:solidFill>
              <a:effectLst/>
              <a:latin typeface="-apple-system"/>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en-US" altLang="en-US" dirty="0">
                <a:latin typeface="Nunito Light" pitchFamily="2" charset="77"/>
              </a:rPr>
              <a:t>So let’s say that I want to build such an application, how do I go on about that?</a:t>
            </a:r>
            <a:endParaRPr lang="nl-BE" b="1" i="0" u="none" strike="noStrike" dirty="0">
              <a:solidFill>
                <a:srgbClr val="0C0D0E"/>
              </a:solidFill>
              <a:effectLst/>
              <a:latin typeface="-apple-system"/>
            </a:endParaRPr>
          </a:p>
          <a:p>
            <a:pPr algn="l" fontAlgn="base"/>
            <a:endParaRPr lang="nl-BE" b="0" i="0" u="none" strike="noStrike" dirty="0">
              <a:solidFill>
                <a:srgbClr val="000000"/>
              </a:solidFill>
              <a:effectLst/>
              <a:latin typeface="-webkit-standard"/>
            </a:endParaRPr>
          </a:p>
        </p:txBody>
      </p:sp>
    </p:spTree>
    <p:extLst>
      <p:ext uri="{BB962C8B-B14F-4D97-AF65-F5344CB8AC3E}">
        <p14:creationId xmlns:p14="http://schemas.microsoft.com/office/powerpoint/2010/main" val="169450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8F87930-86D5-B1D6-157D-A35B4FAB29F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92EE3DC6-164A-7544-8D3C-ECD19182224B}"/>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E64BB41-194A-D0F1-9E8B-CA6346F9EF04}"/>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So you have a certain idea, for example a program to verify the nationality of someone. Then what you have to is write z ZKP program. This is not a regular program because you have to write it in a ZKP-specific programming language, and that comes with its own syntax for example …</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r>
              <a:rPr lang="en-US" altLang="en-US" dirty="0">
                <a:latin typeface="Nunito Light" pitchFamily="2" charset="77"/>
              </a:rPr>
              <a:t>From this program, </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r>
              <a:rPr lang="nl-BE" altLang="en-US" dirty="0">
                <a:latin typeface="Nunito Light" pitchFamily="2" charset="77"/>
              </a:rPr>
              <a:t>Verifier will check whether this proof is valid, or in other words whether it was generated from this program, without seeing the private inputs.</a:t>
            </a:r>
            <a:endParaRPr lang="en-US" altLang="en-US" dirty="0">
              <a:latin typeface="Nunito Light" pitchFamily="2" charset="77"/>
            </a:endParaRPr>
          </a:p>
          <a:p>
            <a:pPr marL="0" indent="0">
              <a:buFont typeface="Arial" panose="020B0604020202020204" pitchFamily="34" charset="0"/>
              <a:buNone/>
            </a:pPr>
            <a:endParaRPr lang="nl-BE" altLang="en-US" dirty="0">
              <a:latin typeface="Nunito Light" pitchFamily="2" charset="77"/>
            </a:endParaRPr>
          </a:p>
          <a:p>
            <a:pPr marL="0" indent="0">
              <a:buFont typeface="Arial" panose="020B0604020202020204" pitchFamily="34" charset="0"/>
              <a:buNone/>
            </a:pPr>
            <a:r>
              <a:rPr lang="nl-BE" altLang="en-US" dirty="0">
                <a:latin typeface="Nunito Light" pitchFamily="2" charset="77"/>
              </a:rPr>
              <a:t>Example: the prover will get the date of brith from the passport, calculate the age, ..</a:t>
            </a:r>
          </a:p>
          <a:p>
            <a:pPr marL="0" indent="0">
              <a:buFont typeface="Arial" panose="020B0604020202020204" pitchFamily="34" charset="0"/>
              <a:buNone/>
            </a:pPr>
            <a:r>
              <a:rPr lang="nl-BE" altLang="en-US" dirty="0">
                <a:latin typeface="Nunito Light" pitchFamily="2" charset="77"/>
              </a:rPr>
              <a:t>The verifier will check whether you correctly took the date of brith from the passport, correctly calculated the age, ...</a:t>
            </a:r>
          </a:p>
        </p:txBody>
      </p:sp>
    </p:spTree>
    <p:extLst>
      <p:ext uri="{BB962C8B-B14F-4D97-AF65-F5344CB8AC3E}">
        <p14:creationId xmlns:p14="http://schemas.microsoft.com/office/powerpoint/2010/main" val="1533045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0584B6F-4C13-22C5-EAD1-3DF67F38D6C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50AD68C9-7BA5-1FBB-253D-23BF4BF5B167}"/>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19D67557-5860-68D0-ABD3-345ABBE28765}"/>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3430960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F19992D-D379-0616-1FCA-DE623546DF28}"/>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67E2D0AD-2AB8-0835-9F94-1DFAFCC23E0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FD380989-4652-8B4F-16C7-0843FCABD0F7}"/>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It then gives the necessary stuff for the prover to generate a proof, and for the verifier to check the proof. </a:t>
            </a:r>
          </a:p>
        </p:txBody>
      </p:sp>
    </p:spTree>
    <p:extLst>
      <p:ext uri="{BB962C8B-B14F-4D97-AF65-F5344CB8AC3E}">
        <p14:creationId xmlns:p14="http://schemas.microsoft.com/office/powerpoint/2010/main" val="2810059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36157A6-7AB8-5384-E9EA-6B2C77F35BD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9D51A8A0-B6B2-2A3A-A13B-F34E507F1193}"/>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61408C5-52AE-D2F0-75C0-3982C3A88802}"/>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algn="l" fontAlgn="base"/>
            <a:r>
              <a:rPr lang="nl-BE" b="1" i="0" u="none" strike="noStrike" dirty="0">
                <a:solidFill>
                  <a:srgbClr val="0C0D0E"/>
                </a:solidFill>
                <a:effectLst/>
                <a:latin typeface="-apple-system"/>
              </a:rPr>
              <a:t>ZKPs are used in blockchain context</a:t>
            </a:r>
          </a:p>
          <a:p>
            <a:pPr algn="l" fontAlgn="base"/>
            <a:r>
              <a:rPr lang="nl-BE" b="1" i="0" u="none" strike="noStrike" dirty="0">
                <a:solidFill>
                  <a:srgbClr val="0C0D0E"/>
                </a:solidFill>
                <a:effectLst/>
                <a:latin typeface="-apple-system"/>
              </a:rPr>
              <a:t>“small” bugs can then have very severe consequences</a:t>
            </a:r>
          </a:p>
          <a:p>
            <a:pPr algn="l" fontAlgn="base"/>
            <a:endParaRPr lang="nl-BE" b="1" i="0" u="none" strike="noStrike" dirty="0">
              <a:solidFill>
                <a:srgbClr val="0C0D0E"/>
              </a:solidFill>
              <a:effectLst/>
              <a:latin typeface="-apple-system"/>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nl-BE" b="1" i="0" u="none" strike="noStrike" dirty="0">
                <a:solidFill>
                  <a:srgbClr val="0C0D0E"/>
                </a:solidFill>
                <a:effectLst/>
                <a:latin typeface="-apple-system"/>
              </a:rPr>
              <a:t>attackers could create fake coins and it could lead to the loss of millions of dollars</a:t>
            </a:r>
          </a:p>
        </p:txBody>
      </p:sp>
    </p:spTree>
    <p:extLst>
      <p:ext uri="{BB962C8B-B14F-4D97-AF65-F5344CB8AC3E}">
        <p14:creationId xmlns:p14="http://schemas.microsoft.com/office/powerpoint/2010/main" val="3041041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71997-CABD-EC3B-5A69-B50AE8D2AE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E7D3F7-90CF-B490-827C-CAECB858484F}"/>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67F3B066-1BB5-6CD8-3D2F-428B1609272D}"/>
              </a:ext>
            </a:extLst>
          </p:cNvPr>
          <p:cNvSpPr>
            <a:spLocks noGrp="1"/>
          </p:cNvSpPr>
          <p:nvPr>
            <p:ph type="body" idx="1"/>
          </p:nvPr>
        </p:nvSpPr>
        <p:spPr/>
        <p:txBody>
          <a:bodyPr/>
          <a:lstStyle/>
          <a:p>
            <a:r>
              <a:rPr lang="en-US" dirty="0"/>
              <a:t>Which we call ... In which we formalized </a:t>
            </a:r>
          </a:p>
          <a:p>
            <a:endParaRPr lang="en-US" dirty="0"/>
          </a:p>
          <a:p>
            <a:r>
              <a:rPr lang="en-US" dirty="0"/>
              <a:t>What is a ZKP program? When is such a program correct, and more importantly when is it not correct? What are the then types of vulnerabilities in this context? </a:t>
            </a:r>
          </a:p>
          <a:p>
            <a:endParaRPr lang="en-US" dirty="0"/>
          </a:p>
          <a:p>
            <a:r>
              <a:rPr lang="en-US" dirty="0"/>
              <a:t>Then we turned that formalization into an algorithm for efficiently detecting vulnerabilities?</a:t>
            </a:r>
          </a:p>
          <a:p>
            <a:endParaRPr lang="en-US" dirty="0"/>
          </a:p>
          <a:p>
            <a:r>
              <a:rPr lang="en-US" dirty="0"/>
              <a:t>Then when the time came to implement this algorithm,  we investigated whether there is a need to support multiple ZKP languages, and if so, how we could achieve multi-language support.</a:t>
            </a:r>
          </a:p>
          <a:p>
            <a:r>
              <a:rPr lang="en-US" dirty="0"/>
              <a:t>And finally, as part of the evaluation, we discovered several real-world vulnerabilities that can only be captured by our formal model, that I would like to briefly discuss</a:t>
            </a:r>
          </a:p>
          <a:p>
            <a:endParaRPr lang="en-US" dirty="0"/>
          </a:p>
          <a:p>
            <a:r>
              <a:rPr lang="en-US" dirty="0"/>
              <a:t>But to understand these first contributions, we need some background</a:t>
            </a:r>
          </a:p>
        </p:txBody>
      </p:sp>
      <p:sp>
        <p:nvSpPr>
          <p:cNvPr id="4" name="Tijdelijke aanduiding voor dianummer 3">
            <a:extLst>
              <a:ext uri="{FF2B5EF4-FFF2-40B4-BE49-F238E27FC236}">
                <a16:creationId xmlns:a16="http://schemas.microsoft.com/office/drawing/2014/main" id="{B8AA41BB-2117-A816-6BE1-121808A63529}"/>
              </a:ext>
            </a:extLst>
          </p:cNvPr>
          <p:cNvSpPr>
            <a:spLocks noGrp="1"/>
          </p:cNvSpPr>
          <p:nvPr>
            <p:ph type="sldNum" sz="quarter" idx="5"/>
          </p:nvPr>
        </p:nvSpPr>
        <p:spPr/>
        <p:txBody>
          <a:bodyPr/>
          <a:lstStyle/>
          <a:p>
            <a:fld id="{D11D5EAE-0C81-1545-A351-E7B3DD5C1425}" type="slidenum">
              <a:rPr lang="en-US" altLang="nl-BE" smtClean="0"/>
              <a:pPr/>
              <a:t>15</a:t>
            </a:fld>
            <a:endParaRPr lang="en-US" altLang="nl-BE"/>
          </a:p>
        </p:txBody>
      </p:sp>
    </p:spTree>
    <p:extLst>
      <p:ext uri="{BB962C8B-B14F-4D97-AF65-F5344CB8AC3E}">
        <p14:creationId xmlns:p14="http://schemas.microsoft.com/office/powerpoint/2010/main" val="290743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US"/>
          </a:p>
        </p:txBody>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D11D5EAE-0C81-1545-A351-E7B3DD5C1425}" type="slidenum">
              <a:rPr lang="en-US" altLang="nl-BE" smtClean="0"/>
              <a:pPr/>
              <a:t>16</a:t>
            </a:fld>
            <a:endParaRPr lang="en-US" altLang="nl-BE"/>
          </a:p>
        </p:txBody>
      </p:sp>
    </p:spTree>
    <p:extLst>
      <p:ext uri="{BB962C8B-B14F-4D97-AF65-F5344CB8AC3E}">
        <p14:creationId xmlns:p14="http://schemas.microsoft.com/office/powerpoint/2010/main" val="2725601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E817A3E-BEDD-5F25-1761-021A5E6214F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FED12B99-25E9-440F-C1FC-5DFD77B131FC}"/>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62571FBE-6EBE-C6A1-FE02-BBE50AE67180}"/>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nl-BE" altLang="en-US" dirty="0">
                <a:latin typeface="Nunito Light" pitchFamily="2" charset="77"/>
              </a:rPr>
              <a:t>BECAUSE IF WE GO BACK TO WHERE WE LEFT OFF, I MENTIONED</a:t>
            </a:r>
            <a:endParaRPr lang="en-US" altLang="en-US" dirty="0">
              <a:latin typeface="Nunito Light" pitchFamily="2" charset="77"/>
            </a:endParaRPr>
          </a:p>
        </p:txBody>
      </p:sp>
    </p:spTree>
    <p:extLst>
      <p:ext uri="{BB962C8B-B14F-4D97-AF65-F5344CB8AC3E}">
        <p14:creationId xmlns:p14="http://schemas.microsoft.com/office/powerpoint/2010/main" val="3551686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451A098-18EB-DFD9-468E-75D570C4471A}"/>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1A6225AF-A6E7-D408-A77C-A7685F43322B}"/>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BC7E22B5-A6E1-8BDD-6938-A3F77AFFA384}"/>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nl-BE" altLang="en-US" dirty="0">
                <a:latin typeface="Nunito Light" pitchFamily="2" charset="77"/>
              </a:rPr>
              <a:t>It is important that they match, in the sense that the verifier needs to check exactly the things an honest prover is expected to do. So that if we have a cheater who creates fakes proofs, we can detect.</a:t>
            </a:r>
            <a:endParaRPr lang="en-US" altLang="en-US" dirty="0">
              <a:latin typeface="Nunito Light" pitchFamily="2" charset="77"/>
            </a:endParaRPr>
          </a:p>
        </p:txBody>
      </p:sp>
    </p:spTree>
    <p:extLst>
      <p:ext uri="{BB962C8B-B14F-4D97-AF65-F5344CB8AC3E}">
        <p14:creationId xmlns:p14="http://schemas.microsoft.com/office/powerpoint/2010/main" val="37621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258E453-0CA7-23EF-4AF8-28FB87331D05}"/>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BBB54E5A-861A-3721-5C56-DAC1894DF1C8}"/>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94239F13-C9A9-8B41-9155-495F521EEE7E}"/>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1228838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58687DF-71C8-9258-911A-E5503EA6E0CA}"/>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2A344865-F064-D5D7-3630-0AFFF907CA82}"/>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6C78AC58-CDDC-F7D5-2FE5-406785D5F8EF}"/>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algn="l" fontAlgn="base"/>
            <a:r>
              <a:rPr lang="nl-BE" b="1" i="0" u="none" strike="noStrike" dirty="0">
                <a:solidFill>
                  <a:srgbClr val="0C0D0E"/>
                </a:solidFill>
                <a:effectLst/>
                <a:latin typeface="-apple-system"/>
              </a:rPr>
              <a:t>so suppose that there is a large value N, and I make a claim that I know 2 </a:t>
            </a:r>
            <a:r>
              <a:rPr lang="nl-BE" b="1" i="1" u="none" strike="noStrike" dirty="0">
                <a:solidFill>
                  <a:srgbClr val="0C0D0E"/>
                </a:solidFill>
                <a:effectLst/>
                <a:latin typeface="-apple-system"/>
              </a:rPr>
              <a:t>primes</a:t>
            </a:r>
            <a:r>
              <a:rPr lang="nl-BE" b="1" i="0" u="none" strike="noStrike" dirty="0">
                <a:solidFill>
                  <a:srgbClr val="0C0D0E"/>
                </a:solidFill>
                <a:effectLst/>
                <a:latin typeface="-apple-system"/>
              </a:rPr>
              <a:t> ...</a:t>
            </a:r>
          </a:p>
          <a:p>
            <a:pPr algn="l" fontAlgn="base"/>
            <a:r>
              <a:rPr lang="nl-BE" b="1" i="0" u="none" strike="noStrike" dirty="0">
                <a:solidFill>
                  <a:srgbClr val="0C0D0E"/>
                </a:solidFill>
                <a:effectLst/>
                <a:latin typeface="-apple-system"/>
              </a:rPr>
              <a:t>From mathemtics we know that this isn’t a trivial task</a:t>
            </a:r>
          </a:p>
          <a:p>
            <a:pPr algn="l" fontAlgn="base"/>
            <a:endParaRPr lang="nl-BE" b="1" i="0" u="none" strike="noStrike" dirty="0">
              <a:solidFill>
                <a:srgbClr val="0C0D0E"/>
              </a:solidFill>
              <a:effectLst/>
              <a:latin typeface="-apple-system"/>
            </a:endParaRPr>
          </a:p>
          <a:p>
            <a:pPr algn="l" fontAlgn="base"/>
            <a:r>
              <a:rPr lang="nl-BE" b="1" i="0" u="none" strike="noStrike" dirty="0">
                <a:solidFill>
                  <a:srgbClr val="0C0D0E"/>
                </a:solidFill>
                <a:effectLst/>
                <a:latin typeface="-apple-system"/>
              </a:rPr>
              <a:t>But what if I don’t want to reveal those primes</a:t>
            </a:r>
          </a:p>
          <a:p>
            <a:pPr algn="l" fontAlgn="base"/>
            <a:r>
              <a:rPr lang="nl-BE" b="1" i="0" u="none" strike="noStrike" dirty="0">
                <a:solidFill>
                  <a:srgbClr val="0C0D0E"/>
                </a:solidFill>
                <a:effectLst/>
                <a:latin typeface="-apple-system"/>
              </a:rPr>
              <a:t>Or I want you to verify my proof directly, without even doing the multiplication.</a:t>
            </a:r>
          </a:p>
          <a:p>
            <a:pPr algn="l" fontAlgn="base"/>
            <a:endParaRPr lang="nl-BE" b="1" i="0" u="none" strike="noStrike" dirty="0">
              <a:solidFill>
                <a:srgbClr val="0C0D0E"/>
              </a:solidFill>
              <a:effectLst/>
              <a:latin typeface="-apple-system"/>
            </a:endParaRPr>
          </a:p>
          <a:p>
            <a:pPr algn="l" fontAlgn="base"/>
            <a:r>
              <a:rPr lang="nl-BE" b="1" i="0" u="none" strike="noStrike" dirty="0">
                <a:solidFill>
                  <a:srgbClr val="0C0D0E"/>
                </a:solidFill>
                <a:effectLst/>
                <a:latin typeface="-apple-system"/>
              </a:rPr>
              <a:t>So these are the two main properties of ZKPs</a:t>
            </a:r>
          </a:p>
        </p:txBody>
      </p:sp>
    </p:spTree>
    <p:extLst>
      <p:ext uri="{BB962C8B-B14F-4D97-AF65-F5344CB8AC3E}">
        <p14:creationId xmlns:p14="http://schemas.microsoft.com/office/powerpoint/2010/main" val="3065249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1306D6A-43FC-34F1-29BB-C525FD48F6D0}"/>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607EB0AC-DBB6-233B-2C89-36F7B8AB01CF}"/>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2E7F992E-9E92-4472-A282-0F755DB29CCC}"/>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which causes complexities, because ...</a:t>
            </a:r>
          </a:p>
        </p:txBody>
      </p:sp>
    </p:spTree>
    <p:extLst>
      <p:ext uri="{BB962C8B-B14F-4D97-AF65-F5344CB8AC3E}">
        <p14:creationId xmlns:p14="http://schemas.microsoft.com/office/powerpoint/2010/main" val="1729090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D4FE5C6-E09A-CE00-3BB4-8F497C76A516}"/>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FEDB7F1B-556B-A5A6-707D-ADEB45E6ECF6}"/>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AAF3E0AD-175A-4AF0-7A3E-8F80B2E1B722}"/>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2202771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B0BB78D-7E26-2734-9713-C698AFFF2FA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6F87C311-7FE9-C099-31EF-B15A0573EBCE}"/>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7BD5A2C-BFF4-3CFD-DC89-A0997BAF5A59}"/>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3987143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828101B-E903-2543-7187-48961CDECB4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86782097-C277-7557-51D3-A01F309949A6}"/>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58F350EE-C9D8-AE15-0ADB-40E4262F244E}"/>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If we look back to why this happened (more expressiveness)</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r>
              <a:rPr lang="en-US" altLang="en-US" dirty="0">
                <a:latin typeface="Nunito Light" pitchFamily="2" charset="77"/>
              </a:rPr>
              <a:t>What the developer forgot to do</a:t>
            </a:r>
          </a:p>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57453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8442F2A-4EB5-D745-82B9-BFF1F9CB96FF}"/>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D982B807-9738-E4FB-B599-7725F5B1DAD0}"/>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801C1FBB-6C2A-3C8C-2C0E-D5D50A269F13}"/>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what we are missing here</a:t>
            </a:r>
          </a:p>
        </p:txBody>
      </p:sp>
    </p:spTree>
    <p:extLst>
      <p:ext uri="{BB962C8B-B14F-4D97-AF65-F5344CB8AC3E}">
        <p14:creationId xmlns:p14="http://schemas.microsoft.com/office/powerpoint/2010/main" val="830127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4A0B1B4-9714-80E1-54CA-23728B0259E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9027A13E-032E-B20F-CD57-D18C2D6EF3C5}"/>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8EBC3DF7-B693-E0C7-556F-95ED26CB6A8D}"/>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nl-BE" altLang="en-US" dirty="0">
                <a:latin typeface="Nunito Light" pitchFamily="2" charset="77"/>
              </a:rPr>
              <a:t>CALLER</a:t>
            </a:r>
          </a:p>
          <a:p>
            <a:pPr marL="0" indent="0">
              <a:buFont typeface="Arial" panose="020B0604020202020204" pitchFamily="34" charset="0"/>
              <a:buNone/>
            </a:pPr>
            <a:endParaRPr lang="nl-BE" altLang="en-US" dirty="0">
              <a:latin typeface="Nunito Light" pitchFamily="2" charset="77"/>
            </a:endParaRPr>
          </a:p>
          <a:p>
            <a:pPr marL="0" indent="0">
              <a:buFont typeface="Arial" panose="020B0604020202020204" pitchFamily="34" charset="0"/>
              <a:buNone/>
            </a:pPr>
            <a:r>
              <a:rPr lang="nl-BE" altLang="en-US" dirty="0">
                <a:latin typeface="Nunito Light" pitchFamily="2" charset="77"/>
              </a:rPr>
              <a:t>minimize #constraints</a:t>
            </a:r>
          </a:p>
          <a:p>
            <a:pPr marL="0" indent="0">
              <a:buFont typeface="Arial" panose="020B0604020202020204" pitchFamily="34" charset="0"/>
              <a:buNone/>
            </a:pPr>
            <a:endParaRPr lang="nl-BE" altLang="en-US" dirty="0">
              <a:latin typeface="Nunito Light" pitchFamily="2" charset="77"/>
            </a:endParaRPr>
          </a:p>
          <a:p>
            <a:pPr marL="0" indent="0">
              <a:buFont typeface="Arial" panose="020B0604020202020204" pitchFamily="34" charset="0"/>
              <a:buNone/>
            </a:pPr>
            <a:r>
              <a:rPr lang="nl-BE" altLang="en-US" dirty="0">
                <a:latin typeface="Nunito Light" pitchFamily="2" charset="77"/>
              </a:rPr>
              <a:t>if we would have</a:t>
            </a:r>
            <a:endParaRPr lang="en-US" altLang="en-US" dirty="0">
              <a:latin typeface="Nunito Light" pitchFamily="2" charset="77"/>
            </a:endParaRPr>
          </a:p>
        </p:txBody>
      </p:sp>
    </p:spTree>
    <p:extLst>
      <p:ext uri="{BB962C8B-B14F-4D97-AF65-F5344CB8AC3E}">
        <p14:creationId xmlns:p14="http://schemas.microsoft.com/office/powerpoint/2010/main" val="3167096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0357121-56CE-58DE-EF71-880946E55449}"/>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DE4A14AD-BD65-6241-EB80-628DAF3AB92F}"/>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2691FA2-0D4B-C366-54AE-40235793727C}"/>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AND SUCH BUGS HAVE BEEN IDENTIFIED IN THE WILD. HERE ARE EXAMPLES FROM BUG REPORTS and BUG TRACKERS DESCRIBING VULNERABILITIES IN THE CONTEXT OF ZKP LANGUAGES. </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3076170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ABDF1D0-9B6D-4609-D857-E0FFBFE863F7}"/>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EAF14EA0-36D6-E767-C5F7-1AEEB8BDDCFF}"/>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0F87FE60-9154-76E0-9C4E-D5B1CB8FD465}"/>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457200" indent="-457200">
              <a:buFont typeface="Arial" panose="020B0604020202020204" pitchFamily="34" charset="0"/>
              <a:buAutoNum type="arabicPeriod"/>
            </a:pPr>
            <a:endParaRPr lang="en-US" dirty="0"/>
          </a:p>
        </p:txBody>
      </p:sp>
    </p:spTree>
    <p:extLst>
      <p:ext uri="{BB962C8B-B14F-4D97-AF65-F5344CB8AC3E}">
        <p14:creationId xmlns:p14="http://schemas.microsoft.com/office/powerpoint/2010/main" val="780102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BFE79FB-E638-8699-81F0-6C0D840FA2E8}"/>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A2846FE9-6FF3-718D-7C55-05104B839D9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8DA37D3F-94FF-BB46-C9A9-4AD9C43B47A7}"/>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457200" indent="-457200">
              <a:buFont typeface="Arial" panose="020B0604020202020204" pitchFamily="34" charset="0"/>
              <a:buAutoNum type="arabicPeriod"/>
            </a:pPr>
            <a:endParaRPr lang="en-US" dirty="0"/>
          </a:p>
        </p:txBody>
      </p:sp>
    </p:spTree>
    <p:extLst>
      <p:ext uri="{BB962C8B-B14F-4D97-AF65-F5344CB8AC3E}">
        <p14:creationId xmlns:p14="http://schemas.microsoft.com/office/powerpoint/2010/main" val="1864614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8A1D951-5AF7-9A15-8165-4883B0FA7650}"/>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E564ADFB-E28E-55E7-F94D-451336EC2FBE}"/>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3BE13BED-6957-045A-D486-38082575CD6F}"/>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dirty="0"/>
              <a:t>If we for example wouldn't have analyzed the prover side, where the developer has very expressive operations it can use, we would never have known that we wanted to do division and hence check the nonzero-property.</a:t>
            </a:r>
          </a:p>
          <a:p>
            <a:pPr marL="457200" indent="-457200">
              <a:buFont typeface="Arial" panose="020B0604020202020204" pitchFamily="34" charset="0"/>
              <a:buAutoNum type="arabicPeriod"/>
            </a:pPr>
            <a:endParaRPr lang="en-US" dirty="0"/>
          </a:p>
          <a:p>
            <a:pPr marL="457200" indent="-457200">
              <a:buFont typeface="Arial" panose="020B0604020202020204" pitchFamily="34" charset="0"/>
              <a:buAutoNum type="arabicPeriod"/>
            </a:pPr>
            <a:endParaRPr lang="en-US" dirty="0"/>
          </a:p>
          <a:p>
            <a:pPr marL="457200" indent="-457200">
              <a:buFont typeface="Arial" panose="020B0604020202020204" pitchFamily="34" charset="0"/>
              <a:buAutoNum type="arabicPeriod"/>
            </a:pPr>
            <a:endParaRPr lang="en-US" dirty="0"/>
          </a:p>
        </p:txBody>
      </p:sp>
    </p:spTree>
    <p:extLst>
      <p:ext uri="{BB962C8B-B14F-4D97-AF65-F5344CB8AC3E}">
        <p14:creationId xmlns:p14="http://schemas.microsoft.com/office/powerpoint/2010/main" val="3905489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AA41263-8F04-D0F0-5AAC-FBE957782DFE}"/>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03D773B2-62ED-C34E-ADA4-2074DDE0DD0A}"/>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B5E54B58-9F9E-D086-48C8-5DA559FDE081}"/>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algn="l" fontAlgn="base"/>
            <a:r>
              <a:rPr lang="nl-BE" b="1" i="0" u="none" strike="noStrike" dirty="0">
                <a:solidFill>
                  <a:srgbClr val="0C0D0E"/>
                </a:solidFill>
                <a:effectLst/>
                <a:latin typeface="-apple-system"/>
              </a:rPr>
              <a:t>so suppose that you send to me a large value N, and I make a claim that I know 2 </a:t>
            </a:r>
            <a:r>
              <a:rPr lang="nl-BE" b="1" i="1" u="none" strike="noStrike" dirty="0">
                <a:solidFill>
                  <a:srgbClr val="0C0D0E"/>
                </a:solidFill>
                <a:effectLst/>
                <a:latin typeface="-apple-system"/>
              </a:rPr>
              <a:t>primes</a:t>
            </a:r>
            <a:r>
              <a:rPr lang="nl-BE" b="1" i="0" u="none" strike="noStrike" dirty="0">
                <a:solidFill>
                  <a:srgbClr val="0C0D0E"/>
                </a:solidFill>
                <a:effectLst/>
                <a:latin typeface="-apple-system"/>
              </a:rPr>
              <a:t> ...</a:t>
            </a:r>
          </a:p>
          <a:p>
            <a:pPr algn="l" fontAlgn="base"/>
            <a:endParaRPr lang="nl-BE" b="1" i="0" u="none" strike="noStrike" dirty="0">
              <a:solidFill>
                <a:srgbClr val="0C0D0E"/>
              </a:solidFill>
              <a:effectLst/>
              <a:latin typeface="-apple-system"/>
            </a:endParaRPr>
          </a:p>
          <a:p>
            <a:pPr algn="l" fontAlgn="base"/>
            <a:endParaRPr lang="nl-BE" b="1" i="0" u="none" strike="noStrike" dirty="0">
              <a:solidFill>
                <a:srgbClr val="0C0D0E"/>
              </a:solidFill>
              <a:effectLst/>
              <a:latin typeface="-apple-system"/>
            </a:endParaRPr>
          </a:p>
          <a:p>
            <a:pPr algn="l" fontAlgn="base"/>
            <a:r>
              <a:rPr lang="nl-BE" b="1" i="0" u="none" strike="noStrike" dirty="0">
                <a:solidFill>
                  <a:srgbClr val="0C0D0E"/>
                </a:solidFill>
                <a:effectLst/>
                <a:latin typeface="-apple-system"/>
              </a:rPr>
              <a:t>But what if I don’t want to reveal those primes</a:t>
            </a:r>
          </a:p>
          <a:p>
            <a:pPr algn="l" fontAlgn="base"/>
            <a:r>
              <a:rPr lang="nl-BE" b="1" i="0" u="none" strike="noStrike" dirty="0">
                <a:solidFill>
                  <a:srgbClr val="0C0D0E"/>
                </a:solidFill>
                <a:effectLst/>
                <a:latin typeface="-apple-system"/>
              </a:rPr>
              <a:t>Or I want you to verify my proof directly, without even doing the multiplication.</a:t>
            </a:r>
          </a:p>
          <a:p>
            <a:pPr algn="l" fontAlgn="base"/>
            <a:endParaRPr lang="nl-BE" b="1" i="0" u="none" strike="noStrike" dirty="0">
              <a:solidFill>
                <a:srgbClr val="0C0D0E"/>
              </a:solidFill>
              <a:effectLst/>
              <a:latin typeface="-apple-system"/>
            </a:endParaRPr>
          </a:p>
          <a:p>
            <a:pPr algn="l" fontAlgn="base"/>
            <a:r>
              <a:rPr lang="nl-BE" b="1" i="0" u="none" strike="noStrike" dirty="0">
                <a:solidFill>
                  <a:srgbClr val="0C0D0E"/>
                </a:solidFill>
                <a:effectLst/>
                <a:latin typeface="-apple-system"/>
              </a:rPr>
              <a:t>So these are the two main properties of ZKPs</a:t>
            </a:r>
          </a:p>
        </p:txBody>
      </p:sp>
    </p:spTree>
    <p:extLst>
      <p:ext uri="{BB962C8B-B14F-4D97-AF65-F5344CB8AC3E}">
        <p14:creationId xmlns:p14="http://schemas.microsoft.com/office/powerpoint/2010/main" val="3685736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E837F3E-7882-35BC-15BF-2C29B6AEE45E}"/>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8FBA5BF6-BEAA-81B4-3A85-CCEA589AD6F8}"/>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17308FEE-49E5-77E0-5D1C-41B5B847DC08}"/>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AND SUCH BUGS HAVE BEEN IDENTIFIED IN THE WILD. HERE ARE EXAMPLES FROM BUG REPORTS and BUG TRACKERS DESCRIBING VULNERABILITIES IN THE CONTEXT OF ZKP LANGUAGES. </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1905425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97DF266-5DB5-61B6-4497-DC48C5A5D566}"/>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08BE2D5D-A3EA-A8A5-07CB-1B8EFB340A8E}"/>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FEF65F4B-6240-771B-2A78-293EA9BFE5AC}"/>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OUR WORK SITUATES IN THE STATIC ANALYSIS WORLD AND OUR EXACT CONTRIBUTIONS</a:t>
            </a:r>
          </a:p>
        </p:txBody>
      </p:sp>
    </p:spTree>
    <p:extLst>
      <p:ext uri="{BB962C8B-B14F-4D97-AF65-F5344CB8AC3E}">
        <p14:creationId xmlns:p14="http://schemas.microsoft.com/office/powerpoint/2010/main" val="4087504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57C79-ED12-8465-4D03-47C999C479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A6EE31-6BBA-EDC5-B2F7-E8860765F52F}"/>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30E2BE02-2873-969E-EC7C-AFF2601AAC27}"/>
              </a:ext>
            </a:extLst>
          </p:cNvPr>
          <p:cNvSpPr>
            <a:spLocks noGrp="1"/>
          </p:cNvSpPr>
          <p:nvPr>
            <p:ph type="body" idx="1"/>
          </p:nvPr>
        </p:nvSpPr>
        <p:spPr/>
        <p:txBody>
          <a:bodyPr/>
          <a:lstStyle/>
          <a:p>
            <a:r>
              <a:rPr lang="en-US" dirty="0"/>
              <a:t>Formal definitions and proofs in the paper</a:t>
            </a:r>
          </a:p>
        </p:txBody>
      </p:sp>
      <p:sp>
        <p:nvSpPr>
          <p:cNvPr id="4" name="Tijdelijke aanduiding voor dianummer 3">
            <a:extLst>
              <a:ext uri="{FF2B5EF4-FFF2-40B4-BE49-F238E27FC236}">
                <a16:creationId xmlns:a16="http://schemas.microsoft.com/office/drawing/2014/main" id="{DF80A2E8-B6B8-8EDB-F8E6-0493164FC9E6}"/>
              </a:ext>
            </a:extLst>
          </p:cNvPr>
          <p:cNvSpPr>
            <a:spLocks noGrp="1"/>
          </p:cNvSpPr>
          <p:nvPr>
            <p:ph type="sldNum" sz="quarter" idx="5"/>
          </p:nvPr>
        </p:nvSpPr>
        <p:spPr/>
        <p:txBody>
          <a:bodyPr/>
          <a:lstStyle/>
          <a:p>
            <a:fld id="{D11D5EAE-0C81-1545-A351-E7B3DD5C1425}" type="slidenum">
              <a:rPr lang="en-US" altLang="nl-BE" smtClean="0"/>
              <a:pPr/>
              <a:t>32</a:t>
            </a:fld>
            <a:endParaRPr lang="en-US" altLang="nl-BE"/>
          </a:p>
        </p:txBody>
      </p:sp>
    </p:spTree>
    <p:extLst>
      <p:ext uri="{BB962C8B-B14F-4D97-AF65-F5344CB8AC3E}">
        <p14:creationId xmlns:p14="http://schemas.microsoft.com/office/powerpoint/2010/main" val="4045050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C5CA451-7BAA-C89D-0B89-157009389446}"/>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461BC8E4-D77E-D29B-FFE2-C4EDB950AD0A}"/>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594475B-8468-10BB-6B8A-872FA5FF6EC7}"/>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dirty="0"/>
              <a:t>BUT WHAT IF THE APPLICATION WAS PROGRAMMED IN A WAY THAT HAD A MISTAKE </a:t>
            </a:r>
          </a:p>
        </p:txBody>
      </p:sp>
    </p:spTree>
    <p:extLst>
      <p:ext uri="{BB962C8B-B14F-4D97-AF65-F5344CB8AC3E}">
        <p14:creationId xmlns:p14="http://schemas.microsoft.com/office/powerpoint/2010/main" val="3427601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F0BBC90-E3EF-0DAA-8CE6-CBB4FCAF4F15}"/>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CA5C5897-3968-9B78-426B-92DAC18AA489}"/>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ECF43A55-3300-DC72-C164-EDE11652662D}"/>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dirty="0"/>
              <a:t>BUT WHAT IF THE APPLICATION WAS PROGRAMMED IN A WAY THAT HAD A MISTAKE </a:t>
            </a:r>
          </a:p>
        </p:txBody>
      </p:sp>
    </p:spTree>
    <p:extLst>
      <p:ext uri="{BB962C8B-B14F-4D97-AF65-F5344CB8AC3E}">
        <p14:creationId xmlns:p14="http://schemas.microsoft.com/office/powerpoint/2010/main" val="1607078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FEA4EDD-F09C-242F-8175-1A77EB419B07}"/>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ADC5D820-7F18-72FC-3711-4240F7D22B8A}"/>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04198F89-64AA-35FC-BBC6-2C624D59CFF7}"/>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3899440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1714B5C-E569-CBF8-4E11-601B1174A2C5}"/>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93BD9BA-91C5-03CD-FFEF-4EE853E394EE}"/>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E68CF32-0D8B-6705-A64A-F7F18DB3FBE5}"/>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Can this set be produced by the program, and can this set of values be accepted by the verifier</a:t>
            </a:r>
          </a:p>
        </p:txBody>
      </p:sp>
    </p:spTree>
    <p:extLst>
      <p:ext uri="{BB962C8B-B14F-4D97-AF65-F5344CB8AC3E}">
        <p14:creationId xmlns:p14="http://schemas.microsoft.com/office/powerpoint/2010/main" val="4172256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F9C79D7-45DA-7523-1CF3-BD18B07E0E20}"/>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52E8F3B9-5185-8CAF-9B67-57AC96392D8B}"/>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6DBB8C1C-E4C8-8FB3-E9F4-61382664C163}"/>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2074527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4386F2B-DE6C-908A-1C73-482FC1CA4017}"/>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CDEC0BBA-2967-D486-C0BA-DA51F6963913}"/>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310594B2-D51B-23D6-326F-0B9BC3F01CC6}"/>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1850227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B71A2E2-D67C-16B4-B9CA-4C30D043940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18D08CC-AD55-49A8-B044-0D19EA9BDDB9}"/>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A6E52865-9C5D-433A-C5C3-3CA94EE0FA9D}"/>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3582115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54CD316-C86D-7775-B5A6-7297AEF1524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17ADED38-7ED6-95BC-AEB4-0F87C09DD1B5}"/>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E3AB1B12-2B10-6522-D5C1-FDA94DE1E1B8}"/>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algn="l" fontAlgn="base"/>
            <a:r>
              <a:rPr lang="nl-BE" b="1" i="0" u="none" strike="noStrike" dirty="0">
                <a:solidFill>
                  <a:srgbClr val="0C0D0E"/>
                </a:solidFill>
                <a:effectLst/>
                <a:latin typeface="-apple-system"/>
              </a:rPr>
              <a:t>So what ZKPs allow us to do, is create a proof that a certain statement is true, I can send that proof over to you, and you can verify it without seeing all the secret data. So in this proof, I can choose to keep some data hidden from this verifier, for example the p and q</a:t>
            </a:r>
          </a:p>
          <a:p>
            <a:pPr algn="l" fontAlgn="base"/>
            <a:r>
              <a:rPr lang="nl-BE" b="1" i="0" u="none" strike="noStrike" dirty="0">
                <a:solidFill>
                  <a:srgbClr val="0C0D0E"/>
                </a:solidFill>
                <a:effectLst/>
                <a:latin typeface="-apple-system"/>
              </a:rPr>
              <a:t>Another nice property of ZKPs is that this verification can happen very quickly, often in constant time, no matter how complex the statement is that you want to prove. </a:t>
            </a:r>
          </a:p>
        </p:txBody>
      </p:sp>
    </p:spTree>
    <p:extLst>
      <p:ext uri="{BB962C8B-B14F-4D97-AF65-F5344CB8AC3E}">
        <p14:creationId xmlns:p14="http://schemas.microsoft.com/office/powerpoint/2010/main" val="3358125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9D759DB-30C4-DD92-FAE5-8B01143AA0AD}"/>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8E7E2515-83E1-2A09-C756-B4E28EE92365}"/>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687DC953-35BD-A084-3759-9D198BB2ABDD}"/>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191097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6E5CC1B-D163-CFB6-C97D-84BC4FF35847}"/>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49769225-D587-57E3-D025-522CAB50CA2F}"/>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FF7203EC-4005-2E3F-17DB-959801B2CB9E}"/>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IT IS IMPORTANT TO REALIZE HERE THAT THE ONLY WAY WE COULD HAVE KNOWN</a:t>
            </a:r>
          </a:p>
        </p:txBody>
      </p:sp>
    </p:spTree>
    <p:extLst>
      <p:ext uri="{BB962C8B-B14F-4D97-AF65-F5344CB8AC3E}">
        <p14:creationId xmlns:p14="http://schemas.microsoft.com/office/powerpoint/2010/main" val="4216074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23C6388-3180-907D-C830-C075F4FD791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F0F7A67E-C6C3-9EDA-668A-9D1874424BB0}"/>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59411A9E-5D90-B9F8-98E0-075B30BF3250}"/>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3156151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0D30916-39CB-1F39-D855-F8F3595576D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72D04167-FB3D-6106-63B4-DDA2D156EEF6}"/>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3FADC201-C304-BABE-5B06-9FB4A54F4A48}"/>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1253690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C65ABBA-295A-985D-E826-A53945BB1B8A}"/>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FD4C4BEE-E998-8DAA-10E7-B0D99F579081}"/>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41ABCB3D-6E28-A221-A5EA-91758C2EC781}"/>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2713945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B8D29F1-B77A-F1D6-73A7-1C6C01EAFB5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83443358-5C41-849D-CD41-223D729D4692}"/>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49C03DB5-70A5-7005-42AC-86A59132DAF3}"/>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2556974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E1F83C2-C144-ECB1-E1E4-D1A6335D593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CC893134-1F33-BB7D-65E4-75FFB5976462}"/>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6750FF1C-46F5-8334-05B0-5A8328D706E9}"/>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very simplified syntax</a:t>
            </a:r>
          </a:p>
        </p:txBody>
      </p:sp>
    </p:spTree>
    <p:extLst>
      <p:ext uri="{BB962C8B-B14F-4D97-AF65-F5344CB8AC3E}">
        <p14:creationId xmlns:p14="http://schemas.microsoft.com/office/powerpoint/2010/main" val="1221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101B69A-4BDB-B27B-AC4B-BB5792B51A8D}"/>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697E9D96-163F-E6B9-EEE2-DCC67C0DA18F}"/>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01F3A56F-976F-6520-E363-8E98516D1ACE}"/>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1581693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6DAC35E-C7BA-3157-B586-75ADF2D8A039}"/>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B2C64BBD-A085-F2D9-8EC0-D6E3F4BBDD4A}"/>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1B4B5EE7-F3AC-FFF8-D78C-DE3D831723A0}"/>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when the assumptions are violated</a:t>
            </a:r>
          </a:p>
        </p:txBody>
      </p:sp>
    </p:spTree>
    <p:extLst>
      <p:ext uri="{BB962C8B-B14F-4D97-AF65-F5344CB8AC3E}">
        <p14:creationId xmlns:p14="http://schemas.microsoft.com/office/powerpoint/2010/main" val="463662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D0975-6FA8-B6E6-ED38-BFD1B19756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FECB8B-CB89-1420-19BA-32C5E9DC36DA}"/>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A7B14785-D5F9-EF70-9A66-708512336632}"/>
              </a:ext>
            </a:extLst>
          </p:cNvPr>
          <p:cNvSpPr>
            <a:spLocks noGrp="1"/>
          </p:cNvSpPr>
          <p:nvPr>
            <p:ph type="body" idx="1"/>
          </p:nvPr>
        </p:nvSpPr>
        <p:spPr/>
        <p:txBody>
          <a:bodyPr/>
          <a:lstStyle/>
          <a:p>
            <a:r>
              <a:rPr lang="en-US" dirty="0"/>
              <a:t>How can we use this to detect vulnerabilities?</a:t>
            </a:r>
          </a:p>
          <a:p>
            <a:r>
              <a:rPr lang="en-US" dirty="0"/>
              <a:t>How can we turn this formalization into an algorithm?</a:t>
            </a:r>
          </a:p>
        </p:txBody>
      </p:sp>
      <p:sp>
        <p:nvSpPr>
          <p:cNvPr id="4" name="Tijdelijke aanduiding voor dianummer 3">
            <a:extLst>
              <a:ext uri="{FF2B5EF4-FFF2-40B4-BE49-F238E27FC236}">
                <a16:creationId xmlns:a16="http://schemas.microsoft.com/office/drawing/2014/main" id="{C6399119-B321-0831-F0E5-22FF5D6E2BCB}"/>
              </a:ext>
            </a:extLst>
          </p:cNvPr>
          <p:cNvSpPr>
            <a:spLocks noGrp="1"/>
          </p:cNvSpPr>
          <p:nvPr>
            <p:ph type="sldNum" sz="quarter" idx="5"/>
          </p:nvPr>
        </p:nvSpPr>
        <p:spPr/>
        <p:txBody>
          <a:bodyPr/>
          <a:lstStyle/>
          <a:p>
            <a:fld id="{D11D5EAE-0C81-1545-A351-E7B3DD5C1425}" type="slidenum">
              <a:rPr lang="en-US" altLang="nl-BE" smtClean="0"/>
              <a:pPr/>
              <a:t>49</a:t>
            </a:fld>
            <a:endParaRPr lang="en-US" altLang="nl-BE"/>
          </a:p>
        </p:txBody>
      </p:sp>
    </p:spTree>
    <p:extLst>
      <p:ext uri="{BB962C8B-B14F-4D97-AF65-F5344CB8AC3E}">
        <p14:creationId xmlns:p14="http://schemas.microsoft.com/office/powerpoint/2010/main" val="3551363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6F4FBA1-2744-E1E7-589B-3ADE57EA139F}"/>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52949574-FAA6-6285-4CAB-3E5BCC42F79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BFD8B34-6205-3972-BA9C-7066C8332D58}"/>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The applications of zero-knowledge proofs follow directly from these two properties.</a:t>
            </a:r>
          </a:p>
        </p:txBody>
      </p:sp>
    </p:spTree>
    <p:extLst>
      <p:ext uri="{BB962C8B-B14F-4D97-AF65-F5344CB8AC3E}">
        <p14:creationId xmlns:p14="http://schemas.microsoft.com/office/powerpoint/2010/main" val="12229690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84614A1-433C-6E08-7134-FC8DC9F76126}"/>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F6059ACF-8362-0F86-4489-36B4666C5481}"/>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819EDDDB-72C3-7580-5996-409494200973}"/>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dirty="0"/>
          </a:p>
          <a:p>
            <a:pPr marL="0" indent="0">
              <a:buFont typeface="Arial" panose="020B0604020202020204" pitchFamily="34" charset="0"/>
              <a:buNone/>
            </a:pPr>
            <a:r>
              <a:rPr lang="en-US" b="1" dirty="0"/>
              <a:t>We have 2 worlds of verification techniques specifically for the ZKP world</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Formally checks whether the program satisfies certain properties</a:t>
            </a:r>
          </a:p>
        </p:txBody>
      </p:sp>
    </p:spTree>
    <p:extLst>
      <p:ext uri="{BB962C8B-B14F-4D97-AF65-F5344CB8AC3E}">
        <p14:creationId xmlns:p14="http://schemas.microsoft.com/office/powerpoint/2010/main" val="194094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6CE9203-3769-B3A8-5FC8-1CFD0E2B5DC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66D9ADD4-988F-7D22-ED16-098649AD6726}"/>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3034CC06-7310-48E8-D3C4-E78B4E36388A}"/>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dirty="0"/>
          </a:p>
          <a:p>
            <a:pPr marL="0" indent="0">
              <a:buFont typeface="Arial" panose="020B0604020202020204" pitchFamily="34" charset="0"/>
              <a:buNone/>
            </a:pPr>
            <a:r>
              <a:rPr lang="en-US" b="1" dirty="0"/>
              <a:t>We have 2 worlds of verification techniques specifically for the ZKP world</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Formally checks whether the program satisfies certain properties</a:t>
            </a:r>
          </a:p>
        </p:txBody>
      </p:sp>
    </p:spTree>
    <p:extLst>
      <p:ext uri="{BB962C8B-B14F-4D97-AF65-F5344CB8AC3E}">
        <p14:creationId xmlns:p14="http://schemas.microsoft.com/office/powerpoint/2010/main" val="2703073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4C85EEA-A802-4614-F581-71499F1B963F}"/>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BD5866E4-B2C5-12B5-B9B9-34FA8274A6DA}"/>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942103B-0091-F6D1-7B3C-58D56E6C6439}"/>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b="0" dirty="0">
                <a:latin typeface="Nunito Light" pitchFamily="2" charset="77"/>
              </a:rPr>
              <a:t>naively</a:t>
            </a:r>
          </a:p>
          <a:p>
            <a:pPr marL="0" indent="0">
              <a:buFont typeface="Arial" panose="020B0604020202020204" pitchFamily="34" charset="0"/>
              <a:buNone/>
            </a:pPr>
            <a:endParaRPr lang="en-US" altLang="en-US" b="0" dirty="0">
              <a:latin typeface="Nunito Light" pitchFamily="2" charset="77"/>
            </a:endParaRPr>
          </a:p>
          <a:p>
            <a:pPr marL="0" indent="0">
              <a:buFont typeface="Arial" panose="020B0604020202020204" pitchFamily="34" charset="0"/>
              <a:buNone/>
            </a:pPr>
            <a:r>
              <a:rPr lang="en-US" altLang="en-US" b="0" dirty="0">
                <a:latin typeface="Nunito Light" pitchFamily="2" charset="77"/>
              </a:rPr>
              <a:t>not achievable, at least not in an efficient manner</a:t>
            </a:r>
          </a:p>
        </p:txBody>
      </p:sp>
    </p:spTree>
    <p:extLst>
      <p:ext uri="{BB962C8B-B14F-4D97-AF65-F5344CB8AC3E}">
        <p14:creationId xmlns:p14="http://schemas.microsoft.com/office/powerpoint/2010/main" val="441212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7C8BCC5-9604-AA26-8926-146208E327A8}"/>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6835F0D9-7DEF-E946-7964-C58E2617FDF1}"/>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4FBD528-9649-304B-B13F-E788DFF5A76E}"/>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40815114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EADAB60-8A6D-92D4-6D2C-795F7A04AD7F}"/>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81A3B8C-774D-4A83-19F5-610D41588377}"/>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D616AE48-1703-E6DD-D4B7-028E3B1B2F66}"/>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This provides us with a nice summary of what an honest prover is supposed to do</a:t>
            </a:r>
          </a:p>
        </p:txBody>
      </p:sp>
    </p:spTree>
    <p:extLst>
      <p:ext uri="{BB962C8B-B14F-4D97-AF65-F5344CB8AC3E}">
        <p14:creationId xmlns:p14="http://schemas.microsoft.com/office/powerpoint/2010/main" val="2830223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8379721-0DC3-6C27-5D06-E3D61624AD38}"/>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52F93193-DD0F-D7DC-AA81-F2DE2A1DF5D8}"/>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102477B-B874-9CDB-FB4B-8E9342F82CBA}"/>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endParaRPr lang="nl-BE" sz="2400" kern="1200" dirty="0">
              <a:solidFill>
                <a:schemeClr val="tx1"/>
              </a:solidFill>
              <a:effectLst/>
              <a:latin typeface="Nunito Light" charset="0"/>
              <a:ea typeface="+mn-ea"/>
              <a:cs typeface="+mn-cs"/>
            </a:endParaRPr>
          </a:p>
        </p:txBody>
      </p:sp>
    </p:spTree>
    <p:extLst>
      <p:ext uri="{BB962C8B-B14F-4D97-AF65-F5344CB8AC3E}">
        <p14:creationId xmlns:p14="http://schemas.microsoft.com/office/powerpoint/2010/main" val="2473669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B4784D-9EB9-73C4-23FF-7A2A42C45C02}"/>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CA1D0404-8539-11FC-C051-DA1D2C8AC213}"/>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4BDECDB-C3B0-21B9-F23D-6B600BE04962}"/>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instead of going over all possible values and asking: does the verifier accept this set? does the verifier accept that set?</a:t>
            </a:r>
          </a:p>
          <a:p>
            <a:endParaRPr lang="nl-BE" sz="2400" kern="1200" dirty="0">
              <a:solidFill>
                <a:schemeClr val="tx1"/>
              </a:solidFill>
              <a:effectLst/>
              <a:latin typeface="Nunito Light" charset="0"/>
              <a:ea typeface="+mn-ea"/>
              <a:cs typeface="+mn-cs"/>
            </a:endParaRPr>
          </a:p>
          <a:p>
            <a:endParaRPr lang="nl-BE" sz="2400" kern="1200" dirty="0">
              <a:solidFill>
                <a:schemeClr val="tx1"/>
              </a:solidFill>
              <a:effectLst/>
              <a:latin typeface="Nunito Light" charset="0"/>
              <a:ea typeface="+mn-ea"/>
              <a:cs typeface="+mn-cs"/>
            </a:endParaRPr>
          </a:p>
          <a:p>
            <a:r>
              <a:rPr lang="nl-BE" sz="2400" kern="1200" dirty="0">
                <a:solidFill>
                  <a:schemeClr val="tx1"/>
                </a:solidFill>
                <a:effectLst/>
                <a:latin typeface="Nunito Light" charset="0"/>
                <a:ea typeface="+mn-ea"/>
                <a:cs typeface="+mn-cs"/>
              </a:rPr>
              <a:t>the only question ...</a:t>
            </a:r>
          </a:p>
          <a:p>
            <a:r>
              <a:rPr lang="nl-BE" sz="2400" kern="1200" dirty="0">
                <a:solidFill>
                  <a:schemeClr val="tx1"/>
                </a:solidFill>
                <a:effectLst/>
                <a:latin typeface="Nunito Light" charset="0"/>
                <a:ea typeface="+mn-ea"/>
                <a:cs typeface="+mn-cs"/>
              </a:rPr>
              <a:t>The signal tags we can egt them from the program, or the developer can provide externally</a:t>
            </a:r>
          </a:p>
        </p:txBody>
      </p:sp>
    </p:spTree>
    <p:extLst>
      <p:ext uri="{BB962C8B-B14F-4D97-AF65-F5344CB8AC3E}">
        <p14:creationId xmlns:p14="http://schemas.microsoft.com/office/powerpoint/2010/main" val="30535865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8DAB8B5-49AB-29E1-AA0E-838E65BD7559}"/>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E98C4194-0296-3D3C-3BC6-C7C0BFA1D6D3}"/>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80DF235E-555E-0117-37F3-1EBABEBFBE96}"/>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b="1" dirty="0">
                <a:latin typeface="Nunito Light" pitchFamily="2" charset="77"/>
              </a:rPr>
              <a:t>Rules that exploit the fact that there are many re-</a:t>
            </a:r>
            <a:r>
              <a:rPr lang="en-US" altLang="en-US" b="1" dirty="0" err="1">
                <a:latin typeface="Nunito Light" pitchFamily="2" charset="77"/>
              </a:rPr>
              <a:t>occuring</a:t>
            </a:r>
            <a:r>
              <a:rPr lang="en-US" altLang="en-US" b="1" dirty="0">
                <a:latin typeface="Nunito Light" pitchFamily="2" charset="77"/>
              </a:rPr>
              <a:t> patterns in ZKP programs, and so these rules define that oh if you see this pattern, then you can refine the values of variables that occur in that pattern.</a:t>
            </a:r>
          </a:p>
          <a:p>
            <a:pPr marL="0" indent="0">
              <a:buFont typeface="Arial" panose="020B0604020202020204" pitchFamily="34" charset="0"/>
              <a:buNone/>
            </a:pPr>
            <a:endParaRPr lang="en-US" altLang="en-US" b="1" dirty="0">
              <a:latin typeface="Nunito Light" pitchFamily="2" charset="77"/>
            </a:endParaRPr>
          </a:p>
          <a:p>
            <a:pPr marL="0" indent="0">
              <a:buFont typeface="Arial" panose="020B0604020202020204" pitchFamily="34" charset="0"/>
              <a:buNone/>
            </a:pPr>
            <a:r>
              <a:rPr lang="en-US" altLang="en-US" b="1" dirty="0">
                <a:latin typeface="Nunito Light" pitchFamily="2" charset="77"/>
              </a:rPr>
              <a:t>---</a:t>
            </a:r>
          </a:p>
          <a:p>
            <a:pPr marL="0" indent="0">
              <a:buFont typeface="Arial" panose="020B0604020202020204" pitchFamily="34" charset="0"/>
              <a:buNone/>
            </a:pPr>
            <a:r>
              <a:rPr lang="en-US" altLang="en-US" b="1" dirty="0">
                <a:latin typeface="Nunito Light" pitchFamily="2" charset="77"/>
              </a:rPr>
              <a:t>To give a very simple example</a:t>
            </a:r>
          </a:p>
          <a:p>
            <a:pPr marL="0" indent="0">
              <a:buFont typeface="Arial" panose="020B0604020202020204" pitchFamily="34" charset="0"/>
              <a:buNone/>
            </a:pPr>
            <a:r>
              <a:rPr lang="en-US" altLang="en-US" b="1" dirty="0">
                <a:latin typeface="Nunito Light" pitchFamily="2" charset="77"/>
              </a:rPr>
              <a:t>THAT's WHAT THE VERIFIER WILL ACCEPT</a:t>
            </a:r>
          </a:p>
          <a:p>
            <a:pPr marL="0" indent="0">
              <a:buFont typeface="Arial" panose="020B0604020202020204" pitchFamily="34" charset="0"/>
              <a:buNone/>
            </a:pPr>
            <a:r>
              <a:rPr lang="en-US" altLang="en-US" b="1" dirty="0">
                <a:latin typeface="Nunito Light" pitchFamily="2" charset="77"/>
              </a:rPr>
              <a:t>NONZERO EXAMPLE</a:t>
            </a:r>
          </a:p>
          <a:p>
            <a:pPr marL="0" indent="0">
              <a:buFont typeface="Arial" panose="020B0604020202020204" pitchFamily="34" charset="0"/>
              <a:buNone/>
            </a:pPr>
            <a:endParaRPr lang="en-US" altLang="en-US" b="1" dirty="0">
              <a:latin typeface="Nunito Light" pitchFamily="2" charset="77"/>
            </a:endParaRPr>
          </a:p>
          <a:p>
            <a:pPr marL="0" indent="0">
              <a:buFont typeface="Arial" panose="020B0604020202020204" pitchFamily="34" charset="0"/>
              <a:buNone/>
            </a:pPr>
            <a:r>
              <a:rPr lang="en-US" altLang="en-US" b="1" dirty="0">
                <a:latin typeface="Nunito Light" pitchFamily="2" charset="77"/>
              </a:rPr>
              <a:t>---</a:t>
            </a:r>
          </a:p>
          <a:p>
            <a:pPr marL="0" indent="0">
              <a:buFont typeface="Arial" panose="020B0604020202020204" pitchFamily="34" charset="0"/>
              <a:buNone/>
            </a:pPr>
            <a:endParaRPr lang="en-US" altLang="en-US" b="1" dirty="0">
              <a:latin typeface="Nunito Light" pitchFamily="2" charset="77"/>
            </a:endParaRP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1" dirty="0">
                <a:latin typeface="Nunito Light" pitchFamily="2" charset="77"/>
              </a:rPr>
              <a:t>Took these rules from the literature and extended them</a:t>
            </a: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1" dirty="0">
              <a:latin typeface="Nunito Light" pitchFamily="2" charset="77"/>
            </a:endParaRP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1" dirty="0">
                <a:latin typeface="Nunito Light" pitchFamily="2" charset="77"/>
              </a:rPr>
              <a:t>---</a:t>
            </a: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1" dirty="0">
              <a:latin typeface="Nunito Light" pitchFamily="2" charset="77"/>
            </a:endParaRP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1" dirty="0">
                <a:latin typeface="Nunito Light" pitchFamily="2" charset="77"/>
              </a:rPr>
              <a:t>Our algorithm keeps applying these rules, until a fixpoint is reached where we can derive no further value information.</a:t>
            </a: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altLang="en-US" b="1" dirty="0">
              <a:latin typeface="Nunito Light" pitchFamily="2" charset="77"/>
            </a:endParaRPr>
          </a:p>
          <a:p>
            <a:pPr marL="0" indent="0">
              <a:buFont typeface="Arial" panose="020B0604020202020204" pitchFamily="34" charset="0"/>
              <a:buNone/>
            </a:pPr>
            <a:endParaRPr lang="en-US" altLang="en-US" b="1" dirty="0">
              <a:latin typeface="Nunito Light" pitchFamily="2" charset="77"/>
            </a:endParaRPr>
          </a:p>
        </p:txBody>
      </p:sp>
    </p:spTree>
    <p:extLst>
      <p:ext uri="{BB962C8B-B14F-4D97-AF65-F5344CB8AC3E}">
        <p14:creationId xmlns:p14="http://schemas.microsoft.com/office/powerpoint/2010/main" val="1630645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BE50AA1-4EA1-5570-A3D6-BE67D5157FD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A217E98-C7E3-6EBB-D146-5949163C0BD2}"/>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26AA9E44-402E-1BA5-F472-001984CAB101}"/>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r>
              <a:rPr lang="nl-BE" sz="2400" kern="1200" dirty="0">
                <a:solidFill>
                  <a:schemeClr val="tx1"/>
                </a:solidFill>
                <a:effectLst/>
                <a:latin typeface="Nunito Light" charset="0"/>
                <a:ea typeface="+mn-ea"/>
                <a:cs typeface="+mn-cs"/>
              </a:rPr>
              <a:t>instead of going over all possible values and asking: does the verifier accept this set? does the verifier accept that set?</a:t>
            </a:r>
          </a:p>
          <a:p>
            <a:endParaRPr lang="nl-BE" sz="2400" kern="1200" dirty="0">
              <a:solidFill>
                <a:schemeClr val="tx1"/>
              </a:solidFill>
              <a:effectLst/>
              <a:latin typeface="Nunito Light" charset="0"/>
              <a:ea typeface="+mn-ea"/>
              <a:cs typeface="+mn-cs"/>
            </a:endParaRPr>
          </a:p>
          <a:p>
            <a:endParaRPr lang="nl-BE" sz="2400" kern="1200" dirty="0">
              <a:solidFill>
                <a:schemeClr val="tx1"/>
              </a:solidFill>
              <a:effectLst/>
              <a:latin typeface="Nunito Light" charset="0"/>
              <a:ea typeface="+mn-ea"/>
              <a:cs typeface="+mn-cs"/>
            </a:endParaRPr>
          </a:p>
          <a:p>
            <a:r>
              <a:rPr lang="nl-BE" sz="2400" kern="1200" dirty="0">
                <a:solidFill>
                  <a:schemeClr val="tx1"/>
                </a:solidFill>
                <a:effectLst/>
                <a:latin typeface="Nunito Light" charset="0"/>
                <a:ea typeface="+mn-ea"/>
                <a:cs typeface="+mn-cs"/>
              </a:rPr>
              <a:t>the only question ...</a:t>
            </a:r>
          </a:p>
          <a:p>
            <a:r>
              <a:rPr lang="nl-BE" sz="2400" kern="1200" dirty="0">
                <a:solidFill>
                  <a:schemeClr val="tx1"/>
                </a:solidFill>
                <a:effectLst/>
                <a:latin typeface="Nunito Light" charset="0"/>
                <a:ea typeface="+mn-ea"/>
                <a:cs typeface="+mn-cs"/>
              </a:rPr>
              <a:t>The signal tags we can egt them from the program, or the developer can provide externally</a:t>
            </a:r>
          </a:p>
        </p:txBody>
      </p:sp>
    </p:spTree>
    <p:extLst>
      <p:ext uri="{BB962C8B-B14F-4D97-AF65-F5344CB8AC3E}">
        <p14:creationId xmlns:p14="http://schemas.microsoft.com/office/powerpoint/2010/main" val="6782239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C2CE7-E588-A533-2095-52DCA2CDBE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7C8181-6CBE-6886-89C7-C9A0A836DE7A}"/>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3CE68A8B-4E4A-D70C-4284-C638D89A1C26}"/>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1F888538-DBE2-AD71-689D-17C6C00DD845}"/>
              </a:ext>
            </a:extLst>
          </p:cNvPr>
          <p:cNvSpPr>
            <a:spLocks noGrp="1"/>
          </p:cNvSpPr>
          <p:nvPr>
            <p:ph type="sldNum" sz="quarter" idx="5"/>
          </p:nvPr>
        </p:nvSpPr>
        <p:spPr/>
        <p:txBody>
          <a:bodyPr/>
          <a:lstStyle/>
          <a:p>
            <a:fld id="{D11D5EAE-0C81-1545-A351-E7B3DD5C1425}" type="slidenum">
              <a:rPr lang="en-US" altLang="nl-BE" smtClean="0"/>
              <a:pPr/>
              <a:t>59</a:t>
            </a:fld>
            <a:endParaRPr lang="en-US" altLang="nl-BE"/>
          </a:p>
        </p:txBody>
      </p:sp>
    </p:spTree>
    <p:extLst>
      <p:ext uri="{BB962C8B-B14F-4D97-AF65-F5344CB8AC3E}">
        <p14:creationId xmlns:p14="http://schemas.microsoft.com/office/powerpoint/2010/main" val="334228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D79A8C9-2719-4FFA-4023-8A2B6858BC4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00B3BE9E-84D7-8509-145D-A0E389D7C5FC}"/>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B4C2E47-6BF7-D239-E80E-8BE13BE5A467}"/>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33558362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713959E-F6E9-1750-C259-7B882DB37AD6}"/>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8CE4BE5C-F511-FE49-0663-25D8F3E4E007}"/>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EF08DECD-DAE5-8972-F742-9E44FF7E8E2D}"/>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b="1" dirty="0">
              <a:latin typeface="Nunito Light" pitchFamily="2" charset="77"/>
            </a:endParaRPr>
          </a:p>
        </p:txBody>
      </p:sp>
    </p:spTree>
    <p:extLst>
      <p:ext uri="{BB962C8B-B14F-4D97-AF65-F5344CB8AC3E}">
        <p14:creationId xmlns:p14="http://schemas.microsoft.com/office/powerpoint/2010/main" val="7045914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342B447-5E02-DA3D-1196-94F0F62E4055}"/>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1A6C17B0-53A1-A490-8811-4CDEA5A30779}"/>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FCD619F2-DF46-49E5-5BB6-55816FAD92B8}"/>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r>
              <a:rPr lang="en-US" altLang="en-US" dirty="0">
                <a:latin typeface="Nunito Light" pitchFamily="2" charset="77"/>
              </a:rPr>
              <a:t>From this we could see we need to support </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r>
              <a:rPr lang="en-US" altLang="en-US" dirty="0">
                <a:latin typeface="Nunito Light" pitchFamily="2" charset="77"/>
              </a:rPr>
              <a:t>the question: HOW?</a:t>
            </a: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endParaRPr lang="en-US" altLang="en-US" dirty="0">
              <a:latin typeface="Nunito Light" pitchFamily="2" charset="77"/>
            </a:endParaRPr>
          </a:p>
          <a:p>
            <a:pPr marL="0" indent="0">
              <a:buFont typeface="Arial" panose="020B0604020202020204" pitchFamily="34" charset="0"/>
              <a:buNone/>
            </a:pPr>
            <a:r>
              <a:rPr lang="en-US" altLang="en-US" dirty="0">
                <a:latin typeface="Nunito Light" pitchFamily="2" charset="77"/>
              </a:rPr>
              <a:t>CirC, which is a </a:t>
            </a:r>
            <a:r>
              <a:rPr lang="nl-BE" sz="2400" b="0" i="0" u="none" strike="noStrike" kern="1200" dirty="0">
                <a:solidFill>
                  <a:schemeClr val="tx1"/>
                </a:solidFill>
                <a:effectLst/>
                <a:latin typeface="Nunito Light" charset="0"/>
                <a:ea typeface="+mn-ea"/>
                <a:cs typeface="+mn-cs"/>
              </a:rPr>
              <a:t>shared compiler infrastructure for cryptographic tools like ZKPs which for example translates ZKP programs to different output formats for different goals . But what is important for us, is that it operates over an intermediate representation, the CirC IR. This means that if we build our tool for this IR, we support all the languages that it supports. Because all you have to do</a:t>
            </a:r>
          </a:p>
          <a:p>
            <a:pPr marL="0" indent="0">
              <a:buFont typeface="Arial" panose="020B0604020202020204" pitchFamily="34" charset="0"/>
              <a:buNone/>
            </a:pPr>
            <a:endParaRPr lang="nl-BE" sz="2400" b="0" i="0" u="none" strike="noStrike" kern="1200" dirty="0">
              <a:solidFill>
                <a:schemeClr val="tx1"/>
              </a:solidFill>
              <a:effectLst/>
              <a:latin typeface="Nunito Light" charset="0"/>
              <a:ea typeface="+mn-ea"/>
              <a:cs typeface="+mn-cs"/>
            </a:endParaRPr>
          </a:p>
          <a:p>
            <a:pPr marL="0" indent="0">
              <a:buFont typeface="Arial" panose="020B0604020202020204" pitchFamily="34" charset="0"/>
              <a:buNone/>
            </a:pPr>
            <a:r>
              <a:rPr lang="nl-BE" sz="2400" b="0" i="0" u="none" strike="noStrike" kern="1200" dirty="0">
                <a:solidFill>
                  <a:schemeClr val="tx1"/>
                </a:solidFill>
                <a:effectLst/>
                <a:latin typeface="Nunito Light" charset="0"/>
                <a:ea typeface="+mn-ea"/>
                <a:cs typeface="+mn-cs"/>
              </a:rPr>
              <a:t> like R1CS (used for proof systems), SMT (used for verification and bug-finding), and ILP (used for optimization)</a:t>
            </a:r>
          </a:p>
        </p:txBody>
      </p:sp>
    </p:spTree>
    <p:extLst>
      <p:ext uri="{BB962C8B-B14F-4D97-AF65-F5344CB8AC3E}">
        <p14:creationId xmlns:p14="http://schemas.microsoft.com/office/powerpoint/2010/main" val="24272927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B9DE8-BFEA-5C66-58D0-17A81A2F7B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1DEC47-F366-E084-170F-70D3593F9A5F}"/>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F63871FC-C3BA-60F4-367D-DCE6A14C4723}"/>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DDB8E198-20FB-23D7-3FC4-F76D68C7C8F5}"/>
              </a:ext>
            </a:extLst>
          </p:cNvPr>
          <p:cNvSpPr>
            <a:spLocks noGrp="1"/>
          </p:cNvSpPr>
          <p:nvPr>
            <p:ph type="sldNum" sz="quarter" idx="5"/>
          </p:nvPr>
        </p:nvSpPr>
        <p:spPr/>
        <p:txBody>
          <a:bodyPr/>
          <a:lstStyle/>
          <a:p>
            <a:fld id="{D11D5EAE-0C81-1545-A351-E7B3DD5C1425}" type="slidenum">
              <a:rPr lang="en-US" altLang="nl-BE" smtClean="0"/>
              <a:pPr/>
              <a:t>62</a:t>
            </a:fld>
            <a:endParaRPr lang="en-US" altLang="nl-BE"/>
          </a:p>
        </p:txBody>
      </p:sp>
    </p:spTree>
    <p:extLst>
      <p:ext uri="{BB962C8B-B14F-4D97-AF65-F5344CB8AC3E}">
        <p14:creationId xmlns:p14="http://schemas.microsoft.com/office/powerpoint/2010/main" val="17952949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28B99D5-3340-4B0E-BEE1-7D60314E936E}"/>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4DCF427F-B764-2E0C-AB20-FDB0FD6F958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B8C0503B-28AF-05BB-3D44-EF6319C33AF5}"/>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b="0" i="0" u="none" strike="noStrike" kern="1200" dirty="0">
                <a:solidFill>
                  <a:schemeClr val="tx1"/>
                </a:solidFill>
                <a:effectLst/>
                <a:latin typeface="Nunito Light" charset="0"/>
                <a:ea typeface="+mn-ea"/>
                <a:cs typeface="+mn-cs"/>
              </a:rPr>
              <a:t>TIME-OUT</a:t>
            </a:r>
            <a:endParaRPr lang="en-US" dirty="0"/>
          </a:p>
        </p:txBody>
      </p:sp>
    </p:spTree>
    <p:extLst>
      <p:ext uri="{BB962C8B-B14F-4D97-AF65-F5344CB8AC3E}">
        <p14:creationId xmlns:p14="http://schemas.microsoft.com/office/powerpoint/2010/main" val="35199547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28B99D5-3340-4B0E-BEE1-7D60314E936E}"/>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4DCF427F-B764-2E0C-AB20-FDB0FD6F958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B8C0503B-28AF-05BB-3D44-EF6319C33AF5}"/>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b="0" i="0" u="none" strike="noStrike" kern="1200" dirty="0">
                <a:solidFill>
                  <a:schemeClr val="tx1"/>
                </a:solidFill>
                <a:effectLst/>
                <a:latin typeface="Nunito Light" charset="0"/>
                <a:ea typeface="+mn-ea"/>
                <a:cs typeface="+mn-cs"/>
              </a:rPr>
              <a:t>Possession of valid mobile driver’s license</a:t>
            </a:r>
            <a:endParaRPr lang="en-US" dirty="0"/>
          </a:p>
          <a:p>
            <a:pPr algn="l"/>
            <a:endParaRPr lang="en-US" dirty="0"/>
          </a:p>
          <a:p>
            <a:pPr algn="l"/>
            <a:r>
              <a:rPr lang="en-US" dirty="0"/>
              <a:t>Third party </a:t>
            </a:r>
            <a:r>
              <a:rPr lang="nl-BE" sz="2400" b="0" i="0" u="none" strike="noStrike" kern="1200" dirty="0">
                <a:solidFill>
                  <a:schemeClr val="tx1"/>
                </a:solidFill>
                <a:effectLst/>
                <a:latin typeface="Nunito Light" charset="0"/>
                <a:ea typeface="+mn-ea"/>
                <a:cs typeface="+mn-cs"/>
              </a:rPr>
              <a:t>TEE is legitimate </a:t>
            </a:r>
          </a:p>
          <a:p>
            <a:pPr algn="l"/>
            <a:endParaRPr lang="nl-BE" sz="2400" b="0" i="0" u="none" strike="noStrike" kern="1200" dirty="0">
              <a:solidFill>
                <a:schemeClr val="tx1"/>
              </a:solidFill>
              <a:effectLst/>
              <a:latin typeface="Nunito Light" charset="0"/>
              <a:ea typeface="+mn-ea"/>
              <a:cs typeface="+mn-cs"/>
            </a:endParaRPr>
          </a:p>
          <a:p>
            <a:pPr algn="l"/>
            <a:r>
              <a:rPr lang="nl-BE" sz="2400" b="0" i="0" u="none" strike="noStrike" kern="1200" dirty="0">
                <a:solidFill>
                  <a:schemeClr val="tx1"/>
                </a:solidFill>
                <a:effectLst/>
                <a:latin typeface="Nunito Light" charset="0"/>
                <a:ea typeface="+mn-ea"/>
                <a:cs typeface="+mn-cs"/>
              </a:rPr>
              <a:t>Missed durring the audit by a major ZKP auditing company</a:t>
            </a:r>
          </a:p>
        </p:txBody>
      </p:sp>
    </p:spTree>
    <p:extLst>
      <p:ext uri="{BB962C8B-B14F-4D97-AF65-F5344CB8AC3E}">
        <p14:creationId xmlns:p14="http://schemas.microsoft.com/office/powerpoint/2010/main" val="35199547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48648B3-342B-442B-CB36-BDBEF9974355}"/>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8D1A428F-F151-3E42-83C8-9126328B7AB4}"/>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41525FC6-0073-85F6-6F43-9FE1474132B5}"/>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b="0" i="0" u="none" strike="noStrike" kern="1200" dirty="0">
                <a:solidFill>
                  <a:schemeClr val="tx1"/>
                </a:solidFill>
                <a:effectLst/>
                <a:latin typeface="Nunito Light" charset="0"/>
                <a:ea typeface="+mn-ea"/>
                <a:cs typeface="+mn-cs"/>
              </a:rPr>
              <a:t>Possession of valid mobile driver’s license</a:t>
            </a:r>
            <a:endParaRPr lang="en-US" dirty="0"/>
          </a:p>
          <a:p>
            <a:pPr algn="l"/>
            <a:endParaRPr lang="en-US" dirty="0"/>
          </a:p>
          <a:p>
            <a:pPr algn="l"/>
            <a:r>
              <a:rPr lang="en-US" dirty="0"/>
              <a:t>Third party </a:t>
            </a:r>
            <a:r>
              <a:rPr lang="nl-BE" sz="2400" b="0" i="0" u="none" strike="noStrike" kern="1200" dirty="0">
                <a:solidFill>
                  <a:schemeClr val="tx1"/>
                </a:solidFill>
                <a:effectLst/>
                <a:latin typeface="Nunito Light" charset="0"/>
                <a:ea typeface="+mn-ea"/>
                <a:cs typeface="+mn-cs"/>
              </a:rPr>
              <a:t>TEE is legitimate </a:t>
            </a:r>
          </a:p>
          <a:p>
            <a:pPr algn="l"/>
            <a:endParaRPr lang="nl-BE" sz="2400" b="0" i="0" u="none" strike="noStrike" kern="1200" dirty="0">
              <a:solidFill>
                <a:schemeClr val="tx1"/>
              </a:solidFill>
              <a:effectLst/>
              <a:latin typeface="Nunito Light" charset="0"/>
              <a:ea typeface="+mn-ea"/>
              <a:cs typeface="+mn-cs"/>
            </a:endParaRPr>
          </a:p>
          <a:p>
            <a:pPr algn="l"/>
            <a:r>
              <a:rPr lang="nl-BE" sz="2400" b="0" i="0" u="none" strike="noStrike" kern="1200" dirty="0">
                <a:solidFill>
                  <a:schemeClr val="tx1"/>
                </a:solidFill>
                <a:effectLst/>
                <a:latin typeface="Nunito Light" charset="0"/>
                <a:ea typeface="+mn-ea"/>
                <a:cs typeface="+mn-cs"/>
              </a:rPr>
              <a:t>Missed durring the audit by a major ZKP auditing company</a:t>
            </a:r>
          </a:p>
        </p:txBody>
      </p:sp>
    </p:spTree>
    <p:extLst>
      <p:ext uri="{BB962C8B-B14F-4D97-AF65-F5344CB8AC3E}">
        <p14:creationId xmlns:p14="http://schemas.microsoft.com/office/powerpoint/2010/main" val="29908499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0961AF9-6B49-9AD0-6240-01CB1B256BF9}"/>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6CFFB0B8-9AF2-33FE-EDC4-F527906A5779}"/>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604FE0FE-FF2B-0527-0DED-BF4775D5D81B}"/>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b="0" i="0" u="none" strike="noStrike" kern="1200" dirty="0">
                <a:solidFill>
                  <a:schemeClr val="tx1"/>
                </a:solidFill>
                <a:effectLst/>
                <a:latin typeface="Nunito Light" charset="0"/>
                <a:ea typeface="+mn-ea"/>
                <a:cs typeface="+mn-cs"/>
              </a:rPr>
              <a:t>Possession of valid mobile driver’s license</a:t>
            </a:r>
            <a:endParaRPr lang="en-US" dirty="0"/>
          </a:p>
          <a:p>
            <a:pPr algn="l"/>
            <a:endParaRPr lang="en-US" dirty="0"/>
          </a:p>
          <a:p>
            <a:pPr algn="l"/>
            <a:r>
              <a:rPr lang="en-US" dirty="0"/>
              <a:t>Third party </a:t>
            </a:r>
            <a:r>
              <a:rPr lang="nl-BE" sz="2400" b="0" i="0" u="none" strike="noStrike" kern="1200" dirty="0">
                <a:solidFill>
                  <a:schemeClr val="tx1"/>
                </a:solidFill>
                <a:effectLst/>
                <a:latin typeface="Nunito Light" charset="0"/>
                <a:ea typeface="+mn-ea"/>
                <a:cs typeface="+mn-cs"/>
              </a:rPr>
              <a:t>TEE is legitimate </a:t>
            </a:r>
          </a:p>
          <a:p>
            <a:pPr algn="l"/>
            <a:endParaRPr lang="nl-BE" sz="2400" b="0" i="0" u="none" strike="noStrike" kern="1200" dirty="0">
              <a:solidFill>
                <a:schemeClr val="tx1"/>
              </a:solidFill>
              <a:effectLst/>
              <a:latin typeface="Nunito Light" charset="0"/>
              <a:ea typeface="+mn-ea"/>
              <a:cs typeface="+mn-cs"/>
            </a:endParaRPr>
          </a:p>
          <a:p>
            <a:pPr algn="l"/>
            <a:r>
              <a:rPr lang="nl-BE" sz="2400" b="0" i="0" u="none" strike="noStrike" kern="1200" dirty="0">
                <a:solidFill>
                  <a:schemeClr val="tx1"/>
                </a:solidFill>
                <a:effectLst/>
                <a:latin typeface="Nunito Light" charset="0"/>
                <a:ea typeface="+mn-ea"/>
                <a:cs typeface="+mn-cs"/>
              </a:rPr>
              <a:t>Missed durring the audit by a major ZKP auditing company</a:t>
            </a:r>
          </a:p>
        </p:txBody>
      </p:sp>
    </p:spTree>
    <p:extLst>
      <p:ext uri="{BB962C8B-B14F-4D97-AF65-F5344CB8AC3E}">
        <p14:creationId xmlns:p14="http://schemas.microsoft.com/office/powerpoint/2010/main" val="2313186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A3B7E8C-56C4-9A57-0FF7-E755655659A7}"/>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17D43772-E227-6612-D2CF-494D408DE1DE}"/>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F0488DC0-F26D-FF7D-7662-52EA95B7F358}"/>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kern="1200" dirty="0">
                <a:solidFill>
                  <a:schemeClr val="tx1"/>
                </a:solidFill>
                <a:effectLst/>
                <a:latin typeface="Nunito Light" charset="0"/>
                <a:ea typeface="+mn-ea"/>
                <a:cs typeface="+mn-cs"/>
              </a:rPr>
              <a:t>The specifications can help you to already get a rough idea of what an honest prover is expected to do and similar approximation can be done on the verification side via abstract interpretation.</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nl-BE" sz="2400" kern="1200" dirty="0">
              <a:solidFill>
                <a:schemeClr val="tx1"/>
              </a:solidFill>
              <a:effectLst/>
              <a:latin typeface="Nunito Light" charset="0"/>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kern="1200" dirty="0">
                <a:solidFill>
                  <a:schemeClr val="tx1"/>
                </a:solidFill>
                <a:effectLst/>
                <a:latin typeface="Nunito Light" charset="0"/>
                <a:ea typeface="+mn-ea"/>
                <a:cs typeface="+mn-cs"/>
              </a:rPr>
              <a:t>more recently another IR, which highlights the significance of this contribution</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nl-BE" sz="2400" kern="1200" dirty="0">
              <a:solidFill>
                <a:schemeClr val="tx1"/>
              </a:solidFill>
              <a:effectLst/>
              <a:latin typeface="Nunito Light" charset="0"/>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kern="1200" dirty="0">
                <a:solidFill>
                  <a:schemeClr val="tx1"/>
                </a:solidFill>
                <a:effectLst/>
                <a:latin typeface="Nunito Light" charset="0"/>
                <a:ea typeface="+mn-ea"/>
                <a:cs typeface="+mn-cs"/>
              </a:rPr>
              <a:t>if you would like to dive deeper into the technical details</a:t>
            </a:r>
          </a:p>
          <a:p>
            <a:pPr marL="0" marR="0" lvl="0" indent="0" algn="l" defTabSz="912813" rtl="0" eaLnBrk="1" fontAlgn="base" latinLnBrk="0" hangingPunct="1">
              <a:lnSpc>
                <a:spcPct val="100000"/>
              </a:lnSpc>
              <a:spcBef>
                <a:spcPct val="30000"/>
              </a:spcBef>
              <a:spcAft>
                <a:spcPct val="0"/>
              </a:spcAft>
              <a:buClrTx/>
              <a:buSzTx/>
              <a:buFontTx/>
              <a:buNone/>
              <a:tabLst/>
              <a:defRPr/>
            </a:pPr>
            <a:endParaRPr lang="nl-BE" sz="2400" kern="1200" dirty="0">
              <a:solidFill>
                <a:schemeClr val="tx1"/>
              </a:solidFill>
              <a:effectLst/>
              <a:latin typeface="Nunito Light" charset="0"/>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lang="nl-BE" sz="2400" kern="1200" dirty="0">
                <a:solidFill>
                  <a:schemeClr val="tx1"/>
                </a:solidFill>
                <a:effectLst/>
                <a:latin typeface="Nunito Light" charset="0"/>
                <a:ea typeface="+mn-ea"/>
                <a:cs typeface="+mn-cs"/>
              </a:rPr>
              <a:t>happy to take on any questions</a:t>
            </a:r>
          </a:p>
        </p:txBody>
      </p:sp>
    </p:spTree>
    <p:extLst>
      <p:ext uri="{BB962C8B-B14F-4D97-AF65-F5344CB8AC3E}">
        <p14:creationId xmlns:p14="http://schemas.microsoft.com/office/powerpoint/2010/main" val="3277956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D068EED-1AB3-8115-B38A-E1A8D64A90D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1A07E1A-DF15-F4F2-1620-7DC1CA709EC3}"/>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47CB0059-DA2E-AB04-18CB-B20E46869129}"/>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indent="0">
              <a:buFont typeface="Arial" panose="020B0604020202020204" pitchFamily="34" charset="0"/>
              <a:buNone/>
            </a:pPr>
            <a:endParaRPr lang="en-US" altLang="en-US" dirty="0">
              <a:latin typeface="Nunito Light" pitchFamily="2" charset="77"/>
            </a:endParaRPr>
          </a:p>
        </p:txBody>
      </p:sp>
    </p:spTree>
    <p:extLst>
      <p:ext uri="{BB962C8B-B14F-4D97-AF65-F5344CB8AC3E}">
        <p14:creationId xmlns:p14="http://schemas.microsoft.com/office/powerpoint/2010/main" val="5880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28914F4-F500-3FF7-BBF8-14CBECB13B91}"/>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454CBD33-B1B2-1C98-1A0C-91AC66EDD1D9}"/>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C7C3FD39-37A7-A09B-6132-610763509171}"/>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r>
              <a:rPr lang="nl-BE" b="0" i="0" u="none" strike="noStrike" dirty="0">
                <a:solidFill>
                  <a:srgbClr val="000000"/>
                </a:solidFill>
                <a:effectLst/>
                <a:latin typeface="-webkit-standard"/>
              </a:rPr>
              <a:t>As we know, blockchains are inherently slow, whick makes scalability a challenge. ZKPs, the succinctness aspect of it, help overcome this by allowing complex computations to be performed off-chain, so out of the blockchain.</a:t>
            </a:r>
          </a:p>
          <a:p>
            <a:pPr marL="0" marR="0" lvl="0" indent="0" algn="l" defTabSz="912813" rtl="0" eaLnBrk="1" fontAlgn="base" latinLnBrk="0" hangingPunct="1">
              <a:lnSpc>
                <a:spcPct val="100000"/>
              </a:lnSpc>
              <a:spcBef>
                <a:spcPct val="30000"/>
              </a:spcBef>
              <a:spcAft>
                <a:spcPct val="0"/>
              </a:spcAft>
              <a:buClrTx/>
              <a:buSzTx/>
              <a:buFont typeface="Arial" panose="020B0604020202020204" pitchFamily="34" charset="0"/>
              <a:buNone/>
              <a:tabLst/>
              <a:defRPr/>
            </a:pPr>
            <a:r>
              <a:rPr lang="nl-BE" b="0" i="0" u="none" strike="noStrike" dirty="0">
                <a:solidFill>
                  <a:srgbClr val="000000"/>
                </a:solidFill>
                <a:effectLst/>
                <a:latin typeface="-webkit-standard"/>
              </a:rPr>
              <a:t>compared to the blockchain: supercomputer</a:t>
            </a:r>
          </a:p>
        </p:txBody>
      </p:sp>
    </p:spTree>
    <p:extLst>
      <p:ext uri="{BB962C8B-B14F-4D97-AF65-F5344CB8AC3E}">
        <p14:creationId xmlns:p14="http://schemas.microsoft.com/office/powerpoint/2010/main" val="1062292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110A66C-25B2-412A-DACD-845B4C6E3986}"/>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2F5325F-E8D3-8BFC-617F-99056674C76F}"/>
              </a:ext>
            </a:extLst>
          </p:cNvPr>
          <p:cNvSpPr txBox="1">
            <a:spLocks noGrp="1" noRot="1" noChangeAspect="1" noChangeArrowheads="1" noTextEdit="1"/>
          </p:cNvSpPr>
          <p:nvPr>
            <p:ph type="sldImg"/>
          </p:nvPr>
        </p:nvSpPr>
        <p:spPr bwMode="auto">
          <a:xfrm>
            <a:off x="-16989425" y="-11796713"/>
            <a:ext cx="22153563" cy="12465051"/>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4578" name="Text Box 2">
            <a:extLst>
              <a:ext uri="{FF2B5EF4-FFF2-40B4-BE49-F238E27FC236}">
                <a16:creationId xmlns:a16="http://schemas.microsoft.com/office/drawing/2014/main" id="{15A28B16-0C85-1E56-5007-977D5825ABEC}"/>
              </a:ext>
            </a:extLst>
          </p:cNvPr>
          <p:cNvSpPr txBox="1">
            <a:spLocks noGrp="1" noChangeArrowheads="1"/>
          </p:cNvSpPr>
          <p:nvPr>
            <p:ph type="body" idx="1"/>
          </p:nvPr>
        </p:nvSpPr>
        <p:spPr bwMode="auto">
          <a:xfrm>
            <a:off x="685800" y="4343400"/>
            <a:ext cx="5457825" cy="408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algn="l" fontAlgn="base"/>
            <a:endParaRPr lang="nl-BE" b="1" i="0" u="none" strike="noStrike" dirty="0">
              <a:solidFill>
                <a:srgbClr val="0C0D0E"/>
              </a:solidFill>
              <a:effectLst/>
              <a:latin typeface="-apple-system"/>
            </a:endParaRPr>
          </a:p>
        </p:txBody>
      </p:sp>
    </p:spTree>
    <p:extLst>
      <p:ext uri="{BB962C8B-B14F-4D97-AF65-F5344CB8AC3E}">
        <p14:creationId xmlns:p14="http://schemas.microsoft.com/office/powerpoint/2010/main" val="2912027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02987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efault">
    <p:spTree>
      <p:nvGrpSpPr>
        <p:cNvPr id="1" name=""/>
        <p:cNvGrpSpPr/>
        <p:nvPr/>
      </p:nvGrpSpPr>
      <p:grpSpPr>
        <a:xfrm>
          <a:off x="0" y="0"/>
          <a:ext cx="0" cy="0"/>
          <a:chOff x="0" y="0"/>
          <a:chExt cx="0" cy="0"/>
        </a:xfrm>
      </p:grpSpPr>
      <p:grpSp>
        <p:nvGrpSpPr>
          <p:cNvPr id="29" name="Group 1">
            <a:extLst>
              <a:ext uri="{FF2B5EF4-FFF2-40B4-BE49-F238E27FC236}">
                <a16:creationId xmlns:a16="http://schemas.microsoft.com/office/drawing/2014/main" id="{5A97E105-3EDB-F300-C64D-8C3EF327B4E3}"/>
              </a:ext>
            </a:extLst>
          </p:cNvPr>
          <p:cNvGrpSpPr>
            <a:grpSpLocks/>
          </p:cNvGrpSpPr>
          <p:nvPr userDrawn="1"/>
        </p:nvGrpSpPr>
        <p:grpSpPr bwMode="auto">
          <a:xfrm rot="10800000">
            <a:off x="-90849" y="12222480"/>
            <a:ext cx="24554912" cy="4248898"/>
            <a:chOff x="-8238" y="-202440"/>
            <a:chExt cx="24555251" cy="4247977"/>
          </a:xfrm>
        </p:grpSpPr>
        <p:sp>
          <p:nvSpPr>
            <p:cNvPr id="30" name="Freeform 2">
              <a:extLst>
                <a:ext uri="{FF2B5EF4-FFF2-40B4-BE49-F238E27FC236}">
                  <a16:creationId xmlns:a16="http://schemas.microsoft.com/office/drawing/2014/main" id="{06C831FD-6053-1C8A-3BD7-5767105CEA81}"/>
                </a:ext>
              </a:extLst>
            </p:cNvPr>
            <p:cNvSpPr>
              <a:spLocks noChangeArrowheads="1"/>
            </p:cNvSpPr>
            <p:nvPr/>
          </p:nvSpPr>
          <p:spPr bwMode="auto">
            <a:xfrm>
              <a:off x="23389709" y="2328233"/>
              <a:ext cx="1135079" cy="1717304"/>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1" name="Freeform 3">
              <a:extLst>
                <a:ext uri="{FF2B5EF4-FFF2-40B4-BE49-F238E27FC236}">
                  <a16:creationId xmlns:a16="http://schemas.microsoft.com/office/drawing/2014/main" id="{D811B7F5-5F4D-FC03-64B6-07CAA4DE9C3C}"/>
                </a:ext>
              </a:extLst>
            </p:cNvPr>
            <p:cNvSpPr>
              <a:spLocks noChangeArrowheads="1"/>
            </p:cNvSpPr>
            <p:nvPr/>
          </p:nvSpPr>
          <p:spPr bwMode="auto">
            <a:xfrm>
              <a:off x="23091255" y="-190594"/>
              <a:ext cx="1455758" cy="4232946"/>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2" name="Freeform 4">
              <a:extLst>
                <a:ext uri="{FF2B5EF4-FFF2-40B4-BE49-F238E27FC236}">
                  <a16:creationId xmlns:a16="http://schemas.microsoft.com/office/drawing/2014/main" id="{C0EF5E7A-D73B-353A-A204-2B5A8AAD18BA}"/>
                </a:ext>
              </a:extLst>
            </p:cNvPr>
            <p:cNvSpPr>
              <a:spLocks noChangeArrowheads="1"/>
            </p:cNvSpPr>
            <p:nvPr/>
          </p:nvSpPr>
          <p:spPr bwMode="auto">
            <a:xfrm>
              <a:off x="20786173" y="-190594"/>
              <a:ext cx="2647987" cy="4232946"/>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3" name="Freeform 5">
              <a:extLst>
                <a:ext uri="{FF2B5EF4-FFF2-40B4-BE49-F238E27FC236}">
                  <a16:creationId xmlns:a16="http://schemas.microsoft.com/office/drawing/2014/main" id="{F36B611B-D3DB-861E-5CF6-65285F1AB77E}"/>
                </a:ext>
              </a:extLst>
            </p:cNvPr>
            <p:cNvSpPr>
              <a:spLocks noChangeArrowheads="1"/>
            </p:cNvSpPr>
            <p:nvPr/>
          </p:nvSpPr>
          <p:spPr bwMode="auto">
            <a:xfrm>
              <a:off x="20430549" y="-190594"/>
              <a:ext cx="3003592" cy="4232946"/>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4" name="Freeform 6">
              <a:extLst>
                <a:ext uri="{FF2B5EF4-FFF2-40B4-BE49-F238E27FC236}">
                  <a16:creationId xmlns:a16="http://schemas.microsoft.com/office/drawing/2014/main" id="{C319FAE5-43C7-388B-5690-11F4B328F6A3}"/>
                </a:ext>
              </a:extLst>
            </p:cNvPr>
            <p:cNvSpPr>
              <a:spLocks noChangeArrowheads="1"/>
            </p:cNvSpPr>
            <p:nvPr/>
          </p:nvSpPr>
          <p:spPr bwMode="auto">
            <a:xfrm>
              <a:off x="17699190" y="-181899"/>
              <a:ext cx="2784513" cy="3142570"/>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5" name="Freeform 7">
              <a:extLst>
                <a:ext uri="{FF2B5EF4-FFF2-40B4-BE49-F238E27FC236}">
                  <a16:creationId xmlns:a16="http://schemas.microsoft.com/office/drawing/2014/main" id="{AA43F65E-BCE2-2507-C451-0FA7AC0CD61D}"/>
                </a:ext>
              </a:extLst>
            </p:cNvPr>
            <p:cNvSpPr>
              <a:spLocks noChangeArrowheads="1"/>
            </p:cNvSpPr>
            <p:nvPr/>
          </p:nvSpPr>
          <p:spPr bwMode="auto">
            <a:xfrm>
              <a:off x="17629342" y="-180313"/>
              <a:ext cx="2168555" cy="1925221"/>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6" name="Freeform 8">
              <a:extLst>
                <a:ext uri="{FF2B5EF4-FFF2-40B4-BE49-F238E27FC236}">
                  <a16:creationId xmlns:a16="http://schemas.microsoft.com/office/drawing/2014/main" id="{363D73D0-169B-0094-76B8-804648DFE52A}"/>
                </a:ext>
              </a:extLst>
            </p:cNvPr>
            <p:cNvSpPr>
              <a:spLocks noChangeArrowheads="1"/>
            </p:cNvSpPr>
            <p:nvPr/>
          </p:nvSpPr>
          <p:spPr bwMode="auto">
            <a:xfrm>
              <a:off x="14887781" y="-202440"/>
              <a:ext cx="2813089" cy="1926808"/>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7" name="Freeform 9">
              <a:extLst>
                <a:ext uri="{FF2B5EF4-FFF2-40B4-BE49-F238E27FC236}">
                  <a16:creationId xmlns:a16="http://schemas.microsoft.com/office/drawing/2014/main" id="{193B8A66-A468-CF43-BE45-E6731E68A101}"/>
                </a:ext>
              </a:extLst>
            </p:cNvPr>
            <p:cNvSpPr>
              <a:spLocks noChangeArrowheads="1"/>
            </p:cNvSpPr>
            <p:nvPr/>
          </p:nvSpPr>
          <p:spPr bwMode="auto">
            <a:xfrm>
              <a:off x="13590775" y="-181902"/>
              <a:ext cx="4138670" cy="352031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8" name="Freeform 10">
              <a:extLst>
                <a:ext uri="{FF2B5EF4-FFF2-40B4-BE49-F238E27FC236}">
                  <a16:creationId xmlns:a16="http://schemas.microsoft.com/office/drawing/2014/main" id="{2DD58F2C-491B-B782-C7C9-21164C30768C}"/>
                </a:ext>
              </a:extLst>
            </p:cNvPr>
            <p:cNvSpPr>
              <a:spLocks noChangeArrowheads="1"/>
            </p:cNvSpPr>
            <p:nvPr/>
          </p:nvSpPr>
          <p:spPr bwMode="auto">
            <a:xfrm>
              <a:off x="11106303" y="-183575"/>
              <a:ext cx="4345047" cy="352031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39" name="Freeform 11">
              <a:extLst>
                <a:ext uri="{FF2B5EF4-FFF2-40B4-BE49-F238E27FC236}">
                  <a16:creationId xmlns:a16="http://schemas.microsoft.com/office/drawing/2014/main" id="{93288092-ADA7-14DA-19D1-6E942A27BB87}"/>
                </a:ext>
              </a:extLst>
            </p:cNvPr>
            <p:cNvSpPr>
              <a:spLocks noChangeArrowheads="1"/>
            </p:cNvSpPr>
            <p:nvPr/>
          </p:nvSpPr>
          <p:spPr bwMode="auto">
            <a:xfrm>
              <a:off x="9791835" y="-89453"/>
              <a:ext cx="368305" cy="196807"/>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0" name="Freeform 13">
              <a:extLst>
                <a:ext uri="{FF2B5EF4-FFF2-40B4-BE49-F238E27FC236}">
                  <a16:creationId xmlns:a16="http://schemas.microsoft.com/office/drawing/2014/main" id="{8D37230F-1C58-C43C-A773-6604B3BA1A27}"/>
                </a:ext>
              </a:extLst>
            </p:cNvPr>
            <p:cNvSpPr>
              <a:spLocks noChangeArrowheads="1"/>
            </p:cNvSpPr>
            <p:nvPr/>
          </p:nvSpPr>
          <p:spPr bwMode="auto">
            <a:xfrm>
              <a:off x="9696584" y="-89453"/>
              <a:ext cx="225428" cy="196807"/>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1" name="Freeform 14">
              <a:extLst>
                <a:ext uri="{FF2B5EF4-FFF2-40B4-BE49-F238E27FC236}">
                  <a16:creationId xmlns:a16="http://schemas.microsoft.com/office/drawing/2014/main" id="{9CB8D9F0-D7D7-F778-A639-E8DDBA39AC99}"/>
                </a:ext>
              </a:extLst>
            </p:cNvPr>
            <p:cNvSpPr>
              <a:spLocks noChangeArrowheads="1"/>
            </p:cNvSpPr>
            <p:nvPr/>
          </p:nvSpPr>
          <p:spPr bwMode="auto">
            <a:xfrm>
              <a:off x="8525198" y="35756"/>
              <a:ext cx="2646399" cy="2260111"/>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2" name="Freeform 15">
              <a:extLst>
                <a:ext uri="{FF2B5EF4-FFF2-40B4-BE49-F238E27FC236}">
                  <a16:creationId xmlns:a16="http://schemas.microsoft.com/office/drawing/2014/main" id="{E033F6E3-8C2F-332D-C322-4766AAE5C7EB}"/>
                </a:ext>
              </a:extLst>
            </p:cNvPr>
            <p:cNvSpPr>
              <a:spLocks noChangeArrowheads="1"/>
            </p:cNvSpPr>
            <p:nvPr/>
          </p:nvSpPr>
          <p:spPr bwMode="auto">
            <a:xfrm>
              <a:off x="6824806" y="32455"/>
              <a:ext cx="2984541" cy="2260111"/>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3" name="Freeform 16">
              <a:extLst>
                <a:ext uri="{FF2B5EF4-FFF2-40B4-BE49-F238E27FC236}">
                  <a16:creationId xmlns:a16="http://schemas.microsoft.com/office/drawing/2014/main" id="{463727F1-1B86-050A-003D-E15550F5AAC8}"/>
                </a:ext>
              </a:extLst>
            </p:cNvPr>
            <p:cNvSpPr>
              <a:spLocks noChangeArrowheads="1"/>
            </p:cNvSpPr>
            <p:nvPr/>
          </p:nvSpPr>
          <p:spPr bwMode="auto">
            <a:xfrm>
              <a:off x="6829519" y="-89453"/>
              <a:ext cx="2986128" cy="809450"/>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4" name="Freeform 17">
              <a:extLst>
                <a:ext uri="{FF2B5EF4-FFF2-40B4-BE49-F238E27FC236}">
                  <a16:creationId xmlns:a16="http://schemas.microsoft.com/office/drawing/2014/main" id="{69572A97-8453-1B9F-6B2F-30C94B9B9823}"/>
                </a:ext>
              </a:extLst>
            </p:cNvPr>
            <p:cNvSpPr>
              <a:spLocks noChangeArrowheads="1"/>
            </p:cNvSpPr>
            <p:nvPr/>
          </p:nvSpPr>
          <p:spPr bwMode="auto">
            <a:xfrm>
              <a:off x="5973845" y="-89453"/>
              <a:ext cx="942988" cy="80945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5" name="Freeform 18">
              <a:extLst>
                <a:ext uri="{FF2B5EF4-FFF2-40B4-BE49-F238E27FC236}">
                  <a16:creationId xmlns:a16="http://schemas.microsoft.com/office/drawing/2014/main" id="{13A28A30-0C7F-2A0A-6D2A-45E3F6A24206}"/>
                </a:ext>
              </a:extLst>
            </p:cNvPr>
            <p:cNvSpPr>
              <a:spLocks noChangeArrowheads="1"/>
            </p:cNvSpPr>
            <p:nvPr/>
          </p:nvSpPr>
          <p:spPr bwMode="auto">
            <a:xfrm>
              <a:off x="5641965" y="643904"/>
              <a:ext cx="2916278" cy="1642707"/>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6" name="Freeform 19">
              <a:extLst>
                <a:ext uri="{FF2B5EF4-FFF2-40B4-BE49-F238E27FC236}">
                  <a16:creationId xmlns:a16="http://schemas.microsoft.com/office/drawing/2014/main" id="{1E6376D4-032A-293F-71B7-7DF585EE4ADB}"/>
                </a:ext>
              </a:extLst>
            </p:cNvPr>
            <p:cNvSpPr>
              <a:spLocks noChangeArrowheads="1"/>
            </p:cNvSpPr>
            <p:nvPr/>
          </p:nvSpPr>
          <p:spPr bwMode="auto">
            <a:xfrm>
              <a:off x="5091182" y="-154526"/>
              <a:ext cx="1758974" cy="2112505"/>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7" name="Freeform 20">
              <a:extLst>
                <a:ext uri="{FF2B5EF4-FFF2-40B4-BE49-F238E27FC236}">
                  <a16:creationId xmlns:a16="http://schemas.microsoft.com/office/drawing/2014/main" id="{AAF1E8CC-5600-5846-F772-BCA67E044F2C}"/>
                </a:ext>
              </a:extLst>
            </p:cNvPr>
            <p:cNvSpPr>
              <a:spLocks noChangeArrowheads="1"/>
            </p:cNvSpPr>
            <p:nvPr/>
          </p:nvSpPr>
          <p:spPr bwMode="auto">
            <a:xfrm>
              <a:off x="424115" y="209551"/>
              <a:ext cx="5232472" cy="2975919"/>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48" name="Freeform 21">
              <a:extLst>
                <a:ext uri="{FF2B5EF4-FFF2-40B4-BE49-F238E27FC236}">
                  <a16:creationId xmlns:a16="http://schemas.microsoft.com/office/drawing/2014/main" id="{11A78BAF-1CC5-CEEF-2A4B-DD4CC95D3D7D}"/>
                </a:ext>
              </a:extLst>
            </p:cNvPr>
            <p:cNvSpPr>
              <a:spLocks noChangeArrowheads="1"/>
            </p:cNvSpPr>
            <p:nvPr/>
          </p:nvSpPr>
          <p:spPr bwMode="auto">
            <a:xfrm>
              <a:off x="1262079" y="-154526"/>
              <a:ext cx="4394261" cy="2112505"/>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9" name="Freeform 22">
              <a:extLst>
                <a:ext uri="{FF2B5EF4-FFF2-40B4-BE49-F238E27FC236}">
                  <a16:creationId xmlns:a16="http://schemas.microsoft.com/office/drawing/2014/main" id="{9B802D1D-FE6D-76BE-E030-F179F25F5BC9}"/>
                </a:ext>
              </a:extLst>
            </p:cNvPr>
            <p:cNvSpPr>
              <a:spLocks noChangeArrowheads="1"/>
            </p:cNvSpPr>
            <p:nvPr/>
          </p:nvSpPr>
          <p:spPr bwMode="auto">
            <a:xfrm>
              <a:off x="1263667" y="-132306"/>
              <a:ext cx="922350" cy="369807"/>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0" name="Freeform 23">
              <a:extLst>
                <a:ext uri="{FF2B5EF4-FFF2-40B4-BE49-F238E27FC236}">
                  <a16:creationId xmlns:a16="http://schemas.microsoft.com/office/drawing/2014/main" id="{A0257076-D86C-E20A-DF4C-A3B3419FF799}"/>
                </a:ext>
              </a:extLst>
            </p:cNvPr>
            <p:cNvSpPr>
              <a:spLocks noChangeArrowheads="1"/>
            </p:cNvSpPr>
            <p:nvPr/>
          </p:nvSpPr>
          <p:spPr bwMode="auto">
            <a:xfrm>
              <a:off x="735022" y="-132306"/>
              <a:ext cx="620722" cy="369807"/>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1" name="Freeform 24">
              <a:extLst>
                <a:ext uri="{FF2B5EF4-FFF2-40B4-BE49-F238E27FC236}">
                  <a16:creationId xmlns:a16="http://schemas.microsoft.com/office/drawing/2014/main" id="{37C4D208-F80E-11C1-6636-C2C62B298E01}"/>
                </a:ext>
              </a:extLst>
            </p:cNvPr>
            <p:cNvSpPr>
              <a:spLocks noChangeArrowheads="1"/>
            </p:cNvSpPr>
            <p:nvPr/>
          </p:nvSpPr>
          <p:spPr bwMode="auto">
            <a:xfrm>
              <a:off x="0" y="925496"/>
              <a:ext cx="447681" cy="2260111"/>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52" name="Freeform 25">
              <a:extLst>
                <a:ext uri="{FF2B5EF4-FFF2-40B4-BE49-F238E27FC236}">
                  <a16:creationId xmlns:a16="http://schemas.microsoft.com/office/drawing/2014/main" id="{44E87348-4997-345F-BD0F-2454DECF8F81}"/>
                </a:ext>
              </a:extLst>
            </p:cNvPr>
            <p:cNvSpPr>
              <a:spLocks noChangeArrowheads="1"/>
            </p:cNvSpPr>
            <p:nvPr/>
          </p:nvSpPr>
          <p:spPr bwMode="auto">
            <a:xfrm>
              <a:off x="-8238" y="-156114"/>
              <a:ext cx="1285893" cy="3342552"/>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53" name="Freeform 26">
              <a:extLst>
                <a:ext uri="{FF2B5EF4-FFF2-40B4-BE49-F238E27FC236}">
                  <a16:creationId xmlns:a16="http://schemas.microsoft.com/office/drawing/2014/main" id="{953297B9-B6EC-11A6-710F-1D18AF7CF6E4}"/>
                </a:ext>
              </a:extLst>
            </p:cNvPr>
            <p:cNvSpPr>
              <a:spLocks noChangeArrowheads="1"/>
            </p:cNvSpPr>
            <p:nvPr/>
          </p:nvSpPr>
          <p:spPr bwMode="auto">
            <a:xfrm>
              <a:off x="8483633" y="1560526"/>
              <a:ext cx="6988272" cy="1787138"/>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4" name="Freeform 12">
              <a:extLst>
                <a:ext uri="{FF2B5EF4-FFF2-40B4-BE49-F238E27FC236}">
                  <a16:creationId xmlns:a16="http://schemas.microsoft.com/office/drawing/2014/main" id="{1E9D29BF-3DAA-421D-3617-54216D064F8E}"/>
                </a:ext>
              </a:extLst>
            </p:cNvPr>
            <p:cNvSpPr>
              <a:spLocks noChangeArrowheads="1"/>
            </p:cNvSpPr>
            <p:nvPr/>
          </p:nvSpPr>
          <p:spPr bwMode="auto">
            <a:xfrm>
              <a:off x="9774372" y="-124371"/>
              <a:ext cx="2308257" cy="173317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grpSp>
    </p:spTree>
    <p:extLst>
      <p:ext uri="{BB962C8B-B14F-4D97-AF65-F5344CB8AC3E}">
        <p14:creationId xmlns:p14="http://schemas.microsoft.com/office/powerpoint/2010/main" val="1679547380"/>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fault">
    <p:bg>
      <p:bgRef idx="1002">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DBF34D-7B32-D7A5-B5F9-A65D1883D441}"/>
              </a:ext>
            </a:extLst>
          </p:cNvPr>
          <p:cNvGrpSpPr>
            <a:grpSpLocks/>
          </p:cNvGrpSpPr>
          <p:nvPr userDrawn="1"/>
        </p:nvGrpSpPr>
        <p:grpSpPr bwMode="auto">
          <a:xfrm rot="10800000">
            <a:off x="-35674" y="11077125"/>
            <a:ext cx="24546674" cy="4248898"/>
            <a:chOff x="0" y="-202440"/>
            <a:chExt cx="24547013" cy="4247977"/>
          </a:xfrm>
        </p:grpSpPr>
        <p:sp>
          <p:nvSpPr>
            <p:cNvPr id="3" name="Freeform 2">
              <a:extLst>
                <a:ext uri="{FF2B5EF4-FFF2-40B4-BE49-F238E27FC236}">
                  <a16:creationId xmlns:a16="http://schemas.microsoft.com/office/drawing/2014/main" id="{5F7953DE-C051-ED5D-0D73-F280BBB8E70D}"/>
                </a:ext>
              </a:extLst>
            </p:cNvPr>
            <p:cNvSpPr>
              <a:spLocks noChangeArrowheads="1"/>
            </p:cNvSpPr>
            <p:nvPr/>
          </p:nvSpPr>
          <p:spPr bwMode="auto">
            <a:xfrm>
              <a:off x="23389709" y="2328233"/>
              <a:ext cx="1135079" cy="1717304"/>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 name="Freeform 3">
              <a:extLst>
                <a:ext uri="{FF2B5EF4-FFF2-40B4-BE49-F238E27FC236}">
                  <a16:creationId xmlns:a16="http://schemas.microsoft.com/office/drawing/2014/main" id="{CEA414A9-E77A-8B62-B650-2BA6A4770BEE}"/>
                </a:ext>
              </a:extLst>
            </p:cNvPr>
            <p:cNvSpPr>
              <a:spLocks noChangeArrowheads="1"/>
            </p:cNvSpPr>
            <p:nvPr/>
          </p:nvSpPr>
          <p:spPr bwMode="auto">
            <a:xfrm>
              <a:off x="23091255" y="-190594"/>
              <a:ext cx="1455758" cy="4232946"/>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 name="Freeform 4">
              <a:extLst>
                <a:ext uri="{FF2B5EF4-FFF2-40B4-BE49-F238E27FC236}">
                  <a16:creationId xmlns:a16="http://schemas.microsoft.com/office/drawing/2014/main" id="{EBEA8DC1-CEEE-76A1-35BF-B3120761F326}"/>
                </a:ext>
              </a:extLst>
            </p:cNvPr>
            <p:cNvSpPr>
              <a:spLocks noChangeArrowheads="1"/>
            </p:cNvSpPr>
            <p:nvPr/>
          </p:nvSpPr>
          <p:spPr bwMode="auto">
            <a:xfrm>
              <a:off x="20786173" y="-190594"/>
              <a:ext cx="2647987" cy="4232946"/>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6" name="Freeform 5">
              <a:extLst>
                <a:ext uri="{FF2B5EF4-FFF2-40B4-BE49-F238E27FC236}">
                  <a16:creationId xmlns:a16="http://schemas.microsoft.com/office/drawing/2014/main" id="{07D9B702-20B9-B185-A5DA-C957FDE1F17D}"/>
                </a:ext>
              </a:extLst>
            </p:cNvPr>
            <p:cNvSpPr>
              <a:spLocks noChangeArrowheads="1"/>
            </p:cNvSpPr>
            <p:nvPr/>
          </p:nvSpPr>
          <p:spPr bwMode="auto">
            <a:xfrm>
              <a:off x="20430549" y="-190594"/>
              <a:ext cx="3003592" cy="4232946"/>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7" name="Freeform 6">
              <a:extLst>
                <a:ext uri="{FF2B5EF4-FFF2-40B4-BE49-F238E27FC236}">
                  <a16:creationId xmlns:a16="http://schemas.microsoft.com/office/drawing/2014/main" id="{B1A31C1E-CA27-93F6-F7C1-FAB808C9E2CE}"/>
                </a:ext>
              </a:extLst>
            </p:cNvPr>
            <p:cNvSpPr>
              <a:spLocks noChangeArrowheads="1"/>
            </p:cNvSpPr>
            <p:nvPr/>
          </p:nvSpPr>
          <p:spPr bwMode="auto">
            <a:xfrm>
              <a:off x="17699190" y="-181899"/>
              <a:ext cx="2784513" cy="3142570"/>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8" name="Freeform 7">
              <a:extLst>
                <a:ext uri="{FF2B5EF4-FFF2-40B4-BE49-F238E27FC236}">
                  <a16:creationId xmlns:a16="http://schemas.microsoft.com/office/drawing/2014/main" id="{30F5B474-83ED-31E8-794B-3C292965E9B6}"/>
                </a:ext>
              </a:extLst>
            </p:cNvPr>
            <p:cNvSpPr>
              <a:spLocks noChangeArrowheads="1"/>
            </p:cNvSpPr>
            <p:nvPr/>
          </p:nvSpPr>
          <p:spPr bwMode="auto">
            <a:xfrm>
              <a:off x="17629342" y="-180313"/>
              <a:ext cx="2168555" cy="1925221"/>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9" name="Freeform 8">
              <a:extLst>
                <a:ext uri="{FF2B5EF4-FFF2-40B4-BE49-F238E27FC236}">
                  <a16:creationId xmlns:a16="http://schemas.microsoft.com/office/drawing/2014/main" id="{896B9D7B-6A9E-4221-E4FC-18F09E1AB933}"/>
                </a:ext>
              </a:extLst>
            </p:cNvPr>
            <p:cNvSpPr>
              <a:spLocks noChangeArrowheads="1"/>
            </p:cNvSpPr>
            <p:nvPr/>
          </p:nvSpPr>
          <p:spPr bwMode="auto">
            <a:xfrm>
              <a:off x="14887781" y="-202440"/>
              <a:ext cx="2813089" cy="1926808"/>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0" name="Freeform 9">
              <a:extLst>
                <a:ext uri="{FF2B5EF4-FFF2-40B4-BE49-F238E27FC236}">
                  <a16:creationId xmlns:a16="http://schemas.microsoft.com/office/drawing/2014/main" id="{5481D2EA-B49F-2CBA-098A-C814CEBC6129}"/>
                </a:ext>
              </a:extLst>
            </p:cNvPr>
            <p:cNvSpPr>
              <a:spLocks noChangeArrowheads="1"/>
            </p:cNvSpPr>
            <p:nvPr/>
          </p:nvSpPr>
          <p:spPr bwMode="auto">
            <a:xfrm>
              <a:off x="13590775" y="-181902"/>
              <a:ext cx="4138670" cy="352031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1" name="Freeform 10">
              <a:extLst>
                <a:ext uri="{FF2B5EF4-FFF2-40B4-BE49-F238E27FC236}">
                  <a16:creationId xmlns:a16="http://schemas.microsoft.com/office/drawing/2014/main" id="{FA40C89A-B1AF-4F8F-5C7B-3B6C86B1DA43}"/>
                </a:ext>
              </a:extLst>
            </p:cNvPr>
            <p:cNvSpPr>
              <a:spLocks noChangeArrowheads="1"/>
            </p:cNvSpPr>
            <p:nvPr/>
          </p:nvSpPr>
          <p:spPr bwMode="auto">
            <a:xfrm>
              <a:off x="11106303" y="-183575"/>
              <a:ext cx="4345047" cy="352031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2" name="Freeform 11">
              <a:extLst>
                <a:ext uri="{FF2B5EF4-FFF2-40B4-BE49-F238E27FC236}">
                  <a16:creationId xmlns:a16="http://schemas.microsoft.com/office/drawing/2014/main" id="{439529CA-6F0E-5476-57D5-18EF27567211}"/>
                </a:ext>
              </a:extLst>
            </p:cNvPr>
            <p:cNvSpPr>
              <a:spLocks noChangeArrowheads="1"/>
            </p:cNvSpPr>
            <p:nvPr/>
          </p:nvSpPr>
          <p:spPr bwMode="auto">
            <a:xfrm>
              <a:off x="9791835" y="-89453"/>
              <a:ext cx="368305" cy="196807"/>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3" name="Freeform 13">
              <a:extLst>
                <a:ext uri="{FF2B5EF4-FFF2-40B4-BE49-F238E27FC236}">
                  <a16:creationId xmlns:a16="http://schemas.microsoft.com/office/drawing/2014/main" id="{9BFBA5B6-43F2-C26C-6196-59861117972D}"/>
                </a:ext>
              </a:extLst>
            </p:cNvPr>
            <p:cNvSpPr>
              <a:spLocks noChangeArrowheads="1"/>
            </p:cNvSpPr>
            <p:nvPr/>
          </p:nvSpPr>
          <p:spPr bwMode="auto">
            <a:xfrm>
              <a:off x="9696584" y="-89453"/>
              <a:ext cx="225428" cy="196807"/>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 name="Freeform 14">
              <a:extLst>
                <a:ext uri="{FF2B5EF4-FFF2-40B4-BE49-F238E27FC236}">
                  <a16:creationId xmlns:a16="http://schemas.microsoft.com/office/drawing/2014/main" id="{2432E4EE-EB64-54F6-4FC8-EED6D4400D2F}"/>
                </a:ext>
              </a:extLst>
            </p:cNvPr>
            <p:cNvSpPr>
              <a:spLocks noChangeArrowheads="1"/>
            </p:cNvSpPr>
            <p:nvPr/>
          </p:nvSpPr>
          <p:spPr bwMode="auto">
            <a:xfrm>
              <a:off x="8525198" y="35756"/>
              <a:ext cx="2646399" cy="2260111"/>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5" name="Freeform 15">
              <a:extLst>
                <a:ext uri="{FF2B5EF4-FFF2-40B4-BE49-F238E27FC236}">
                  <a16:creationId xmlns:a16="http://schemas.microsoft.com/office/drawing/2014/main" id="{C507775E-301A-4072-15D4-508D4964E124}"/>
                </a:ext>
              </a:extLst>
            </p:cNvPr>
            <p:cNvSpPr>
              <a:spLocks noChangeArrowheads="1"/>
            </p:cNvSpPr>
            <p:nvPr/>
          </p:nvSpPr>
          <p:spPr bwMode="auto">
            <a:xfrm>
              <a:off x="6824806" y="32455"/>
              <a:ext cx="2984541" cy="2260111"/>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6" name="Freeform 16">
              <a:extLst>
                <a:ext uri="{FF2B5EF4-FFF2-40B4-BE49-F238E27FC236}">
                  <a16:creationId xmlns:a16="http://schemas.microsoft.com/office/drawing/2014/main" id="{B9D644B5-D0AD-3D15-AB1E-4DB554B6605B}"/>
                </a:ext>
              </a:extLst>
            </p:cNvPr>
            <p:cNvSpPr>
              <a:spLocks noChangeArrowheads="1"/>
            </p:cNvSpPr>
            <p:nvPr/>
          </p:nvSpPr>
          <p:spPr bwMode="auto">
            <a:xfrm>
              <a:off x="6829519" y="-89453"/>
              <a:ext cx="2986128" cy="809450"/>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7" name="Freeform 17">
              <a:extLst>
                <a:ext uri="{FF2B5EF4-FFF2-40B4-BE49-F238E27FC236}">
                  <a16:creationId xmlns:a16="http://schemas.microsoft.com/office/drawing/2014/main" id="{6492BA30-DB55-A791-15F8-4071E3151091}"/>
                </a:ext>
              </a:extLst>
            </p:cNvPr>
            <p:cNvSpPr>
              <a:spLocks noChangeArrowheads="1"/>
            </p:cNvSpPr>
            <p:nvPr/>
          </p:nvSpPr>
          <p:spPr bwMode="auto">
            <a:xfrm>
              <a:off x="5973845" y="-89453"/>
              <a:ext cx="942988" cy="80945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8" name="Freeform 18">
              <a:extLst>
                <a:ext uri="{FF2B5EF4-FFF2-40B4-BE49-F238E27FC236}">
                  <a16:creationId xmlns:a16="http://schemas.microsoft.com/office/drawing/2014/main" id="{9AA8CF95-0E0B-7452-6BE4-6FDE95F9CF80}"/>
                </a:ext>
              </a:extLst>
            </p:cNvPr>
            <p:cNvSpPr>
              <a:spLocks noChangeArrowheads="1"/>
            </p:cNvSpPr>
            <p:nvPr/>
          </p:nvSpPr>
          <p:spPr bwMode="auto">
            <a:xfrm>
              <a:off x="5641965" y="643904"/>
              <a:ext cx="2916278" cy="1642707"/>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9" name="Freeform 19">
              <a:extLst>
                <a:ext uri="{FF2B5EF4-FFF2-40B4-BE49-F238E27FC236}">
                  <a16:creationId xmlns:a16="http://schemas.microsoft.com/office/drawing/2014/main" id="{4B1AA8CC-DCA8-61FE-DD73-B48B48DF051E}"/>
                </a:ext>
              </a:extLst>
            </p:cNvPr>
            <p:cNvSpPr>
              <a:spLocks noChangeArrowheads="1"/>
            </p:cNvSpPr>
            <p:nvPr/>
          </p:nvSpPr>
          <p:spPr bwMode="auto">
            <a:xfrm>
              <a:off x="5091182" y="-154526"/>
              <a:ext cx="1758974" cy="2112505"/>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0" name="Freeform 20">
              <a:extLst>
                <a:ext uri="{FF2B5EF4-FFF2-40B4-BE49-F238E27FC236}">
                  <a16:creationId xmlns:a16="http://schemas.microsoft.com/office/drawing/2014/main" id="{AACB7272-EB7E-8A55-010A-E6BACFE07A62}"/>
                </a:ext>
              </a:extLst>
            </p:cNvPr>
            <p:cNvSpPr>
              <a:spLocks noChangeArrowheads="1"/>
            </p:cNvSpPr>
            <p:nvPr/>
          </p:nvSpPr>
          <p:spPr bwMode="auto">
            <a:xfrm>
              <a:off x="436547" y="209546"/>
              <a:ext cx="5232472" cy="2975919"/>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1" name="Freeform 21">
              <a:extLst>
                <a:ext uri="{FF2B5EF4-FFF2-40B4-BE49-F238E27FC236}">
                  <a16:creationId xmlns:a16="http://schemas.microsoft.com/office/drawing/2014/main" id="{F1FC453F-1558-1C9E-5151-48D67AD03C9C}"/>
                </a:ext>
              </a:extLst>
            </p:cNvPr>
            <p:cNvSpPr>
              <a:spLocks noChangeArrowheads="1"/>
            </p:cNvSpPr>
            <p:nvPr/>
          </p:nvSpPr>
          <p:spPr bwMode="auto">
            <a:xfrm>
              <a:off x="1262079" y="-154526"/>
              <a:ext cx="4394261" cy="2112505"/>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2" name="Freeform 22">
              <a:extLst>
                <a:ext uri="{FF2B5EF4-FFF2-40B4-BE49-F238E27FC236}">
                  <a16:creationId xmlns:a16="http://schemas.microsoft.com/office/drawing/2014/main" id="{58FA22F0-7298-1CCB-B766-27CFE211FD84}"/>
                </a:ext>
              </a:extLst>
            </p:cNvPr>
            <p:cNvSpPr>
              <a:spLocks noChangeArrowheads="1"/>
            </p:cNvSpPr>
            <p:nvPr/>
          </p:nvSpPr>
          <p:spPr bwMode="auto">
            <a:xfrm>
              <a:off x="1263667" y="-132306"/>
              <a:ext cx="922350" cy="369807"/>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3" name="Freeform 23">
              <a:extLst>
                <a:ext uri="{FF2B5EF4-FFF2-40B4-BE49-F238E27FC236}">
                  <a16:creationId xmlns:a16="http://schemas.microsoft.com/office/drawing/2014/main" id="{6A18988F-D713-7686-6A7F-F1AC94DA639D}"/>
                </a:ext>
              </a:extLst>
            </p:cNvPr>
            <p:cNvSpPr>
              <a:spLocks noChangeArrowheads="1"/>
            </p:cNvSpPr>
            <p:nvPr/>
          </p:nvSpPr>
          <p:spPr bwMode="auto">
            <a:xfrm>
              <a:off x="735022" y="-132306"/>
              <a:ext cx="620722" cy="369807"/>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4" name="Freeform 24">
              <a:extLst>
                <a:ext uri="{FF2B5EF4-FFF2-40B4-BE49-F238E27FC236}">
                  <a16:creationId xmlns:a16="http://schemas.microsoft.com/office/drawing/2014/main" id="{6373A9D4-ACDD-D76A-BD56-68BEA505C060}"/>
                </a:ext>
              </a:extLst>
            </p:cNvPr>
            <p:cNvSpPr>
              <a:spLocks noChangeArrowheads="1"/>
            </p:cNvSpPr>
            <p:nvPr/>
          </p:nvSpPr>
          <p:spPr bwMode="auto">
            <a:xfrm>
              <a:off x="10510" y="925496"/>
              <a:ext cx="447681" cy="2260111"/>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5" name="Freeform 25">
              <a:extLst>
                <a:ext uri="{FF2B5EF4-FFF2-40B4-BE49-F238E27FC236}">
                  <a16:creationId xmlns:a16="http://schemas.microsoft.com/office/drawing/2014/main" id="{45A39DC9-9963-C95C-CEFA-BAD673C916C0}"/>
                </a:ext>
              </a:extLst>
            </p:cNvPr>
            <p:cNvSpPr>
              <a:spLocks noChangeArrowheads="1"/>
            </p:cNvSpPr>
            <p:nvPr/>
          </p:nvSpPr>
          <p:spPr bwMode="auto">
            <a:xfrm>
              <a:off x="0" y="-156114"/>
              <a:ext cx="1285893" cy="3342552"/>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dirty="0">
                <a:latin typeface="Nunito Light" charset="0"/>
              </a:endParaRPr>
            </a:p>
          </p:txBody>
        </p:sp>
        <p:sp>
          <p:nvSpPr>
            <p:cNvPr id="26" name="Freeform 26">
              <a:extLst>
                <a:ext uri="{FF2B5EF4-FFF2-40B4-BE49-F238E27FC236}">
                  <a16:creationId xmlns:a16="http://schemas.microsoft.com/office/drawing/2014/main" id="{C1FA968F-6E21-B10D-AF33-D10AB91CF596}"/>
                </a:ext>
              </a:extLst>
            </p:cNvPr>
            <p:cNvSpPr>
              <a:spLocks noChangeArrowheads="1"/>
            </p:cNvSpPr>
            <p:nvPr/>
          </p:nvSpPr>
          <p:spPr bwMode="auto">
            <a:xfrm>
              <a:off x="8483633" y="1560526"/>
              <a:ext cx="6988272" cy="1787138"/>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7" name="Freeform 12">
              <a:extLst>
                <a:ext uri="{FF2B5EF4-FFF2-40B4-BE49-F238E27FC236}">
                  <a16:creationId xmlns:a16="http://schemas.microsoft.com/office/drawing/2014/main" id="{8466963E-4CE3-30D7-C1B0-25593B28DEF5}"/>
                </a:ext>
              </a:extLst>
            </p:cNvPr>
            <p:cNvSpPr>
              <a:spLocks noChangeArrowheads="1"/>
            </p:cNvSpPr>
            <p:nvPr/>
          </p:nvSpPr>
          <p:spPr bwMode="auto">
            <a:xfrm>
              <a:off x="9774372" y="-124371"/>
              <a:ext cx="2308257" cy="173317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grpSp>
    </p:spTree>
    <p:extLst>
      <p:ext uri="{BB962C8B-B14F-4D97-AF65-F5344CB8AC3E}">
        <p14:creationId xmlns:p14="http://schemas.microsoft.com/office/powerpoint/2010/main" val="3565694015"/>
      </p:ext>
    </p:extLst>
  </p:cSld>
  <p:clrMapOvr>
    <a:overrideClrMapping bg1="dk1" tx1="lt1" bg2="dk2" tx2="lt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ktop Web Mockup">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E39158-85D7-E459-471E-E403DE7D90E3}"/>
              </a:ext>
            </a:extLst>
          </p:cNvPr>
          <p:cNvGrpSpPr>
            <a:grpSpLocks/>
          </p:cNvGrpSpPr>
          <p:nvPr userDrawn="1"/>
        </p:nvGrpSpPr>
        <p:grpSpPr bwMode="auto">
          <a:xfrm rot="10800000">
            <a:off x="0" y="11563350"/>
            <a:ext cx="24534813" cy="4305300"/>
            <a:chOff x="0" y="-156114"/>
            <a:chExt cx="24535152" cy="4304369"/>
          </a:xfrm>
        </p:grpSpPr>
        <p:sp>
          <p:nvSpPr>
            <p:cNvPr id="3" name="Freeform 2">
              <a:extLst>
                <a:ext uri="{FF2B5EF4-FFF2-40B4-BE49-F238E27FC236}">
                  <a16:creationId xmlns:a16="http://schemas.microsoft.com/office/drawing/2014/main" id="{29128549-0E60-2158-6C90-388D9D1FC80C}"/>
                </a:ext>
              </a:extLst>
            </p:cNvPr>
            <p:cNvSpPr>
              <a:spLocks noChangeArrowheads="1"/>
            </p:cNvSpPr>
            <p:nvPr/>
          </p:nvSpPr>
          <p:spPr bwMode="auto">
            <a:xfrm>
              <a:off x="23379435" y="2430951"/>
              <a:ext cx="1135079" cy="1717304"/>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 name="Freeform 3">
              <a:extLst>
                <a:ext uri="{FF2B5EF4-FFF2-40B4-BE49-F238E27FC236}">
                  <a16:creationId xmlns:a16="http://schemas.microsoft.com/office/drawing/2014/main" id="{92D5FFD7-5B97-0964-F37D-C5204A8A8547}"/>
                </a:ext>
              </a:extLst>
            </p:cNvPr>
            <p:cNvSpPr>
              <a:spLocks noChangeArrowheads="1"/>
            </p:cNvSpPr>
            <p:nvPr/>
          </p:nvSpPr>
          <p:spPr bwMode="auto">
            <a:xfrm>
              <a:off x="23080981" y="-87866"/>
              <a:ext cx="1455758" cy="4232946"/>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 name="Freeform 4">
              <a:extLst>
                <a:ext uri="{FF2B5EF4-FFF2-40B4-BE49-F238E27FC236}">
                  <a16:creationId xmlns:a16="http://schemas.microsoft.com/office/drawing/2014/main" id="{C06CB5F4-3637-8D29-98F7-058137F6DE55}"/>
                </a:ext>
              </a:extLst>
            </p:cNvPr>
            <p:cNvSpPr>
              <a:spLocks noChangeArrowheads="1"/>
            </p:cNvSpPr>
            <p:nvPr/>
          </p:nvSpPr>
          <p:spPr bwMode="auto">
            <a:xfrm>
              <a:off x="20775899" y="-87866"/>
              <a:ext cx="2647987" cy="4232946"/>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6" name="Freeform 5">
              <a:extLst>
                <a:ext uri="{FF2B5EF4-FFF2-40B4-BE49-F238E27FC236}">
                  <a16:creationId xmlns:a16="http://schemas.microsoft.com/office/drawing/2014/main" id="{DA511394-517A-7FFA-EF51-032516DE44DC}"/>
                </a:ext>
              </a:extLst>
            </p:cNvPr>
            <p:cNvSpPr>
              <a:spLocks noChangeArrowheads="1"/>
            </p:cNvSpPr>
            <p:nvPr/>
          </p:nvSpPr>
          <p:spPr bwMode="auto">
            <a:xfrm>
              <a:off x="20420294" y="-87866"/>
              <a:ext cx="3003592" cy="4232946"/>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7" name="Freeform 6">
              <a:extLst>
                <a:ext uri="{FF2B5EF4-FFF2-40B4-BE49-F238E27FC236}">
                  <a16:creationId xmlns:a16="http://schemas.microsoft.com/office/drawing/2014/main" id="{AC75DD7D-2F48-2CB1-0C7A-383153AD4B95}"/>
                </a:ext>
              </a:extLst>
            </p:cNvPr>
            <p:cNvSpPr>
              <a:spLocks noChangeArrowheads="1"/>
            </p:cNvSpPr>
            <p:nvPr/>
          </p:nvSpPr>
          <p:spPr bwMode="auto">
            <a:xfrm>
              <a:off x="17678644" y="-89453"/>
              <a:ext cx="2784513" cy="3142570"/>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8" name="Freeform 7">
              <a:extLst>
                <a:ext uri="{FF2B5EF4-FFF2-40B4-BE49-F238E27FC236}">
                  <a16:creationId xmlns:a16="http://schemas.microsoft.com/office/drawing/2014/main" id="{6A4C8012-1ADC-A48B-CB02-73114B2A0AFB}"/>
                </a:ext>
              </a:extLst>
            </p:cNvPr>
            <p:cNvSpPr>
              <a:spLocks noChangeArrowheads="1"/>
            </p:cNvSpPr>
            <p:nvPr/>
          </p:nvSpPr>
          <p:spPr bwMode="auto">
            <a:xfrm>
              <a:off x="17608793" y="-87866"/>
              <a:ext cx="2168555" cy="1925221"/>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9" name="Freeform 8">
              <a:extLst>
                <a:ext uri="{FF2B5EF4-FFF2-40B4-BE49-F238E27FC236}">
                  <a16:creationId xmlns:a16="http://schemas.microsoft.com/office/drawing/2014/main" id="{27CAE782-C787-590F-C959-54CCE789ABC3}"/>
                </a:ext>
              </a:extLst>
            </p:cNvPr>
            <p:cNvSpPr>
              <a:spLocks noChangeArrowheads="1"/>
            </p:cNvSpPr>
            <p:nvPr/>
          </p:nvSpPr>
          <p:spPr bwMode="auto">
            <a:xfrm>
              <a:off x="14887781" y="-89453"/>
              <a:ext cx="2813089" cy="1926808"/>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0" name="Freeform 9">
              <a:extLst>
                <a:ext uri="{FF2B5EF4-FFF2-40B4-BE49-F238E27FC236}">
                  <a16:creationId xmlns:a16="http://schemas.microsoft.com/office/drawing/2014/main" id="{01097EDD-CCDE-D22D-6545-3BA85EF43608}"/>
                </a:ext>
              </a:extLst>
            </p:cNvPr>
            <p:cNvSpPr>
              <a:spLocks noChangeArrowheads="1"/>
            </p:cNvSpPr>
            <p:nvPr/>
          </p:nvSpPr>
          <p:spPr bwMode="auto">
            <a:xfrm>
              <a:off x="13590775" y="-89453"/>
              <a:ext cx="4138670" cy="352031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1" name="Freeform 10">
              <a:extLst>
                <a:ext uri="{FF2B5EF4-FFF2-40B4-BE49-F238E27FC236}">
                  <a16:creationId xmlns:a16="http://schemas.microsoft.com/office/drawing/2014/main" id="{C6CDC315-8FA1-61E5-D39B-4DA466FB8D4E}"/>
                </a:ext>
              </a:extLst>
            </p:cNvPr>
            <p:cNvSpPr>
              <a:spLocks noChangeArrowheads="1"/>
            </p:cNvSpPr>
            <p:nvPr/>
          </p:nvSpPr>
          <p:spPr bwMode="auto">
            <a:xfrm>
              <a:off x="11106303" y="-111674"/>
              <a:ext cx="4345047" cy="352031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2" name="Freeform 11">
              <a:extLst>
                <a:ext uri="{FF2B5EF4-FFF2-40B4-BE49-F238E27FC236}">
                  <a16:creationId xmlns:a16="http://schemas.microsoft.com/office/drawing/2014/main" id="{B0F41F12-9932-3D36-85C6-CF0857289EB1}"/>
                </a:ext>
              </a:extLst>
            </p:cNvPr>
            <p:cNvSpPr>
              <a:spLocks noChangeArrowheads="1"/>
            </p:cNvSpPr>
            <p:nvPr/>
          </p:nvSpPr>
          <p:spPr bwMode="auto">
            <a:xfrm>
              <a:off x="9791835" y="-89453"/>
              <a:ext cx="368305" cy="196807"/>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3" name="Freeform 13">
              <a:extLst>
                <a:ext uri="{FF2B5EF4-FFF2-40B4-BE49-F238E27FC236}">
                  <a16:creationId xmlns:a16="http://schemas.microsoft.com/office/drawing/2014/main" id="{DD193816-6325-0C27-733C-789B93EBDAA6}"/>
                </a:ext>
              </a:extLst>
            </p:cNvPr>
            <p:cNvSpPr>
              <a:spLocks noChangeArrowheads="1"/>
            </p:cNvSpPr>
            <p:nvPr/>
          </p:nvSpPr>
          <p:spPr bwMode="auto">
            <a:xfrm>
              <a:off x="9696584" y="-89453"/>
              <a:ext cx="225428" cy="196807"/>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 name="Freeform 14">
              <a:extLst>
                <a:ext uri="{FF2B5EF4-FFF2-40B4-BE49-F238E27FC236}">
                  <a16:creationId xmlns:a16="http://schemas.microsoft.com/office/drawing/2014/main" id="{E808FE21-A968-5AD8-BF4F-D4F4A8C48CEB}"/>
                </a:ext>
              </a:extLst>
            </p:cNvPr>
            <p:cNvSpPr>
              <a:spLocks noChangeArrowheads="1"/>
            </p:cNvSpPr>
            <p:nvPr/>
          </p:nvSpPr>
          <p:spPr bwMode="auto">
            <a:xfrm>
              <a:off x="8502767" y="61327"/>
              <a:ext cx="2646399" cy="2260111"/>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5" name="Freeform 15">
              <a:extLst>
                <a:ext uri="{FF2B5EF4-FFF2-40B4-BE49-F238E27FC236}">
                  <a16:creationId xmlns:a16="http://schemas.microsoft.com/office/drawing/2014/main" id="{F84D15CE-0AAB-595C-AF66-4BB6FF115F91}"/>
                </a:ext>
              </a:extLst>
            </p:cNvPr>
            <p:cNvSpPr>
              <a:spLocks noChangeArrowheads="1"/>
            </p:cNvSpPr>
            <p:nvPr/>
          </p:nvSpPr>
          <p:spPr bwMode="auto">
            <a:xfrm>
              <a:off x="6819994" y="61327"/>
              <a:ext cx="2984541" cy="2260111"/>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6" name="Freeform 16">
              <a:extLst>
                <a:ext uri="{FF2B5EF4-FFF2-40B4-BE49-F238E27FC236}">
                  <a16:creationId xmlns:a16="http://schemas.microsoft.com/office/drawing/2014/main" id="{0D81E34F-CC84-742C-17D3-98DEBFEC6093}"/>
                </a:ext>
              </a:extLst>
            </p:cNvPr>
            <p:cNvSpPr>
              <a:spLocks noChangeArrowheads="1"/>
            </p:cNvSpPr>
            <p:nvPr/>
          </p:nvSpPr>
          <p:spPr bwMode="auto">
            <a:xfrm>
              <a:off x="6829519" y="-89453"/>
              <a:ext cx="2986128" cy="809450"/>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7" name="Freeform 17">
              <a:extLst>
                <a:ext uri="{FF2B5EF4-FFF2-40B4-BE49-F238E27FC236}">
                  <a16:creationId xmlns:a16="http://schemas.microsoft.com/office/drawing/2014/main" id="{FD025DEF-4A55-F7B1-F0FF-859E776FC362}"/>
                </a:ext>
              </a:extLst>
            </p:cNvPr>
            <p:cNvSpPr>
              <a:spLocks noChangeArrowheads="1"/>
            </p:cNvSpPr>
            <p:nvPr/>
          </p:nvSpPr>
          <p:spPr bwMode="auto">
            <a:xfrm>
              <a:off x="5973845" y="-89453"/>
              <a:ext cx="942988" cy="80945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9" name="Freeform 18">
              <a:extLst>
                <a:ext uri="{FF2B5EF4-FFF2-40B4-BE49-F238E27FC236}">
                  <a16:creationId xmlns:a16="http://schemas.microsoft.com/office/drawing/2014/main" id="{91584354-B29F-3F7F-5C65-B405707F05B2}"/>
                </a:ext>
              </a:extLst>
            </p:cNvPr>
            <p:cNvSpPr>
              <a:spLocks noChangeArrowheads="1"/>
            </p:cNvSpPr>
            <p:nvPr/>
          </p:nvSpPr>
          <p:spPr bwMode="auto">
            <a:xfrm>
              <a:off x="5608714" y="677144"/>
              <a:ext cx="2916278" cy="1642707"/>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0" name="Freeform 19">
              <a:extLst>
                <a:ext uri="{FF2B5EF4-FFF2-40B4-BE49-F238E27FC236}">
                  <a16:creationId xmlns:a16="http://schemas.microsoft.com/office/drawing/2014/main" id="{DC7C3900-EAB0-3AF7-0835-61EB8E347DC4}"/>
                </a:ext>
              </a:extLst>
            </p:cNvPr>
            <p:cNvSpPr>
              <a:spLocks noChangeArrowheads="1"/>
            </p:cNvSpPr>
            <p:nvPr/>
          </p:nvSpPr>
          <p:spPr bwMode="auto">
            <a:xfrm>
              <a:off x="5091182" y="-154526"/>
              <a:ext cx="1758974" cy="2112505"/>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1" name="Freeform 20">
              <a:extLst>
                <a:ext uri="{FF2B5EF4-FFF2-40B4-BE49-F238E27FC236}">
                  <a16:creationId xmlns:a16="http://schemas.microsoft.com/office/drawing/2014/main" id="{3483149D-6812-A892-906D-3ECC86928AD2}"/>
                </a:ext>
              </a:extLst>
            </p:cNvPr>
            <p:cNvSpPr>
              <a:spLocks noChangeArrowheads="1"/>
            </p:cNvSpPr>
            <p:nvPr/>
          </p:nvSpPr>
          <p:spPr bwMode="auto">
            <a:xfrm>
              <a:off x="441331" y="193060"/>
              <a:ext cx="5232472" cy="2975919"/>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2" name="Freeform 21">
              <a:extLst>
                <a:ext uri="{FF2B5EF4-FFF2-40B4-BE49-F238E27FC236}">
                  <a16:creationId xmlns:a16="http://schemas.microsoft.com/office/drawing/2014/main" id="{94D00259-0D09-3B5C-2668-0BE487DB94AD}"/>
                </a:ext>
              </a:extLst>
            </p:cNvPr>
            <p:cNvSpPr>
              <a:spLocks noChangeArrowheads="1"/>
            </p:cNvSpPr>
            <p:nvPr/>
          </p:nvSpPr>
          <p:spPr bwMode="auto">
            <a:xfrm>
              <a:off x="1262079" y="-154526"/>
              <a:ext cx="4394261" cy="2112505"/>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3" name="Freeform 22">
              <a:extLst>
                <a:ext uri="{FF2B5EF4-FFF2-40B4-BE49-F238E27FC236}">
                  <a16:creationId xmlns:a16="http://schemas.microsoft.com/office/drawing/2014/main" id="{95D5BA12-F443-8542-EA71-5B26DA5E0299}"/>
                </a:ext>
              </a:extLst>
            </p:cNvPr>
            <p:cNvSpPr>
              <a:spLocks noChangeArrowheads="1"/>
            </p:cNvSpPr>
            <p:nvPr/>
          </p:nvSpPr>
          <p:spPr bwMode="auto">
            <a:xfrm>
              <a:off x="1263667" y="-132306"/>
              <a:ext cx="922350" cy="369807"/>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4" name="Freeform 23">
              <a:extLst>
                <a:ext uri="{FF2B5EF4-FFF2-40B4-BE49-F238E27FC236}">
                  <a16:creationId xmlns:a16="http://schemas.microsoft.com/office/drawing/2014/main" id="{CBE73776-D6AB-A429-B07B-1C2D00531FDF}"/>
                </a:ext>
              </a:extLst>
            </p:cNvPr>
            <p:cNvSpPr>
              <a:spLocks noChangeArrowheads="1"/>
            </p:cNvSpPr>
            <p:nvPr/>
          </p:nvSpPr>
          <p:spPr bwMode="auto">
            <a:xfrm>
              <a:off x="735022" y="-132306"/>
              <a:ext cx="620722" cy="369807"/>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5" name="Freeform 24">
              <a:extLst>
                <a:ext uri="{FF2B5EF4-FFF2-40B4-BE49-F238E27FC236}">
                  <a16:creationId xmlns:a16="http://schemas.microsoft.com/office/drawing/2014/main" id="{7E2A9963-EEB0-4E95-C1C5-B1BB4DA12566}"/>
                </a:ext>
              </a:extLst>
            </p:cNvPr>
            <p:cNvSpPr>
              <a:spLocks noChangeArrowheads="1"/>
            </p:cNvSpPr>
            <p:nvPr/>
          </p:nvSpPr>
          <p:spPr bwMode="auto">
            <a:xfrm>
              <a:off x="0" y="885061"/>
              <a:ext cx="447681" cy="2260111"/>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6" name="Freeform 25">
              <a:extLst>
                <a:ext uri="{FF2B5EF4-FFF2-40B4-BE49-F238E27FC236}">
                  <a16:creationId xmlns:a16="http://schemas.microsoft.com/office/drawing/2014/main" id="{490B32E8-7D73-0BBD-A288-7B69429518E6}"/>
                </a:ext>
              </a:extLst>
            </p:cNvPr>
            <p:cNvSpPr>
              <a:spLocks noChangeArrowheads="1"/>
            </p:cNvSpPr>
            <p:nvPr/>
          </p:nvSpPr>
          <p:spPr bwMode="auto">
            <a:xfrm>
              <a:off x="0" y="-156114"/>
              <a:ext cx="1285893" cy="3342552"/>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7" name="Freeform 26">
              <a:extLst>
                <a:ext uri="{FF2B5EF4-FFF2-40B4-BE49-F238E27FC236}">
                  <a16:creationId xmlns:a16="http://schemas.microsoft.com/office/drawing/2014/main" id="{5CD88034-D100-3CA3-B7D4-1B9B88CE3994}"/>
                </a:ext>
              </a:extLst>
            </p:cNvPr>
            <p:cNvSpPr>
              <a:spLocks noChangeArrowheads="1"/>
            </p:cNvSpPr>
            <p:nvPr/>
          </p:nvSpPr>
          <p:spPr bwMode="auto">
            <a:xfrm>
              <a:off x="8463079" y="1591346"/>
              <a:ext cx="6988272" cy="1787138"/>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28" name="Freeform 12">
              <a:extLst>
                <a:ext uri="{FF2B5EF4-FFF2-40B4-BE49-F238E27FC236}">
                  <a16:creationId xmlns:a16="http://schemas.microsoft.com/office/drawing/2014/main" id="{3D7B4399-2B9D-3D01-E4B8-70EFC6890D44}"/>
                </a:ext>
              </a:extLst>
            </p:cNvPr>
            <p:cNvSpPr>
              <a:spLocks noChangeArrowheads="1"/>
            </p:cNvSpPr>
            <p:nvPr/>
          </p:nvSpPr>
          <p:spPr bwMode="auto">
            <a:xfrm>
              <a:off x="9774372" y="-124371"/>
              <a:ext cx="2308257" cy="173317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grpSp>
      <p:sp>
        <p:nvSpPr>
          <p:cNvPr id="18" name="Picture Placeholder 13"/>
          <p:cNvSpPr>
            <a:spLocks noGrp="1"/>
          </p:cNvSpPr>
          <p:nvPr>
            <p:ph type="pic" sz="quarter" idx="14"/>
          </p:nvPr>
        </p:nvSpPr>
        <p:spPr>
          <a:xfrm>
            <a:off x="12901752" y="3940389"/>
            <a:ext cx="6780686" cy="3870367"/>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Tree>
    <p:extLst>
      <p:ext uri="{BB962C8B-B14F-4D97-AF65-F5344CB8AC3E}">
        <p14:creationId xmlns:p14="http://schemas.microsoft.com/office/powerpoint/2010/main" val="272042849"/>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p features">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4770022" y="2436714"/>
            <a:ext cx="4290417" cy="7627435"/>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grpSp>
        <p:nvGrpSpPr>
          <p:cNvPr id="29" name="Group 1">
            <a:extLst>
              <a:ext uri="{FF2B5EF4-FFF2-40B4-BE49-F238E27FC236}">
                <a16:creationId xmlns:a16="http://schemas.microsoft.com/office/drawing/2014/main" id="{17A17249-3B14-98FE-7F95-EEF45B04750B}"/>
              </a:ext>
            </a:extLst>
          </p:cNvPr>
          <p:cNvGrpSpPr>
            <a:grpSpLocks/>
          </p:cNvGrpSpPr>
          <p:nvPr userDrawn="1"/>
        </p:nvGrpSpPr>
        <p:grpSpPr bwMode="auto">
          <a:xfrm rot="10800000">
            <a:off x="0" y="11563350"/>
            <a:ext cx="24534813" cy="4305300"/>
            <a:chOff x="0" y="-156114"/>
            <a:chExt cx="24535152" cy="4304369"/>
          </a:xfrm>
        </p:grpSpPr>
        <p:sp>
          <p:nvSpPr>
            <p:cNvPr id="30" name="Freeform 2">
              <a:extLst>
                <a:ext uri="{FF2B5EF4-FFF2-40B4-BE49-F238E27FC236}">
                  <a16:creationId xmlns:a16="http://schemas.microsoft.com/office/drawing/2014/main" id="{C932E12E-AEC3-6F93-3075-78C623730CD7}"/>
                </a:ext>
              </a:extLst>
            </p:cNvPr>
            <p:cNvSpPr>
              <a:spLocks noChangeArrowheads="1"/>
            </p:cNvSpPr>
            <p:nvPr/>
          </p:nvSpPr>
          <p:spPr bwMode="auto">
            <a:xfrm>
              <a:off x="23379435" y="2430951"/>
              <a:ext cx="1135079" cy="1717304"/>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1" name="Freeform 3">
              <a:extLst>
                <a:ext uri="{FF2B5EF4-FFF2-40B4-BE49-F238E27FC236}">
                  <a16:creationId xmlns:a16="http://schemas.microsoft.com/office/drawing/2014/main" id="{2A21C943-C0D5-48CA-8CAB-481076334907}"/>
                </a:ext>
              </a:extLst>
            </p:cNvPr>
            <p:cNvSpPr>
              <a:spLocks noChangeArrowheads="1"/>
            </p:cNvSpPr>
            <p:nvPr/>
          </p:nvSpPr>
          <p:spPr bwMode="auto">
            <a:xfrm>
              <a:off x="23080981" y="-87866"/>
              <a:ext cx="1455758" cy="4232946"/>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2" name="Freeform 4">
              <a:extLst>
                <a:ext uri="{FF2B5EF4-FFF2-40B4-BE49-F238E27FC236}">
                  <a16:creationId xmlns:a16="http://schemas.microsoft.com/office/drawing/2014/main" id="{E67BEAA6-36BC-D0E4-9179-927C8B0854B1}"/>
                </a:ext>
              </a:extLst>
            </p:cNvPr>
            <p:cNvSpPr>
              <a:spLocks noChangeArrowheads="1"/>
            </p:cNvSpPr>
            <p:nvPr/>
          </p:nvSpPr>
          <p:spPr bwMode="auto">
            <a:xfrm>
              <a:off x="20775899" y="-87866"/>
              <a:ext cx="2647987" cy="4232946"/>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3" name="Freeform 5">
              <a:extLst>
                <a:ext uri="{FF2B5EF4-FFF2-40B4-BE49-F238E27FC236}">
                  <a16:creationId xmlns:a16="http://schemas.microsoft.com/office/drawing/2014/main" id="{E8EDD097-E38A-63BA-AC30-568ED35D00EE}"/>
                </a:ext>
              </a:extLst>
            </p:cNvPr>
            <p:cNvSpPr>
              <a:spLocks noChangeArrowheads="1"/>
            </p:cNvSpPr>
            <p:nvPr/>
          </p:nvSpPr>
          <p:spPr bwMode="auto">
            <a:xfrm>
              <a:off x="20420294" y="-87866"/>
              <a:ext cx="3003592" cy="4232946"/>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4" name="Freeform 6">
              <a:extLst>
                <a:ext uri="{FF2B5EF4-FFF2-40B4-BE49-F238E27FC236}">
                  <a16:creationId xmlns:a16="http://schemas.microsoft.com/office/drawing/2014/main" id="{28AC17BA-092B-11A7-5D82-DC5C138B734C}"/>
                </a:ext>
              </a:extLst>
            </p:cNvPr>
            <p:cNvSpPr>
              <a:spLocks noChangeArrowheads="1"/>
            </p:cNvSpPr>
            <p:nvPr/>
          </p:nvSpPr>
          <p:spPr bwMode="auto">
            <a:xfrm>
              <a:off x="17678644" y="-89453"/>
              <a:ext cx="2784513" cy="3142570"/>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5" name="Freeform 7">
              <a:extLst>
                <a:ext uri="{FF2B5EF4-FFF2-40B4-BE49-F238E27FC236}">
                  <a16:creationId xmlns:a16="http://schemas.microsoft.com/office/drawing/2014/main" id="{CA3D9499-F923-3AFC-1AA8-0F6D15A48585}"/>
                </a:ext>
              </a:extLst>
            </p:cNvPr>
            <p:cNvSpPr>
              <a:spLocks noChangeArrowheads="1"/>
            </p:cNvSpPr>
            <p:nvPr/>
          </p:nvSpPr>
          <p:spPr bwMode="auto">
            <a:xfrm>
              <a:off x="17608793" y="-87866"/>
              <a:ext cx="2168555" cy="1925221"/>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6" name="Freeform 8">
              <a:extLst>
                <a:ext uri="{FF2B5EF4-FFF2-40B4-BE49-F238E27FC236}">
                  <a16:creationId xmlns:a16="http://schemas.microsoft.com/office/drawing/2014/main" id="{3EA6AF8D-D43C-EB34-94AD-CE6EB4100167}"/>
                </a:ext>
              </a:extLst>
            </p:cNvPr>
            <p:cNvSpPr>
              <a:spLocks noChangeArrowheads="1"/>
            </p:cNvSpPr>
            <p:nvPr/>
          </p:nvSpPr>
          <p:spPr bwMode="auto">
            <a:xfrm>
              <a:off x="14887781" y="-89453"/>
              <a:ext cx="2813089" cy="1926808"/>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7" name="Freeform 9">
              <a:extLst>
                <a:ext uri="{FF2B5EF4-FFF2-40B4-BE49-F238E27FC236}">
                  <a16:creationId xmlns:a16="http://schemas.microsoft.com/office/drawing/2014/main" id="{3002D780-BA91-D755-56E8-09CA3C0B0B05}"/>
                </a:ext>
              </a:extLst>
            </p:cNvPr>
            <p:cNvSpPr>
              <a:spLocks noChangeArrowheads="1"/>
            </p:cNvSpPr>
            <p:nvPr/>
          </p:nvSpPr>
          <p:spPr bwMode="auto">
            <a:xfrm>
              <a:off x="13590775" y="-89453"/>
              <a:ext cx="4138670" cy="352031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8" name="Freeform 10">
              <a:extLst>
                <a:ext uri="{FF2B5EF4-FFF2-40B4-BE49-F238E27FC236}">
                  <a16:creationId xmlns:a16="http://schemas.microsoft.com/office/drawing/2014/main" id="{125275C1-CF6F-2C9F-FE3A-2B867610D527}"/>
                </a:ext>
              </a:extLst>
            </p:cNvPr>
            <p:cNvSpPr>
              <a:spLocks noChangeArrowheads="1"/>
            </p:cNvSpPr>
            <p:nvPr/>
          </p:nvSpPr>
          <p:spPr bwMode="auto">
            <a:xfrm>
              <a:off x="11106303" y="-111674"/>
              <a:ext cx="4345047" cy="352031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9" name="Freeform 11">
              <a:extLst>
                <a:ext uri="{FF2B5EF4-FFF2-40B4-BE49-F238E27FC236}">
                  <a16:creationId xmlns:a16="http://schemas.microsoft.com/office/drawing/2014/main" id="{29816422-2503-3739-78A5-DEC17F3561D6}"/>
                </a:ext>
              </a:extLst>
            </p:cNvPr>
            <p:cNvSpPr>
              <a:spLocks noChangeArrowheads="1"/>
            </p:cNvSpPr>
            <p:nvPr/>
          </p:nvSpPr>
          <p:spPr bwMode="auto">
            <a:xfrm>
              <a:off x="9791835" y="-89453"/>
              <a:ext cx="368305" cy="196807"/>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0" name="Freeform 13">
              <a:extLst>
                <a:ext uri="{FF2B5EF4-FFF2-40B4-BE49-F238E27FC236}">
                  <a16:creationId xmlns:a16="http://schemas.microsoft.com/office/drawing/2014/main" id="{290D64CE-02C2-82AC-C808-C17A653E1737}"/>
                </a:ext>
              </a:extLst>
            </p:cNvPr>
            <p:cNvSpPr>
              <a:spLocks noChangeArrowheads="1"/>
            </p:cNvSpPr>
            <p:nvPr/>
          </p:nvSpPr>
          <p:spPr bwMode="auto">
            <a:xfrm>
              <a:off x="9696584" y="-89453"/>
              <a:ext cx="225428" cy="196807"/>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1" name="Freeform 14">
              <a:extLst>
                <a:ext uri="{FF2B5EF4-FFF2-40B4-BE49-F238E27FC236}">
                  <a16:creationId xmlns:a16="http://schemas.microsoft.com/office/drawing/2014/main" id="{804463AF-D06D-A75E-AF42-EDF783745B2B}"/>
                </a:ext>
              </a:extLst>
            </p:cNvPr>
            <p:cNvSpPr>
              <a:spLocks noChangeArrowheads="1"/>
            </p:cNvSpPr>
            <p:nvPr/>
          </p:nvSpPr>
          <p:spPr bwMode="auto">
            <a:xfrm>
              <a:off x="8502767" y="61327"/>
              <a:ext cx="2646399" cy="2260111"/>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2" name="Freeform 15">
              <a:extLst>
                <a:ext uri="{FF2B5EF4-FFF2-40B4-BE49-F238E27FC236}">
                  <a16:creationId xmlns:a16="http://schemas.microsoft.com/office/drawing/2014/main" id="{186AF349-6C6D-1611-A555-89BBAF0C11EC}"/>
                </a:ext>
              </a:extLst>
            </p:cNvPr>
            <p:cNvSpPr>
              <a:spLocks noChangeArrowheads="1"/>
            </p:cNvSpPr>
            <p:nvPr/>
          </p:nvSpPr>
          <p:spPr bwMode="auto">
            <a:xfrm>
              <a:off x="6819994" y="61327"/>
              <a:ext cx="2984541" cy="2260111"/>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3" name="Freeform 16">
              <a:extLst>
                <a:ext uri="{FF2B5EF4-FFF2-40B4-BE49-F238E27FC236}">
                  <a16:creationId xmlns:a16="http://schemas.microsoft.com/office/drawing/2014/main" id="{C39908A3-ECDF-29CC-28B6-43FC5A3A9927}"/>
                </a:ext>
              </a:extLst>
            </p:cNvPr>
            <p:cNvSpPr>
              <a:spLocks noChangeArrowheads="1"/>
            </p:cNvSpPr>
            <p:nvPr/>
          </p:nvSpPr>
          <p:spPr bwMode="auto">
            <a:xfrm>
              <a:off x="6829519" y="-89453"/>
              <a:ext cx="2986128" cy="809450"/>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4" name="Freeform 17">
              <a:extLst>
                <a:ext uri="{FF2B5EF4-FFF2-40B4-BE49-F238E27FC236}">
                  <a16:creationId xmlns:a16="http://schemas.microsoft.com/office/drawing/2014/main" id="{DE41E207-1096-D935-0C7B-D0716D339FD4}"/>
                </a:ext>
              </a:extLst>
            </p:cNvPr>
            <p:cNvSpPr>
              <a:spLocks noChangeArrowheads="1"/>
            </p:cNvSpPr>
            <p:nvPr/>
          </p:nvSpPr>
          <p:spPr bwMode="auto">
            <a:xfrm>
              <a:off x="5973845" y="-89453"/>
              <a:ext cx="942988" cy="80945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5" name="Freeform 18">
              <a:extLst>
                <a:ext uri="{FF2B5EF4-FFF2-40B4-BE49-F238E27FC236}">
                  <a16:creationId xmlns:a16="http://schemas.microsoft.com/office/drawing/2014/main" id="{71219AE6-2062-439C-6F6F-5FDE142A90B5}"/>
                </a:ext>
              </a:extLst>
            </p:cNvPr>
            <p:cNvSpPr>
              <a:spLocks noChangeArrowheads="1"/>
            </p:cNvSpPr>
            <p:nvPr/>
          </p:nvSpPr>
          <p:spPr bwMode="auto">
            <a:xfrm>
              <a:off x="5608714" y="677144"/>
              <a:ext cx="2916278" cy="1642707"/>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6" name="Freeform 19">
              <a:extLst>
                <a:ext uri="{FF2B5EF4-FFF2-40B4-BE49-F238E27FC236}">
                  <a16:creationId xmlns:a16="http://schemas.microsoft.com/office/drawing/2014/main" id="{66327E13-B596-4F79-AEB9-A2A91D6BA47D}"/>
                </a:ext>
              </a:extLst>
            </p:cNvPr>
            <p:cNvSpPr>
              <a:spLocks noChangeArrowheads="1"/>
            </p:cNvSpPr>
            <p:nvPr/>
          </p:nvSpPr>
          <p:spPr bwMode="auto">
            <a:xfrm>
              <a:off x="5091182" y="-154526"/>
              <a:ext cx="1758974" cy="2112505"/>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7" name="Freeform 20">
              <a:extLst>
                <a:ext uri="{FF2B5EF4-FFF2-40B4-BE49-F238E27FC236}">
                  <a16:creationId xmlns:a16="http://schemas.microsoft.com/office/drawing/2014/main" id="{ACEF1560-FD7B-BC67-3B9D-C91B3BDEA471}"/>
                </a:ext>
              </a:extLst>
            </p:cNvPr>
            <p:cNvSpPr>
              <a:spLocks noChangeArrowheads="1"/>
            </p:cNvSpPr>
            <p:nvPr/>
          </p:nvSpPr>
          <p:spPr bwMode="auto">
            <a:xfrm>
              <a:off x="441331" y="193060"/>
              <a:ext cx="5232472" cy="2975919"/>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8" name="Freeform 21">
              <a:extLst>
                <a:ext uri="{FF2B5EF4-FFF2-40B4-BE49-F238E27FC236}">
                  <a16:creationId xmlns:a16="http://schemas.microsoft.com/office/drawing/2014/main" id="{C1E76DF5-7BE5-29D0-94C7-B61D13C558D9}"/>
                </a:ext>
              </a:extLst>
            </p:cNvPr>
            <p:cNvSpPr>
              <a:spLocks noChangeArrowheads="1"/>
            </p:cNvSpPr>
            <p:nvPr/>
          </p:nvSpPr>
          <p:spPr bwMode="auto">
            <a:xfrm>
              <a:off x="1262079" y="-154526"/>
              <a:ext cx="4394261" cy="2112505"/>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9" name="Freeform 22">
              <a:extLst>
                <a:ext uri="{FF2B5EF4-FFF2-40B4-BE49-F238E27FC236}">
                  <a16:creationId xmlns:a16="http://schemas.microsoft.com/office/drawing/2014/main" id="{CE8DC7A9-CCED-6D5D-A722-8F8E2788A8F1}"/>
                </a:ext>
              </a:extLst>
            </p:cNvPr>
            <p:cNvSpPr>
              <a:spLocks noChangeArrowheads="1"/>
            </p:cNvSpPr>
            <p:nvPr/>
          </p:nvSpPr>
          <p:spPr bwMode="auto">
            <a:xfrm>
              <a:off x="1263667" y="-132306"/>
              <a:ext cx="922350" cy="369807"/>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0" name="Freeform 23">
              <a:extLst>
                <a:ext uri="{FF2B5EF4-FFF2-40B4-BE49-F238E27FC236}">
                  <a16:creationId xmlns:a16="http://schemas.microsoft.com/office/drawing/2014/main" id="{9B2CD41A-22A4-F6C8-6CFE-C1793EBE4BF6}"/>
                </a:ext>
              </a:extLst>
            </p:cNvPr>
            <p:cNvSpPr>
              <a:spLocks noChangeArrowheads="1"/>
            </p:cNvSpPr>
            <p:nvPr/>
          </p:nvSpPr>
          <p:spPr bwMode="auto">
            <a:xfrm>
              <a:off x="735022" y="-132306"/>
              <a:ext cx="620722" cy="369807"/>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1" name="Freeform 24">
              <a:extLst>
                <a:ext uri="{FF2B5EF4-FFF2-40B4-BE49-F238E27FC236}">
                  <a16:creationId xmlns:a16="http://schemas.microsoft.com/office/drawing/2014/main" id="{8CA843F6-B27F-D2F9-22D9-2037BCBC8687}"/>
                </a:ext>
              </a:extLst>
            </p:cNvPr>
            <p:cNvSpPr>
              <a:spLocks noChangeArrowheads="1"/>
            </p:cNvSpPr>
            <p:nvPr/>
          </p:nvSpPr>
          <p:spPr bwMode="auto">
            <a:xfrm>
              <a:off x="0" y="885061"/>
              <a:ext cx="447681" cy="2260111"/>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2" name="Freeform 25">
              <a:extLst>
                <a:ext uri="{FF2B5EF4-FFF2-40B4-BE49-F238E27FC236}">
                  <a16:creationId xmlns:a16="http://schemas.microsoft.com/office/drawing/2014/main" id="{CF36BF8E-4F0B-2685-20CE-C3F70CB09EAE}"/>
                </a:ext>
              </a:extLst>
            </p:cNvPr>
            <p:cNvSpPr>
              <a:spLocks noChangeArrowheads="1"/>
            </p:cNvSpPr>
            <p:nvPr/>
          </p:nvSpPr>
          <p:spPr bwMode="auto">
            <a:xfrm>
              <a:off x="0" y="-156114"/>
              <a:ext cx="1285893" cy="3342552"/>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3" name="Freeform 26">
              <a:extLst>
                <a:ext uri="{FF2B5EF4-FFF2-40B4-BE49-F238E27FC236}">
                  <a16:creationId xmlns:a16="http://schemas.microsoft.com/office/drawing/2014/main" id="{D0071455-A33E-9F0D-FB11-CD30C904FCB4}"/>
                </a:ext>
              </a:extLst>
            </p:cNvPr>
            <p:cNvSpPr>
              <a:spLocks noChangeArrowheads="1"/>
            </p:cNvSpPr>
            <p:nvPr/>
          </p:nvSpPr>
          <p:spPr bwMode="auto">
            <a:xfrm>
              <a:off x="8463079" y="1591346"/>
              <a:ext cx="6988272" cy="1787138"/>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4" name="Freeform 12">
              <a:extLst>
                <a:ext uri="{FF2B5EF4-FFF2-40B4-BE49-F238E27FC236}">
                  <a16:creationId xmlns:a16="http://schemas.microsoft.com/office/drawing/2014/main" id="{84184B8B-35DC-A7C4-7B31-EEF714D9A742}"/>
                </a:ext>
              </a:extLst>
            </p:cNvPr>
            <p:cNvSpPr>
              <a:spLocks noChangeArrowheads="1"/>
            </p:cNvSpPr>
            <p:nvPr/>
          </p:nvSpPr>
          <p:spPr bwMode="auto">
            <a:xfrm>
              <a:off x="9774372" y="-124371"/>
              <a:ext cx="2308257" cy="173317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grpSp>
    </p:spTree>
    <p:extLst>
      <p:ext uri="{BB962C8B-B14F-4D97-AF65-F5344CB8AC3E}">
        <p14:creationId xmlns:p14="http://schemas.microsoft.com/office/powerpoint/2010/main" val="1849245035"/>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pp features">
    <p:spTree>
      <p:nvGrpSpPr>
        <p:cNvPr id="1" name=""/>
        <p:cNvGrpSpPr/>
        <p:nvPr/>
      </p:nvGrpSpPr>
      <p:grpSpPr>
        <a:xfrm>
          <a:off x="0" y="0"/>
          <a:ext cx="0" cy="0"/>
          <a:chOff x="0" y="0"/>
          <a:chExt cx="0" cy="0"/>
        </a:xfrm>
      </p:grpSpPr>
      <p:sp>
        <p:nvSpPr>
          <p:cNvPr id="5" name="Picture Placeholder 13"/>
          <p:cNvSpPr>
            <a:spLocks noGrp="1"/>
          </p:cNvSpPr>
          <p:nvPr>
            <p:ph type="pic" sz="quarter" idx="14"/>
          </p:nvPr>
        </p:nvSpPr>
        <p:spPr>
          <a:xfrm>
            <a:off x="3410888" y="3912686"/>
            <a:ext cx="7567384" cy="4780342"/>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grpSp>
        <p:nvGrpSpPr>
          <p:cNvPr id="29" name="Group 1">
            <a:extLst>
              <a:ext uri="{FF2B5EF4-FFF2-40B4-BE49-F238E27FC236}">
                <a16:creationId xmlns:a16="http://schemas.microsoft.com/office/drawing/2014/main" id="{F72D6010-801F-2438-2C6C-51DAEF5F5BBF}"/>
              </a:ext>
            </a:extLst>
          </p:cNvPr>
          <p:cNvGrpSpPr>
            <a:grpSpLocks/>
          </p:cNvGrpSpPr>
          <p:nvPr userDrawn="1"/>
        </p:nvGrpSpPr>
        <p:grpSpPr bwMode="auto">
          <a:xfrm rot="10800000">
            <a:off x="0" y="11563350"/>
            <a:ext cx="24534813" cy="4305300"/>
            <a:chOff x="0" y="-156114"/>
            <a:chExt cx="24535152" cy="4304369"/>
          </a:xfrm>
        </p:grpSpPr>
        <p:sp>
          <p:nvSpPr>
            <p:cNvPr id="30" name="Freeform 2">
              <a:extLst>
                <a:ext uri="{FF2B5EF4-FFF2-40B4-BE49-F238E27FC236}">
                  <a16:creationId xmlns:a16="http://schemas.microsoft.com/office/drawing/2014/main" id="{443DF873-4538-ADE8-538A-339FDD53C27C}"/>
                </a:ext>
              </a:extLst>
            </p:cNvPr>
            <p:cNvSpPr>
              <a:spLocks noChangeArrowheads="1"/>
            </p:cNvSpPr>
            <p:nvPr/>
          </p:nvSpPr>
          <p:spPr bwMode="auto">
            <a:xfrm>
              <a:off x="23379435" y="2430951"/>
              <a:ext cx="1135079" cy="1717304"/>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1" name="Freeform 3">
              <a:extLst>
                <a:ext uri="{FF2B5EF4-FFF2-40B4-BE49-F238E27FC236}">
                  <a16:creationId xmlns:a16="http://schemas.microsoft.com/office/drawing/2014/main" id="{149EA43B-6164-7686-B05A-B540A1EFEA79}"/>
                </a:ext>
              </a:extLst>
            </p:cNvPr>
            <p:cNvSpPr>
              <a:spLocks noChangeArrowheads="1"/>
            </p:cNvSpPr>
            <p:nvPr/>
          </p:nvSpPr>
          <p:spPr bwMode="auto">
            <a:xfrm>
              <a:off x="23080981" y="-87866"/>
              <a:ext cx="1455758" cy="4232946"/>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2" name="Freeform 4">
              <a:extLst>
                <a:ext uri="{FF2B5EF4-FFF2-40B4-BE49-F238E27FC236}">
                  <a16:creationId xmlns:a16="http://schemas.microsoft.com/office/drawing/2014/main" id="{5381ABB4-92D1-4AF8-F08C-9A35ABF79BC4}"/>
                </a:ext>
              </a:extLst>
            </p:cNvPr>
            <p:cNvSpPr>
              <a:spLocks noChangeArrowheads="1"/>
            </p:cNvSpPr>
            <p:nvPr/>
          </p:nvSpPr>
          <p:spPr bwMode="auto">
            <a:xfrm>
              <a:off x="20775899" y="-87866"/>
              <a:ext cx="2647987" cy="4232946"/>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3" name="Freeform 5">
              <a:extLst>
                <a:ext uri="{FF2B5EF4-FFF2-40B4-BE49-F238E27FC236}">
                  <a16:creationId xmlns:a16="http://schemas.microsoft.com/office/drawing/2014/main" id="{75296C87-6F59-0AE8-3174-86B65101FBCF}"/>
                </a:ext>
              </a:extLst>
            </p:cNvPr>
            <p:cNvSpPr>
              <a:spLocks noChangeArrowheads="1"/>
            </p:cNvSpPr>
            <p:nvPr/>
          </p:nvSpPr>
          <p:spPr bwMode="auto">
            <a:xfrm>
              <a:off x="20420294" y="-87866"/>
              <a:ext cx="3003592" cy="4232946"/>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4" name="Freeform 6">
              <a:extLst>
                <a:ext uri="{FF2B5EF4-FFF2-40B4-BE49-F238E27FC236}">
                  <a16:creationId xmlns:a16="http://schemas.microsoft.com/office/drawing/2014/main" id="{CD273184-BD0F-0C6B-1827-808896E0ED09}"/>
                </a:ext>
              </a:extLst>
            </p:cNvPr>
            <p:cNvSpPr>
              <a:spLocks noChangeArrowheads="1"/>
            </p:cNvSpPr>
            <p:nvPr/>
          </p:nvSpPr>
          <p:spPr bwMode="auto">
            <a:xfrm>
              <a:off x="17678644" y="-89453"/>
              <a:ext cx="2784513" cy="3142570"/>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5" name="Freeform 7">
              <a:extLst>
                <a:ext uri="{FF2B5EF4-FFF2-40B4-BE49-F238E27FC236}">
                  <a16:creationId xmlns:a16="http://schemas.microsoft.com/office/drawing/2014/main" id="{CD09D89C-F380-6D17-2200-9FD7A7084582}"/>
                </a:ext>
              </a:extLst>
            </p:cNvPr>
            <p:cNvSpPr>
              <a:spLocks noChangeArrowheads="1"/>
            </p:cNvSpPr>
            <p:nvPr/>
          </p:nvSpPr>
          <p:spPr bwMode="auto">
            <a:xfrm>
              <a:off x="17608793" y="-87866"/>
              <a:ext cx="2168555" cy="1925221"/>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6" name="Freeform 8">
              <a:extLst>
                <a:ext uri="{FF2B5EF4-FFF2-40B4-BE49-F238E27FC236}">
                  <a16:creationId xmlns:a16="http://schemas.microsoft.com/office/drawing/2014/main" id="{46C2E910-A23B-CB18-1179-FF68FB7CF50E}"/>
                </a:ext>
              </a:extLst>
            </p:cNvPr>
            <p:cNvSpPr>
              <a:spLocks noChangeArrowheads="1"/>
            </p:cNvSpPr>
            <p:nvPr/>
          </p:nvSpPr>
          <p:spPr bwMode="auto">
            <a:xfrm>
              <a:off x="14887781" y="-89453"/>
              <a:ext cx="2813089" cy="1926808"/>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7" name="Freeform 9">
              <a:extLst>
                <a:ext uri="{FF2B5EF4-FFF2-40B4-BE49-F238E27FC236}">
                  <a16:creationId xmlns:a16="http://schemas.microsoft.com/office/drawing/2014/main" id="{63B7D182-8F9C-ACDF-6DA6-A0FC98946903}"/>
                </a:ext>
              </a:extLst>
            </p:cNvPr>
            <p:cNvSpPr>
              <a:spLocks noChangeArrowheads="1"/>
            </p:cNvSpPr>
            <p:nvPr/>
          </p:nvSpPr>
          <p:spPr bwMode="auto">
            <a:xfrm>
              <a:off x="13590775" y="-89453"/>
              <a:ext cx="4138670" cy="352031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8" name="Freeform 10">
              <a:extLst>
                <a:ext uri="{FF2B5EF4-FFF2-40B4-BE49-F238E27FC236}">
                  <a16:creationId xmlns:a16="http://schemas.microsoft.com/office/drawing/2014/main" id="{AD0CD428-EC37-55B9-51BA-7E570B67403F}"/>
                </a:ext>
              </a:extLst>
            </p:cNvPr>
            <p:cNvSpPr>
              <a:spLocks noChangeArrowheads="1"/>
            </p:cNvSpPr>
            <p:nvPr/>
          </p:nvSpPr>
          <p:spPr bwMode="auto">
            <a:xfrm>
              <a:off x="11106303" y="-111674"/>
              <a:ext cx="4345047" cy="352031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9" name="Freeform 11">
              <a:extLst>
                <a:ext uri="{FF2B5EF4-FFF2-40B4-BE49-F238E27FC236}">
                  <a16:creationId xmlns:a16="http://schemas.microsoft.com/office/drawing/2014/main" id="{EB24426C-49E9-9ECC-F13A-99EEB7B7C74A}"/>
                </a:ext>
              </a:extLst>
            </p:cNvPr>
            <p:cNvSpPr>
              <a:spLocks noChangeArrowheads="1"/>
            </p:cNvSpPr>
            <p:nvPr/>
          </p:nvSpPr>
          <p:spPr bwMode="auto">
            <a:xfrm>
              <a:off x="9791835" y="-89453"/>
              <a:ext cx="368305" cy="196807"/>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0" name="Freeform 13">
              <a:extLst>
                <a:ext uri="{FF2B5EF4-FFF2-40B4-BE49-F238E27FC236}">
                  <a16:creationId xmlns:a16="http://schemas.microsoft.com/office/drawing/2014/main" id="{192D91E1-3B29-E8DF-DDA9-1015836871B1}"/>
                </a:ext>
              </a:extLst>
            </p:cNvPr>
            <p:cNvSpPr>
              <a:spLocks noChangeArrowheads="1"/>
            </p:cNvSpPr>
            <p:nvPr/>
          </p:nvSpPr>
          <p:spPr bwMode="auto">
            <a:xfrm>
              <a:off x="9696584" y="-89453"/>
              <a:ext cx="225428" cy="196807"/>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1" name="Freeform 14">
              <a:extLst>
                <a:ext uri="{FF2B5EF4-FFF2-40B4-BE49-F238E27FC236}">
                  <a16:creationId xmlns:a16="http://schemas.microsoft.com/office/drawing/2014/main" id="{5C8DEC0D-9FF5-AE26-E527-DD0863A758E0}"/>
                </a:ext>
              </a:extLst>
            </p:cNvPr>
            <p:cNvSpPr>
              <a:spLocks noChangeArrowheads="1"/>
            </p:cNvSpPr>
            <p:nvPr/>
          </p:nvSpPr>
          <p:spPr bwMode="auto">
            <a:xfrm>
              <a:off x="8502767" y="61327"/>
              <a:ext cx="2646399" cy="2260111"/>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2" name="Freeform 15">
              <a:extLst>
                <a:ext uri="{FF2B5EF4-FFF2-40B4-BE49-F238E27FC236}">
                  <a16:creationId xmlns:a16="http://schemas.microsoft.com/office/drawing/2014/main" id="{01AC50BF-2DBF-0EFE-FA1A-F51FE87F1C3C}"/>
                </a:ext>
              </a:extLst>
            </p:cNvPr>
            <p:cNvSpPr>
              <a:spLocks noChangeArrowheads="1"/>
            </p:cNvSpPr>
            <p:nvPr/>
          </p:nvSpPr>
          <p:spPr bwMode="auto">
            <a:xfrm>
              <a:off x="6819994" y="61327"/>
              <a:ext cx="2984541" cy="2260111"/>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3" name="Freeform 16">
              <a:extLst>
                <a:ext uri="{FF2B5EF4-FFF2-40B4-BE49-F238E27FC236}">
                  <a16:creationId xmlns:a16="http://schemas.microsoft.com/office/drawing/2014/main" id="{62179F18-9095-3C42-C34C-3ED84B798FD0}"/>
                </a:ext>
              </a:extLst>
            </p:cNvPr>
            <p:cNvSpPr>
              <a:spLocks noChangeArrowheads="1"/>
            </p:cNvSpPr>
            <p:nvPr/>
          </p:nvSpPr>
          <p:spPr bwMode="auto">
            <a:xfrm>
              <a:off x="6829519" y="-89453"/>
              <a:ext cx="2986128" cy="809450"/>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4" name="Freeform 17">
              <a:extLst>
                <a:ext uri="{FF2B5EF4-FFF2-40B4-BE49-F238E27FC236}">
                  <a16:creationId xmlns:a16="http://schemas.microsoft.com/office/drawing/2014/main" id="{00C3538E-DADF-DF40-8D4C-8AF3B7C578BF}"/>
                </a:ext>
              </a:extLst>
            </p:cNvPr>
            <p:cNvSpPr>
              <a:spLocks noChangeArrowheads="1"/>
            </p:cNvSpPr>
            <p:nvPr/>
          </p:nvSpPr>
          <p:spPr bwMode="auto">
            <a:xfrm>
              <a:off x="5973845" y="-89453"/>
              <a:ext cx="942988" cy="80945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5" name="Freeform 18">
              <a:extLst>
                <a:ext uri="{FF2B5EF4-FFF2-40B4-BE49-F238E27FC236}">
                  <a16:creationId xmlns:a16="http://schemas.microsoft.com/office/drawing/2014/main" id="{1BD668B1-15CB-654D-3537-6EE30A203526}"/>
                </a:ext>
              </a:extLst>
            </p:cNvPr>
            <p:cNvSpPr>
              <a:spLocks noChangeArrowheads="1"/>
            </p:cNvSpPr>
            <p:nvPr/>
          </p:nvSpPr>
          <p:spPr bwMode="auto">
            <a:xfrm>
              <a:off x="5608714" y="677144"/>
              <a:ext cx="2916278" cy="1642707"/>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6" name="Freeform 19">
              <a:extLst>
                <a:ext uri="{FF2B5EF4-FFF2-40B4-BE49-F238E27FC236}">
                  <a16:creationId xmlns:a16="http://schemas.microsoft.com/office/drawing/2014/main" id="{79374EDE-3E15-586C-C33E-9BF9EF1EF055}"/>
                </a:ext>
              </a:extLst>
            </p:cNvPr>
            <p:cNvSpPr>
              <a:spLocks noChangeArrowheads="1"/>
            </p:cNvSpPr>
            <p:nvPr/>
          </p:nvSpPr>
          <p:spPr bwMode="auto">
            <a:xfrm>
              <a:off x="5091182" y="-154526"/>
              <a:ext cx="1758974" cy="2112505"/>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7" name="Freeform 20">
              <a:extLst>
                <a:ext uri="{FF2B5EF4-FFF2-40B4-BE49-F238E27FC236}">
                  <a16:creationId xmlns:a16="http://schemas.microsoft.com/office/drawing/2014/main" id="{3528058C-3D03-06E8-674F-B785FE620CE4}"/>
                </a:ext>
              </a:extLst>
            </p:cNvPr>
            <p:cNvSpPr>
              <a:spLocks noChangeArrowheads="1"/>
            </p:cNvSpPr>
            <p:nvPr/>
          </p:nvSpPr>
          <p:spPr bwMode="auto">
            <a:xfrm>
              <a:off x="441331" y="193060"/>
              <a:ext cx="5232472" cy="2975919"/>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8" name="Freeform 21">
              <a:extLst>
                <a:ext uri="{FF2B5EF4-FFF2-40B4-BE49-F238E27FC236}">
                  <a16:creationId xmlns:a16="http://schemas.microsoft.com/office/drawing/2014/main" id="{A359DBC5-A760-5DC3-E7CF-7BBD42374363}"/>
                </a:ext>
              </a:extLst>
            </p:cNvPr>
            <p:cNvSpPr>
              <a:spLocks noChangeArrowheads="1"/>
            </p:cNvSpPr>
            <p:nvPr/>
          </p:nvSpPr>
          <p:spPr bwMode="auto">
            <a:xfrm>
              <a:off x="1262079" y="-154526"/>
              <a:ext cx="4394261" cy="2112505"/>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9" name="Freeform 22">
              <a:extLst>
                <a:ext uri="{FF2B5EF4-FFF2-40B4-BE49-F238E27FC236}">
                  <a16:creationId xmlns:a16="http://schemas.microsoft.com/office/drawing/2014/main" id="{42482081-7695-684F-6B36-1A1ECE8DD458}"/>
                </a:ext>
              </a:extLst>
            </p:cNvPr>
            <p:cNvSpPr>
              <a:spLocks noChangeArrowheads="1"/>
            </p:cNvSpPr>
            <p:nvPr/>
          </p:nvSpPr>
          <p:spPr bwMode="auto">
            <a:xfrm>
              <a:off x="1263667" y="-132306"/>
              <a:ext cx="922350" cy="369807"/>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0" name="Freeform 23">
              <a:extLst>
                <a:ext uri="{FF2B5EF4-FFF2-40B4-BE49-F238E27FC236}">
                  <a16:creationId xmlns:a16="http://schemas.microsoft.com/office/drawing/2014/main" id="{7291C705-6398-72E6-9024-26A3FE1EB35C}"/>
                </a:ext>
              </a:extLst>
            </p:cNvPr>
            <p:cNvSpPr>
              <a:spLocks noChangeArrowheads="1"/>
            </p:cNvSpPr>
            <p:nvPr/>
          </p:nvSpPr>
          <p:spPr bwMode="auto">
            <a:xfrm>
              <a:off x="735022" y="-132306"/>
              <a:ext cx="620722" cy="369807"/>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1" name="Freeform 24">
              <a:extLst>
                <a:ext uri="{FF2B5EF4-FFF2-40B4-BE49-F238E27FC236}">
                  <a16:creationId xmlns:a16="http://schemas.microsoft.com/office/drawing/2014/main" id="{A347CB4D-6DF5-68E0-6B60-DB48F0B9D2C3}"/>
                </a:ext>
              </a:extLst>
            </p:cNvPr>
            <p:cNvSpPr>
              <a:spLocks noChangeArrowheads="1"/>
            </p:cNvSpPr>
            <p:nvPr/>
          </p:nvSpPr>
          <p:spPr bwMode="auto">
            <a:xfrm>
              <a:off x="0" y="885061"/>
              <a:ext cx="447681" cy="2260111"/>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2" name="Freeform 25">
              <a:extLst>
                <a:ext uri="{FF2B5EF4-FFF2-40B4-BE49-F238E27FC236}">
                  <a16:creationId xmlns:a16="http://schemas.microsoft.com/office/drawing/2014/main" id="{0FC2B769-9351-E986-0384-C43B2552B462}"/>
                </a:ext>
              </a:extLst>
            </p:cNvPr>
            <p:cNvSpPr>
              <a:spLocks noChangeArrowheads="1"/>
            </p:cNvSpPr>
            <p:nvPr/>
          </p:nvSpPr>
          <p:spPr bwMode="auto">
            <a:xfrm>
              <a:off x="0" y="-156114"/>
              <a:ext cx="1285893" cy="3342552"/>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3" name="Freeform 26">
              <a:extLst>
                <a:ext uri="{FF2B5EF4-FFF2-40B4-BE49-F238E27FC236}">
                  <a16:creationId xmlns:a16="http://schemas.microsoft.com/office/drawing/2014/main" id="{215543EA-6550-DC78-5CF8-034DDB38D96D}"/>
                </a:ext>
              </a:extLst>
            </p:cNvPr>
            <p:cNvSpPr>
              <a:spLocks noChangeArrowheads="1"/>
            </p:cNvSpPr>
            <p:nvPr/>
          </p:nvSpPr>
          <p:spPr bwMode="auto">
            <a:xfrm>
              <a:off x="8463079" y="1591346"/>
              <a:ext cx="6988272" cy="1787138"/>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4" name="Freeform 12">
              <a:extLst>
                <a:ext uri="{FF2B5EF4-FFF2-40B4-BE49-F238E27FC236}">
                  <a16:creationId xmlns:a16="http://schemas.microsoft.com/office/drawing/2014/main" id="{9958C4CB-97E8-DCF0-EA74-34808BEDA852}"/>
                </a:ext>
              </a:extLst>
            </p:cNvPr>
            <p:cNvSpPr>
              <a:spLocks noChangeArrowheads="1"/>
            </p:cNvSpPr>
            <p:nvPr/>
          </p:nvSpPr>
          <p:spPr bwMode="auto">
            <a:xfrm>
              <a:off x="9774372" y="-124371"/>
              <a:ext cx="2308257" cy="173317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grpSp>
    </p:spTree>
    <p:extLst>
      <p:ext uri="{BB962C8B-B14F-4D97-AF65-F5344CB8AC3E}">
        <p14:creationId xmlns:p14="http://schemas.microsoft.com/office/powerpoint/2010/main" val="1322795457"/>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24377650"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spTree>
    <p:extLst>
      <p:ext uri="{BB962C8B-B14F-4D97-AF65-F5344CB8AC3E}">
        <p14:creationId xmlns:p14="http://schemas.microsoft.com/office/powerpoint/2010/main" val="752515576"/>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reative Break Picture">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pPr lvl="0"/>
            <a:endParaRPr lang="en-US" noProof="0"/>
          </a:p>
        </p:txBody>
      </p:sp>
      <p:grpSp>
        <p:nvGrpSpPr>
          <p:cNvPr id="29" name="Group 1">
            <a:extLst>
              <a:ext uri="{FF2B5EF4-FFF2-40B4-BE49-F238E27FC236}">
                <a16:creationId xmlns:a16="http://schemas.microsoft.com/office/drawing/2014/main" id="{B0D4C927-EAD9-108E-B7E1-B26C895EF4DC}"/>
              </a:ext>
            </a:extLst>
          </p:cNvPr>
          <p:cNvGrpSpPr>
            <a:grpSpLocks/>
          </p:cNvGrpSpPr>
          <p:nvPr userDrawn="1"/>
        </p:nvGrpSpPr>
        <p:grpSpPr bwMode="auto">
          <a:xfrm rot="10800000">
            <a:off x="0" y="11563350"/>
            <a:ext cx="24534813" cy="4305300"/>
            <a:chOff x="0" y="-156114"/>
            <a:chExt cx="24535152" cy="4304369"/>
          </a:xfrm>
        </p:grpSpPr>
        <p:sp>
          <p:nvSpPr>
            <p:cNvPr id="30" name="Freeform 2">
              <a:extLst>
                <a:ext uri="{FF2B5EF4-FFF2-40B4-BE49-F238E27FC236}">
                  <a16:creationId xmlns:a16="http://schemas.microsoft.com/office/drawing/2014/main" id="{57D9A237-D025-7697-CC30-AE279A0E7C6E}"/>
                </a:ext>
              </a:extLst>
            </p:cNvPr>
            <p:cNvSpPr>
              <a:spLocks noChangeArrowheads="1"/>
            </p:cNvSpPr>
            <p:nvPr/>
          </p:nvSpPr>
          <p:spPr bwMode="auto">
            <a:xfrm>
              <a:off x="23379435" y="2430951"/>
              <a:ext cx="1135079" cy="1717304"/>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1" name="Freeform 3">
              <a:extLst>
                <a:ext uri="{FF2B5EF4-FFF2-40B4-BE49-F238E27FC236}">
                  <a16:creationId xmlns:a16="http://schemas.microsoft.com/office/drawing/2014/main" id="{EE05DA46-CF5D-2542-BA2F-1F87D3294785}"/>
                </a:ext>
              </a:extLst>
            </p:cNvPr>
            <p:cNvSpPr>
              <a:spLocks noChangeArrowheads="1"/>
            </p:cNvSpPr>
            <p:nvPr/>
          </p:nvSpPr>
          <p:spPr bwMode="auto">
            <a:xfrm>
              <a:off x="23080981" y="-87866"/>
              <a:ext cx="1455758" cy="4232946"/>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2" name="Freeform 4">
              <a:extLst>
                <a:ext uri="{FF2B5EF4-FFF2-40B4-BE49-F238E27FC236}">
                  <a16:creationId xmlns:a16="http://schemas.microsoft.com/office/drawing/2014/main" id="{4F411A5D-F9F5-F85C-4B70-677DEE2A3DB6}"/>
                </a:ext>
              </a:extLst>
            </p:cNvPr>
            <p:cNvSpPr>
              <a:spLocks noChangeArrowheads="1"/>
            </p:cNvSpPr>
            <p:nvPr/>
          </p:nvSpPr>
          <p:spPr bwMode="auto">
            <a:xfrm>
              <a:off x="20775899" y="-87866"/>
              <a:ext cx="2647987" cy="4232946"/>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3" name="Freeform 5">
              <a:extLst>
                <a:ext uri="{FF2B5EF4-FFF2-40B4-BE49-F238E27FC236}">
                  <a16:creationId xmlns:a16="http://schemas.microsoft.com/office/drawing/2014/main" id="{EE2766EB-FE3B-45D8-9B5E-E9A0E32A8FA2}"/>
                </a:ext>
              </a:extLst>
            </p:cNvPr>
            <p:cNvSpPr>
              <a:spLocks noChangeArrowheads="1"/>
            </p:cNvSpPr>
            <p:nvPr/>
          </p:nvSpPr>
          <p:spPr bwMode="auto">
            <a:xfrm>
              <a:off x="20420294" y="-87866"/>
              <a:ext cx="3003592" cy="4232946"/>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4" name="Freeform 6">
              <a:extLst>
                <a:ext uri="{FF2B5EF4-FFF2-40B4-BE49-F238E27FC236}">
                  <a16:creationId xmlns:a16="http://schemas.microsoft.com/office/drawing/2014/main" id="{CD2846DC-C02A-7E54-7E87-1CC574880DC3}"/>
                </a:ext>
              </a:extLst>
            </p:cNvPr>
            <p:cNvSpPr>
              <a:spLocks noChangeArrowheads="1"/>
            </p:cNvSpPr>
            <p:nvPr/>
          </p:nvSpPr>
          <p:spPr bwMode="auto">
            <a:xfrm>
              <a:off x="17678644" y="-89453"/>
              <a:ext cx="2784513" cy="3142570"/>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5" name="Freeform 7">
              <a:extLst>
                <a:ext uri="{FF2B5EF4-FFF2-40B4-BE49-F238E27FC236}">
                  <a16:creationId xmlns:a16="http://schemas.microsoft.com/office/drawing/2014/main" id="{28A67B12-22A0-438E-0A18-4983D68E243A}"/>
                </a:ext>
              </a:extLst>
            </p:cNvPr>
            <p:cNvSpPr>
              <a:spLocks noChangeArrowheads="1"/>
            </p:cNvSpPr>
            <p:nvPr/>
          </p:nvSpPr>
          <p:spPr bwMode="auto">
            <a:xfrm>
              <a:off x="17608793" y="-87866"/>
              <a:ext cx="2168555" cy="1925221"/>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6" name="Freeform 8">
              <a:extLst>
                <a:ext uri="{FF2B5EF4-FFF2-40B4-BE49-F238E27FC236}">
                  <a16:creationId xmlns:a16="http://schemas.microsoft.com/office/drawing/2014/main" id="{205CCFA8-36BB-FA76-887E-CDFBD6FCD467}"/>
                </a:ext>
              </a:extLst>
            </p:cNvPr>
            <p:cNvSpPr>
              <a:spLocks noChangeArrowheads="1"/>
            </p:cNvSpPr>
            <p:nvPr/>
          </p:nvSpPr>
          <p:spPr bwMode="auto">
            <a:xfrm>
              <a:off x="14887781" y="-89453"/>
              <a:ext cx="2813089" cy="1926808"/>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7" name="Freeform 9">
              <a:extLst>
                <a:ext uri="{FF2B5EF4-FFF2-40B4-BE49-F238E27FC236}">
                  <a16:creationId xmlns:a16="http://schemas.microsoft.com/office/drawing/2014/main" id="{DAECD754-E442-DEE0-3E76-DED01E1B674E}"/>
                </a:ext>
              </a:extLst>
            </p:cNvPr>
            <p:cNvSpPr>
              <a:spLocks noChangeArrowheads="1"/>
            </p:cNvSpPr>
            <p:nvPr/>
          </p:nvSpPr>
          <p:spPr bwMode="auto">
            <a:xfrm>
              <a:off x="13590775" y="-89453"/>
              <a:ext cx="4138670" cy="352031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8" name="Freeform 10">
              <a:extLst>
                <a:ext uri="{FF2B5EF4-FFF2-40B4-BE49-F238E27FC236}">
                  <a16:creationId xmlns:a16="http://schemas.microsoft.com/office/drawing/2014/main" id="{FBDEB2EA-73C1-174C-73FA-D5AF30CFE795}"/>
                </a:ext>
              </a:extLst>
            </p:cNvPr>
            <p:cNvSpPr>
              <a:spLocks noChangeArrowheads="1"/>
            </p:cNvSpPr>
            <p:nvPr/>
          </p:nvSpPr>
          <p:spPr bwMode="auto">
            <a:xfrm>
              <a:off x="11106303" y="-111674"/>
              <a:ext cx="4345047" cy="352031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39" name="Freeform 11">
              <a:extLst>
                <a:ext uri="{FF2B5EF4-FFF2-40B4-BE49-F238E27FC236}">
                  <a16:creationId xmlns:a16="http://schemas.microsoft.com/office/drawing/2014/main" id="{CDD1D607-D8F9-1F14-8C9C-55029C6DA8BD}"/>
                </a:ext>
              </a:extLst>
            </p:cNvPr>
            <p:cNvSpPr>
              <a:spLocks noChangeArrowheads="1"/>
            </p:cNvSpPr>
            <p:nvPr/>
          </p:nvSpPr>
          <p:spPr bwMode="auto">
            <a:xfrm>
              <a:off x="9791835" y="-89453"/>
              <a:ext cx="368305" cy="196807"/>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0" name="Freeform 13">
              <a:extLst>
                <a:ext uri="{FF2B5EF4-FFF2-40B4-BE49-F238E27FC236}">
                  <a16:creationId xmlns:a16="http://schemas.microsoft.com/office/drawing/2014/main" id="{F3D2E0D3-B6C1-0E43-9B40-3876C7387A34}"/>
                </a:ext>
              </a:extLst>
            </p:cNvPr>
            <p:cNvSpPr>
              <a:spLocks noChangeArrowheads="1"/>
            </p:cNvSpPr>
            <p:nvPr/>
          </p:nvSpPr>
          <p:spPr bwMode="auto">
            <a:xfrm>
              <a:off x="9696584" y="-89453"/>
              <a:ext cx="225428" cy="196807"/>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1" name="Freeform 14">
              <a:extLst>
                <a:ext uri="{FF2B5EF4-FFF2-40B4-BE49-F238E27FC236}">
                  <a16:creationId xmlns:a16="http://schemas.microsoft.com/office/drawing/2014/main" id="{228F2DD8-89C9-BDAC-B106-18B5DBD1C865}"/>
                </a:ext>
              </a:extLst>
            </p:cNvPr>
            <p:cNvSpPr>
              <a:spLocks noChangeArrowheads="1"/>
            </p:cNvSpPr>
            <p:nvPr/>
          </p:nvSpPr>
          <p:spPr bwMode="auto">
            <a:xfrm>
              <a:off x="8502767" y="61327"/>
              <a:ext cx="2646399" cy="2260111"/>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2" name="Freeform 15">
              <a:extLst>
                <a:ext uri="{FF2B5EF4-FFF2-40B4-BE49-F238E27FC236}">
                  <a16:creationId xmlns:a16="http://schemas.microsoft.com/office/drawing/2014/main" id="{8195D87E-D8F8-FB50-E22C-758A18384D29}"/>
                </a:ext>
              </a:extLst>
            </p:cNvPr>
            <p:cNvSpPr>
              <a:spLocks noChangeArrowheads="1"/>
            </p:cNvSpPr>
            <p:nvPr/>
          </p:nvSpPr>
          <p:spPr bwMode="auto">
            <a:xfrm>
              <a:off x="6819994" y="61327"/>
              <a:ext cx="2984541" cy="2260111"/>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3" name="Freeform 16">
              <a:extLst>
                <a:ext uri="{FF2B5EF4-FFF2-40B4-BE49-F238E27FC236}">
                  <a16:creationId xmlns:a16="http://schemas.microsoft.com/office/drawing/2014/main" id="{E40D4715-DF3B-1D3A-8BD8-3416A93A3500}"/>
                </a:ext>
              </a:extLst>
            </p:cNvPr>
            <p:cNvSpPr>
              <a:spLocks noChangeArrowheads="1"/>
            </p:cNvSpPr>
            <p:nvPr/>
          </p:nvSpPr>
          <p:spPr bwMode="auto">
            <a:xfrm>
              <a:off x="6829519" y="-89453"/>
              <a:ext cx="2986128" cy="809450"/>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4" name="Freeform 17">
              <a:extLst>
                <a:ext uri="{FF2B5EF4-FFF2-40B4-BE49-F238E27FC236}">
                  <a16:creationId xmlns:a16="http://schemas.microsoft.com/office/drawing/2014/main" id="{7A2CAD44-A740-85A2-9FBD-0DCE1B7B8E45}"/>
                </a:ext>
              </a:extLst>
            </p:cNvPr>
            <p:cNvSpPr>
              <a:spLocks noChangeArrowheads="1"/>
            </p:cNvSpPr>
            <p:nvPr/>
          </p:nvSpPr>
          <p:spPr bwMode="auto">
            <a:xfrm>
              <a:off x="5973845" y="-89453"/>
              <a:ext cx="942988" cy="809450"/>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5" name="Freeform 18">
              <a:extLst>
                <a:ext uri="{FF2B5EF4-FFF2-40B4-BE49-F238E27FC236}">
                  <a16:creationId xmlns:a16="http://schemas.microsoft.com/office/drawing/2014/main" id="{520F2906-3687-D57F-428F-149A84D16D2B}"/>
                </a:ext>
              </a:extLst>
            </p:cNvPr>
            <p:cNvSpPr>
              <a:spLocks noChangeArrowheads="1"/>
            </p:cNvSpPr>
            <p:nvPr/>
          </p:nvSpPr>
          <p:spPr bwMode="auto">
            <a:xfrm>
              <a:off x="5608714" y="677144"/>
              <a:ext cx="2916278" cy="1642707"/>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6" name="Freeform 19">
              <a:extLst>
                <a:ext uri="{FF2B5EF4-FFF2-40B4-BE49-F238E27FC236}">
                  <a16:creationId xmlns:a16="http://schemas.microsoft.com/office/drawing/2014/main" id="{6C889D10-C439-417A-BB05-DDA9D3DF8A3D}"/>
                </a:ext>
              </a:extLst>
            </p:cNvPr>
            <p:cNvSpPr>
              <a:spLocks noChangeArrowheads="1"/>
            </p:cNvSpPr>
            <p:nvPr/>
          </p:nvSpPr>
          <p:spPr bwMode="auto">
            <a:xfrm>
              <a:off x="5091182" y="-154526"/>
              <a:ext cx="1758974" cy="2112505"/>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7" name="Freeform 20">
              <a:extLst>
                <a:ext uri="{FF2B5EF4-FFF2-40B4-BE49-F238E27FC236}">
                  <a16:creationId xmlns:a16="http://schemas.microsoft.com/office/drawing/2014/main" id="{B05F94A8-F229-EE18-9EB5-01A32B72413A}"/>
                </a:ext>
              </a:extLst>
            </p:cNvPr>
            <p:cNvSpPr>
              <a:spLocks noChangeArrowheads="1"/>
            </p:cNvSpPr>
            <p:nvPr/>
          </p:nvSpPr>
          <p:spPr bwMode="auto">
            <a:xfrm>
              <a:off x="441331" y="193060"/>
              <a:ext cx="5232472" cy="2975919"/>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8" name="Freeform 21">
              <a:extLst>
                <a:ext uri="{FF2B5EF4-FFF2-40B4-BE49-F238E27FC236}">
                  <a16:creationId xmlns:a16="http://schemas.microsoft.com/office/drawing/2014/main" id="{F90ADFFE-0382-D3E9-05F1-E8CB44F03A97}"/>
                </a:ext>
              </a:extLst>
            </p:cNvPr>
            <p:cNvSpPr>
              <a:spLocks noChangeArrowheads="1"/>
            </p:cNvSpPr>
            <p:nvPr/>
          </p:nvSpPr>
          <p:spPr bwMode="auto">
            <a:xfrm>
              <a:off x="1262079" y="-154526"/>
              <a:ext cx="4394261" cy="2112505"/>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49" name="Freeform 22">
              <a:extLst>
                <a:ext uri="{FF2B5EF4-FFF2-40B4-BE49-F238E27FC236}">
                  <a16:creationId xmlns:a16="http://schemas.microsoft.com/office/drawing/2014/main" id="{B3F69DCB-ECC9-B5D3-0BCF-9A4EB9EB4B94}"/>
                </a:ext>
              </a:extLst>
            </p:cNvPr>
            <p:cNvSpPr>
              <a:spLocks noChangeArrowheads="1"/>
            </p:cNvSpPr>
            <p:nvPr/>
          </p:nvSpPr>
          <p:spPr bwMode="auto">
            <a:xfrm>
              <a:off x="1263667" y="-132306"/>
              <a:ext cx="922350" cy="369807"/>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0" name="Freeform 23">
              <a:extLst>
                <a:ext uri="{FF2B5EF4-FFF2-40B4-BE49-F238E27FC236}">
                  <a16:creationId xmlns:a16="http://schemas.microsoft.com/office/drawing/2014/main" id="{FC5809C7-0B1A-96B4-558B-28E46787AC49}"/>
                </a:ext>
              </a:extLst>
            </p:cNvPr>
            <p:cNvSpPr>
              <a:spLocks noChangeArrowheads="1"/>
            </p:cNvSpPr>
            <p:nvPr/>
          </p:nvSpPr>
          <p:spPr bwMode="auto">
            <a:xfrm>
              <a:off x="735022" y="-132306"/>
              <a:ext cx="620722" cy="369807"/>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1" name="Freeform 24">
              <a:extLst>
                <a:ext uri="{FF2B5EF4-FFF2-40B4-BE49-F238E27FC236}">
                  <a16:creationId xmlns:a16="http://schemas.microsoft.com/office/drawing/2014/main" id="{E8446F5F-6AF5-8952-B559-A0107008ED29}"/>
                </a:ext>
              </a:extLst>
            </p:cNvPr>
            <p:cNvSpPr>
              <a:spLocks noChangeArrowheads="1"/>
            </p:cNvSpPr>
            <p:nvPr/>
          </p:nvSpPr>
          <p:spPr bwMode="auto">
            <a:xfrm>
              <a:off x="0" y="885061"/>
              <a:ext cx="447681" cy="2260111"/>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2" name="Freeform 25">
              <a:extLst>
                <a:ext uri="{FF2B5EF4-FFF2-40B4-BE49-F238E27FC236}">
                  <a16:creationId xmlns:a16="http://schemas.microsoft.com/office/drawing/2014/main" id="{4D8FE0F0-6BB0-052E-638C-42E42461FF23}"/>
                </a:ext>
              </a:extLst>
            </p:cNvPr>
            <p:cNvSpPr>
              <a:spLocks noChangeArrowheads="1"/>
            </p:cNvSpPr>
            <p:nvPr/>
          </p:nvSpPr>
          <p:spPr bwMode="auto">
            <a:xfrm>
              <a:off x="0" y="-156114"/>
              <a:ext cx="1285893" cy="3342552"/>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3" name="Freeform 26">
              <a:extLst>
                <a:ext uri="{FF2B5EF4-FFF2-40B4-BE49-F238E27FC236}">
                  <a16:creationId xmlns:a16="http://schemas.microsoft.com/office/drawing/2014/main" id="{AD715577-FC6A-8C85-16B3-55E4470C2A5E}"/>
                </a:ext>
              </a:extLst>
            </p:cNvPr>
            <p:cNvSpPr>
              <a:spLocks noChangeArrowheads="1"/>
            </p:cNvSpPr>
            <p:nvPr/>
          </p:nvSpPr>
          <p:spPr bwMode="auto">
            <a:xfrm>
              <a:off x="8463079" y="1591346"/>
              <a:ext cx="6988272" cy="1787138"/>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54" name="Freeform 12">
              <a:extLst>
                <a:ext uri="{FF2B5EF4-FFF2-40B4-BE49-F238E27FC236}">
                  <a16:creationId xmlns:a16="http://schemas.microsoft.com/office/drawing/2014/main" id="{88B4D52F-6416-162A-9714-729E78254257}"/>
                </a:ext>
              </a:extLst>
            </p:cNvPr>
            <p:cNvSpPr>
              <a:spLocks noChangeArrowheads="1"/>
            </p:cNvSpPr>
            <p:nvPr/>
          </p:nvSpPr>
          <p:spPr bwMode="auto">
            <a:xfrm>
              <a:off x="9774372" y="-124371"/>
              <a:ext cx="2308257" cy="173317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grpSp>
    </p:spTree>
    <p:extLst>
      <p:ext uri="{BB962C8B-B14F-4D97-AF65-F5344CB8AC3E}">
        <p14:creationId xmlns:p14="http://schemas.microsoft.com/office/powerpoint/2010/main" val="3693668128"/>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76" r:id="rId1"/>
    <p:sldLayoutId id="2147483977" r:id="rId2"/>
    <p:sldLayoutId id="2147483984" r:id="rId3"/>
    <p:sldLayoutId id="2147483979" r:id="rId4"/>
    <p:sldLayoutId id="2147483980" r:id="rId5"/>
    <p:sldLayoutId id="2147483981" r:id="rId6"/>
    <p:sldLayoutId id="2147483982" r:id="rId7"/>
    <p:sldLayoutId id="2147483983" r:id="rId8"/>
  </p:sldLayoutIdLst>
  <p:transition spd="slow" advClick="0"/>
  <p:hf hdr="0" ftr="0" dt="0"/>
  <p:txStyles>
    <p:titleStyle>
      <a:lvl1pPr algn="l" defTabSz="1827213" rtl="0" fontAlgn="base">
        <a:lnSpc>
          <a:spcPct val="90000"/>
        </a:lnSpc>
        <a:spcBef>
          <a:spcPct val="0"/>
        </a:spcBef>
        <a:spcAft>
          <a:spcPct val="0"/>
        </a:spcAft>
        <a:defRPr lang="en-US" sz="6000" kern="1200">
          <a:solidFill>
            <a:schemeClr val="tx1"/>
          </a:solidFill>
          <a:latin typeface="Lato Light" charset="0"/>
          <a:ea typeface="Lato Light" charset="0"/>
          <a:cs typeface="Lato Light" charset="0"/>
        </a:defRPr>
      </a:lvl1pPr>
      <a:lvl2pPr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2pPr>
      <a:lvl3pPr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3pPr>
      <a:lvl4pPr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4pPr>
      <a:lvl5pPr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5pPr>
      <a:lvl6pPr marL="457200"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6pPr>
      <a:lvl7pPr marL="914400"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7pPr>
      <a:lvl8pPr marL="1371600"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8pPr>
      <a:lvl9pPr marL="1828800" algn="l" defTabSz="1827213" rtl="0" fontAlgn="base">
        <a:lnSpc>
          <a:spcPct val="90000"/>
        </a:lnSpc>
        <a:spcBef>
          <a:spcPct val="0"/>
        </a:spcBef>
        <a:spcAft>
          <a:spcPct val="0"/>
        </a:spcAft>
        <a:defRPr sz="6000">
          <a:solidFill>
            <a:schemeClr val="tx1"/>
          </a:solidFill>
          <a:latin typeface="Lato Light" panose="020F0502020204030204" pitchFamily="34" charset="0"/>
          <a:ea typeface="Lato Light" panose="020F0502020204030204" pitchFamily="34" charset="0"/>
          <a:cs typeface="Lato Light" panose="020F0502020204030204" pitchFamily="34" charset="0"/>
        </a:defRPr>
      </a:lvl9pPr>
    </p:titleStyle>
    <p:bodyStyle>
      <a:lvl1pPr marL="455613" indent="-455613" algn="l" defTabSz="1827213" rtl="0" fontAlgn="base">
        <a:lnSpc>
          <a:spcPct val="90000"/>
        </a:lnSpc>
        <a:spcBef>
          <a:spcPts val="2000"/>
        </a:spcBef>
        <a:spcAft>
          <a:spcPct val="0"/>
        </a:spcAft>
        <a:buFont typeface="Arial" panose="020B0604020202020204" pitchFamily="34" charset="0"/>
        <a:buChar char="•"/>
        <a:defRPr lang="en-US" sz="4800" kern="1200" dirty="0">
          <a:solidFill>
            <a:schemeClr val="tx1"/>
          </a:solidFill>
          <a:latin typeface="Lato Light" charset="0"/>
          <a:ea typeface="Lato Light" charset="0"/>
          <a:cs typeface="Lato Light" charset="0"/>
        </a:defRPr>
      </a:lvl1pPr>
      <a:lvl2pPr marL="1370013" indent="-455613" algn="l" defTabSz="1827213" rtl="0" fontAlgn="base">
        <a:lnSpc>
          <a:spcPct val="90000"/>
        </a:lnSpc>
        <a:spcBef>
          <a:spcPts val="1000"/>
        </a:spcBef>
        <a:spcAft>
          <a:spcPct val="0"/>
        </a:spcAft>
        <a:buFont typeface="Arial" panose="020B0604020202020204" pitchFamily="34" charset="0"/>
        <a:buChar char="•"/>
        <a:defRPr lang="en-US" sz="4000" kern="1200" dirty="0">
          <a:solidFill>
            <a:schemeClr val="tx1"/>
          </a:solidFill>
          <a:latin typeface="Lato Light" charset="0"/>
          <a:ea typeface="Lato Light" charset="0"/>
          <a:cs typeface="Lato Light" charset="0"/>
        </a:defRPr>
      </a:lvl2pPr>
      <a:lvl3pPr marL="2284413" indent="-455613" algn="l" defTabSz="1827213" rtl="0" fontAlgn="base">
        <a:lnSpc>
          <a:spcPct val="90000"/>
        </a:lnSpc>
        <a:spcBef>
          <a:spcPts val="1000"/>
        </a:spcBef>
        <a:spcAft>
          <a:spcPct val="0"/>
        </a:spcAft>
        <a:buFont typeface="Arial" panose="020B0604020202020204" pitchFamily="34" charset="0"/>
        <a:buChar char="•"/>
        <a:defRPr lang="en-US" sz="3600" kern="1200" dirty="0">
          <a:solidFill>
            <a:schemeClr val="tx1"/>
          </a:solidFill>
          <a:latin typeface="Lato Light" charset="0"/>
          <a:ea typeface="Lato Light" charset="0"/>
          <a:cs typeface="Lato Light" charset="0"/>
        </a:defRPr>
      </a:lvl3pPr>
      <a:lvl4pPr marL="3198813" indent="-455613" algn="l" defTabSz="1827213" rtl="0" fontAlgn="base">
        <a:lnSpc>
          <a:spcPct val="90000"/>
        </a:lnSpc>
        <a:spcBef>
          <a:spcPts val="1000"/>
        </a:spcBef>
        <a:spcAft>
          <a:spcPct val="0"/>
        </a:spcAft>
        <a:buFont typeface="Arial" panose="020B0604020202020204" pitchFamily="34" charset="0"/>
        <a:buChar char="•"/>
        <a:defRPr lang="en-US" sz="3200" kern="1200" dirty="0">
          <a:solidFill>
            <a:schemeClr val="tx1"/>
          </a:solidFill>
          <a:latin typeface="Lato Light" charset="0"/>
          <a:ea typeface="Lato Light" charset="0"/>
          <a:cs typeface="Lato Light" charset="0"/>
        </a:defRPr>
      </a:lvl4pPr>
      <a:lvl5pPr marL="4113213" indent="-455613" algn="l" defTabSz="1827213" rtl="0" fontAlgn="base">
        <a:lnSpc>
          <a:spcPct val="90000"/>
        </a:lnSpc>
        <a:spcBef>
          <a:spcPts val="1000"/>
        </a:spcBef>
        <a:spcAft>
          <a:spcPct val="0"/>
        </a:spcAft>
        <a:buFont typeface="Arial" panose="020B0604020202020204" pitchFamily="34" charset="0"/>
        <a:buChar char="•"/>
        <a:defRPr lang="en-US" sz="3200" kern="1200" dirty="0">
          <a:solidFill>
            <a:schemeClr val="tx1"/>
          </a:solidFill>
          <a:latin typeface="Lato Light" charset="0"/>
          <a:ea typeface="Lato Light" charset="0"/>
          <a:cs typeface="Lato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4.wdp"/><Relationship Id="rId4" Type="http://schemas.openxmlformats.org/officeDocument/2006/relationships/image" Target="../media/image22.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2.png"/><Relationship Id="rId12" Type="http://schemas.microsoft.com/office/2007/relationships/hdphoto" Target="../media/hdphoto4.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image" Target="../media/image7.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40.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7.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7.png"/><Relationship Id="rId7" Type="http://schemas.openxmlformats.org/officeDocument/2006/relationships/image" Target="../media/image61.em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svg"/><Relationship Id="rId9" Type="http://schemas.openxmlformats.org/officeDocument/2006/relationships/image" Target="../media/image69.png"/></Relationships>
</file>

<file path=ppt/slides/_rels/slide6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7.png"/><Relationship Id="rId7"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78.png"/><Relationship Id="rId10" Type="http://schemas.openxmlformats.org/officeDocument/2006/relationships/image" Target="../media/image61.emf"/><Relationship Id="rId4" Type="http://schemas.openxmlformats.org/officeDocument/2006/relationships/image" Target="../media/image20.png"/><Relationship Id="rId9"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extBox 311">
            <a:extLst>
              <a:ext uri="{FF2B5EF4-FFF2-40B4-BE49-F238E27FC236}">
                <a16:creationId xmlns:a16="http://schemas.microsoft.com/office/drawing/2014/main" id="{18DB937F-E4A7-3F88-9503-B5B5185415F5}"/>
              </a:ext>
            </a:extLst>
          </p:cNvPr>
          <p:cNvSpPr txBox="1"/>
          <p:nvPr/>
        </p:nvSpPr>
        <p:spPr>
          <a:xfrm>
            <a:off x="0" y="4045733"/>
            <a:ext cx="24377650" cy="2308324"/>
          </a:xfrm>
          <a:prstGeom prst="rect">
            <a:avLst/>
          </a:prstGeom>
          <a:noFill/>
        </p:spPr>
        <p:txBody>
          <a:bodyPr wrap="square">
            <a:spAutoFit/>
          </a:bodyPr>
          <a:lstStyle/>
          <a:p>
            <a:pPr algn="ctr" defTabSz="1828434" eaLnBrk="1" fontAlgn="auto" hangingPunct="1">
              <a:spcBef>
                <a:spcPts val="0"/>
              </a:spcBef>
              <a:spcAft>
                <a:spcPts val="0"/>
              </a:spcAft>
              <a:defRPr/>
            </a:pPr>
            <a:r>
              <a:rPr lang="en-US" sz="7200" b="1" spc="300" dirty="0">
                <a:latin typeface="Nunito" charset="0"/>
                <a:ea typeface="Nunito" charset="0"/>
                <a:cs typeface="Nunito" charset="0"/>
              </a:rPr>
              <a:t>Language-Agnostic Detection of </a:t>
            </a:r>
          </a:p>
          <a:p>
            <a:pPr algn="ctr" defTabSz="1828434" eaLnBrk="1" fontAlgn="auto" hangingPunct="1">
              <a:spcBef>
                <a:spcPts val="0"/>
              </a:spcBef>
              <a:spcAft>
                <a:spcPts val="0"/>
              </a:spcAft>
              <a:defRPr/>
            </a:pPr>
            <a:r>
              <a:rPr lang="en-US" sz="7200" b="1" spc="300" dirty="0">
                <a:latin typeface="Nunito" charset="0"/>
                <a:ea typeface="Nunito" charset="0"/>
                <a:cs typeface="Nunito" charset="0"/>
              </a:rPr>
              <a:t>Bugs in ZKP Programs</a:t>
            </a:r>
          </a:p>
        </p:txBody>
      </p:sp>
      <p:sp>
        <p:nvSpPr>
          <p:cNvPr id="313" name="TextBox 312">
            <a:extLst>
              <a:ext uri="{FF2B5EF4-FFF2-40B4-BE49-F238E27FC236}">
                <a16:creationId xmlns:a16="http://schemas.microsoft.com/office/drawing/2014/main" id="{ED3C0AC4-7228-9BAF-53BB-A775A2B661B7}"/>
              </a:ext>
            </a:extLst>
          </p:cNvPr>
          <p:cNvSpPr txBox="1"/>
          <p:nvPr/>
        </p:nvSpPr>
        <p:spPr>
          <a:xfrm>
            <a:off x="2253836" y="6844562"/>
            <a:ext cx="20376091" cy="1446550"/>
          </a:xfrm>
          <a:prstGeom prst="rect">
            <a:avLst/>
          </a:prstGeom>
          <a:noFill/>
        </p:spPr>
        <p:txBody>
          <a:bodyPr wrap="none">
            <a:spAutoFit/>
          </a:bodyPr>
          <a:lstStyle/>
          <a:p>
            <a:pPr algn="ctr" defTabSz="1828434" eaLnBrk="1" fontAlgn="auto" hangingPunct="1">
              <a:spcBef>
                <a:spcPts val="0"/>
              </a:spcBef>
              <a:spcAft>
                <a:spcPts val="0"/>
              </a:spcAft>
              <a:defRPr/>
            </a:pPr>
            <a:r>
              <a:rPr lang="en-US" sz="4400" b="1" spc="600" dirty="0">
                <a:latin typeface="Nunito" charset="0"/>
                <a:ea typeface="Nunito" charset="0"/>
                <a:cs typeface="Nunito" charset="0"/>
              </a:rPr>
              <a:t>Arman Kolozyan</a:t>
            </a:r>
            <a:r>
              <a:rPr lang="en-US" sz="4400" spc="600" dirty="0">
                <a:latin typeface="Nunito" charset="0"/>
                <a:ea typeface="Nunito" charset="0"/>
                <a:cs typeface="Nunito" charset="0"/>
              </a:rPr>
              <a:t>, Bram Vandenbogaerde, Janwillem Swalens, </a:t>
            </a:r>
          </a:p>
          <a:p>
            <a:pPr algn="ctr" defTabSz="1828434" eaLnBrk="1" fontAlgn="auto" hangingPunct="1">
              <a:spcBef>
                <a:spcPts val="0"/>
              </a:spcBef>
              <a:spcAft>
                <a:spcPts val="0"/>
              </a:spcAft>
              <a:defRPr/>
            </a:pPr>
            <a:r>
              <a:rPr lang="en-US" sz="4400" spc="600" dirty="0">
                <a:latin typeface="Nunito" charset="0"/>
                <a:ea typeface="Nunito" charset="0"/>
                <a:cs typeface="Nunito" charset="0"/>
              </a:rPr>
              <a:t>Lode Hoste, Stefanos Chaliasos, Coen De Roover </a:t>
            </a:r>
          </a:p>
        </p:txBody>
      </p:sp>
      <p:grpSp>
        <p:nvGrpSpPr>
          <p:cNvPr id="13315" name="Group 129">
            <a:extLst>
              <a:ext uri="{FF2B5EF4-FFF2-40B4-BE49-F238E27FC236}">
                <a16:creationId xmlns:a16="http://schemas.microsoft.com/office/drawing/2014/main" id="{2595BBAB-1245-9BA2-978C-128319509695}"/>
              </a:ext>
            </a:extLst>
          </p:cNvPr>
          <p:cNvGrpSpPr>
            <a:grpSpLocks/>
          </p:cNvGrpSpPr>
          <p:nvPr/>
        </p:nvGrpSpPr>
        <p:grpSpPr bwMode="auto">
          <a:xfrm>
            <a:off x="0" y="-2151857"/>
            <a:ext cx="24534813" cy="4303713"/>
            <a:chOff x="0" y="-156114"/>
            <a:chExt cx="24535152" cy="4304369"/>
          </a:xfrm>
        </p:grpSpPr>
        <p:sp>
          <p:nvSpPr>
            <p:cNvPr id="131" name="Freeform 130">
              <a:extLst>
                <a:ext uri="{FF2B5EF4-FFF2-40B4-BE49-F238E27FC236}">
                  <a16:creationId xmlns:a16="http://schemas.microsoft.com/office/drawing/2014/main" id="{34578630-B448-66A4-5F44-680DA78E16CD}"/>
                </a:ext>
              </a:extLst>
            </p:cNvPr>
            <p:cNvSpPr>
              <a:spLocks noChangeArrowheads="1"/>
            </p:cNvSpPr>
            <p:nvPr/>
          </p:nvSpPr>
          <p:spPr bwMode="auto">
            <a:xfrm>
              <a:off x="23377848" y="2431906"/>
              <a:ext cx="1135079" cy="1716349"/>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32" name="Freeform 131">
              <a:extLst>
                <a:ext uri="{FF2B5EF4-FFF2-40B4-BE49-F238E27FC236}">
                  <a16:creationId xmlns:a16="http://schemas.microsoft.com/office/drawing/2014/main" id="{2DDA877E-EDA2-37B8-BD81-A48375236528}"/>
                </a:ext>
              </a:extLst>
            </p:cNvPr>
            <p:cNvSpPr>
              <a:spLocks noChangeArrowheads="1"/>
            </p:cNvSpPr>
            <p:nvPr/>
          </p:nvSpPr>
          <p:spPr bwMode="auto">
            <a:xfrm>
              <a:off x="23079394" y="-89429"/>
              <a:ext cx="1455758" cy="423292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33" name="Freeform 132">
              <a:extLst>
                <a:ext uri="{FF2B5EF4-FFF2-40B4-BE49-F238E27FC236}">
                  <a16:creationId xmlns:a16="http://schemas.microsoft.com/office/drawing/2014/main" id="{2BA9E664-C99F-3A29-6C0E-EDEC51D5200F}"/>
                </a:ext>
              </a:extLst>
            </p:cNvPr>
            <p:cNvSpPr>
              <a:spLocks noChangeArrowheads="1"/>
            </p:cNvSpPr>
            <p:nvPr/>
          </p:nvSpPr>
          <p:spPr bwMode="auto">
            <a:xfrm>
              <a:off x="20775900" y="-89429"/>
              <a:ext cx="2647987" cy="423292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34" name="Freeform 133">
              <a:extLst>
                <a:ext uri="{FF2B5EF4-FFF2-40B4-BE49-F238E27FC236}">
                  <a16:creationId xmlns:a16="http://schemas.microsoft.com/office/drawing/2014/main" id="{4A1FE3D6-EF5C-D027-FB29-CC87018C6771}"/>
                </a:ext>
              </a:extLst>
            </p:cNvPr>
            <p:cNvSpPr>
              <a:spLocks noChangeArrowheads="1"/>
            </p:cNvSpPr>
            <p:nvPr/>
          </p:nvSpPr>
          <p:spPr bwMode="auto">
            <a:xfrm>
              <a:off x="20420295" y="-89429"/>
              <a:ext cx="3003592" cy="423292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35" name="Freeform 134">
              <a:extLst>
                <a:ext uri="{FF2B5EF4-FFF2-40B4-BE49-F238E27FC236}">
                  <a16:creationId xmlns:a16="http://schemas.microsoft.com/office/drawing/2014/main" id="{B1BFED78-5048-C724-3266-636394B7A0E4}"/>
                </a:ext>
              </a:extLst>
            </p:cNvPr>
            <p:cNvSpPr>
              <a:spLocks noChangeArrowheads="1"/>
            </p:cNvSpPr>
            <p:nvPr/>
          </p:nvSpPr>
          <p:spPr bwMode="auto">
            <a:xfrm>
              <a:off x="17678644" y="-89429"/>
              <a:ext cx="2784513" cy="3142142"/>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36" name="Freeform 135">
              <a:extLst>
                <a:ext uri="{FF2B5EF4-FFF2-40B4-BE49-F238E27FC236}">
                  <a16:creationId xmlns:a16="http://schemas.microsoft.com/office/drawing/2014/main" id="{4ACB1EB0-75DE-4914-525B-A268DCA28C9F}"/>
                </a:ext>
              </a:extLst>
            </p:cNvPr>
            <p:cNvSpPr>
              <a:spLocks noChangeArrowheads="1"/>
            </p:cNvSpPr>
            <p:nvPr/>
          </p:nvSpPr>
          <p:spPr bwMode="auto">
            <a:xfrm>
              <a:off x="17608793" y="-89429"/>
              <a:ext cx="2168555" cy="1925932"/>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37" name="Freeform 136">
              <a:extLst>
                <a:ext uri="{FF2B5EF4-FFF2-40B4-BE49-F238E27FC236}">
                  <a16:creationId xmlns:a16="http://schemas.microsoft.com/office/drawing/2014/main" id="{7CA95CC9-C891-0955-D80F-F48FE8039AD2}"/>
                </a:ext>
              </a:extLst>
            </p:cNvPr>
            <p:cNvSpPr>
              <a:spLocks noChangeArrowheads="1"/>
            </p:cNvSpPr>
            <p:nvPr/>
          </p:nvSpPr>
          <p:spPr bwMode="auto">
            <a:xfrm>
              <a:off x="14887781" y="-89429"/>
              <a:ext cx="2813089" cy="1925932"/>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38" name="Freeform 137">
              <a:extLst>
                <a:ext uri="{FF2B5EF4-FFF2-40B4-BE49-F238E27FC236}">
                  <a16:creationId xmlns:a16="http://schemas.microsoft.com/office/drawing/2014/main" id="{6C8318E7-C7B9-4AC0-3963-88F9B9286307}"/>
                </a:ext>
              </a:extLst>
            </p:cNvPr>
            <p:cNvSpPr>
              <a:spLocks noChangeArrowheads="1"/>
            </p:cNvSpPr>
            <p:nvPr/>
          </p:nvSpPr>
          <p:spPr bwMode="auto">
            <a:xfrm>
              <a:off x="13589188" y="-89429"/>
              <a:ext cx="4138670" cy="3520024"/>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39" name="Freeform 138">
              <a:extLst>
                <a:ext uri="{FF2B5EF4-FFF2-40B4-BE49-F238E27FC236}">
                  <a16:creationId xmlns:a16="http://schemas.microsoft.com/office/drawing/2014/main" id="{D8EEAD19-8E14-BE74-E0B4-DB3370D8C735}"/>
                </a:ext>
              </a:extLst>
            </p:cNvPr>
            <p:cNvSpPr>
              <a:spLocks noChangeArrowheads="1"/>
            </p:cNvSpPr>
            <p:nvPr/>
          </p:nvSpPr>
          <p:spPr bwMode="auto">
            <a:xfrm>
              <a:off x="11104716" y="-111657"/>
              <a:ext cx="4345047" cy="3520024"/>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0" name="Freeform 139">
              <a:extLst>
                <a:ext uri="{FF2B5EF4-FFF2-40B4-BE49-F238E27FC236}">
                  <a16:creationId xmlns:a16="http://schemas.microsoft.com/office/drawing/2014/main" id="{3C2AE960-F549-0081-5D0B-CC558D591EB1}"/>
                </a:ext>
              </a:extLst>
            </p:cNvPr>
            <p:cNvSpPr>
              <a:spLocks noChangeArrowheads="1"/>
            </p:cNvSpPr>
            <p:nvPr/>
          </p:nvSpPr>
          <p:spPr bwMode="auto">
            <a:xfrm>
              <a:off x="9793423" y="-89429"/>
              <a:ext cx="368305" cy="195293"/>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1" name="Freeform 13">
              <a:extLst>
                <a:ext uri="{FF2B5EF4-FFF2-40B4-BE49-F238E27FC236}">
                  <a16:creationId xmlns:a16="http://schemas.microsoft.com/office/drawing/2014/main" id="{A2DAB09F-CB11-FCAF-BD42-98FB4334EAA4}"/>
                </a:ext>
              </a:extLst>
            </p:cNvPr>
            <p:cNvSpPr>
              <a:spLocks noChangeArrowheads="1"/>
            </p:cNvSpPr>
            <p:nvPr/>
          </p:nvSpPr>
          <p:spPr bwMode="auto">
            <a:xfrm>
              <a:off x="9698172" y="-89429"/>
              <a:ext cx="225428" cy="195293"/>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2" name="Freeform 14">
              <a:extLst>
                <a:ext uri="{FF2B5EF4-FFF2-40B4-BE49-F238E27FC236}">
                  <a16:creationId xmlns:a16="http://schemas.microsoft.com/office/drawing/2014/main" id="{67AC237A-3F9F-66A6-5B7E-C583699F3B77}"/>
                </a:ext>
              </a:extLst>
            </p:cNvPr>
            <p:cNvSpPr>
              <a:spLocks noChangeArrowheads="1"/>
            </p:cNvSpPr>
            <p:nvPr/>
          </p:nvSpPr>
          <p:spPr bwMode="auto">
            <a:xfrm>
              <a:off x="8502767" y="61407"/>
              <a:ext cx="2646400" cy="2260945"/>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3" name="Freeform 15">
              <a:extLst>
                <a:ext uri="{FF2B5EF4-FFF2-40B4-BE49-F238E27FC236}">
                  <a16:creationId xmlns:a16="http://schemas.microsoft.com/office/drawing/2014/main" id="{D2A8D986-6A6A-EBF4-5C74-2285F1A5407F}"/>
                </a:ext>
              </a:extLst>
            </p:cNvPr>
            <p:cNvSpPr>
              <a:spLocks noChangeArrowheads="1"/>
            </p:cNvSpPr>
            <p:nvPr/>
          </p:nvSpPr>
          <p:spPr bwMode="auto">
            <a:xfrm>
              <a:off x="6821582" y="61407"/>
              <a:ext cx="2984541" cy="2260945"/>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4" name="Freeform 16">
              <a:extLst>
                <a:ext uri="{FF2B5EF4-FFF2-40B4-BE49-F238E27FC236}">
                  <a16:creationId xmlns:a16="http://schemas.microsoft.com/office/drawing/2014/main" id="{BA33ED55-49CE-2302-45BC-CABD68ED5B00}"/>
                </a:ext>
              </a:extLst>
            </p:cNvPr>
            <p:cNvSpPr>
              <a:spLocks noChangeArrowheads="1"/>
            </p:cNvSpPr>
            <p:nvPr/>
          </p:nvSpPr>
          <p:spPr bwMode="auto">
            <a:xfrm>
              <a:off x="6829519" y="-89429"/>
              <a:ext cx="2986129" cy="808161"/>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5" name="Freeform 17">
              <a:extLst>
                <a:ext uri="{FF2B5EF4-FFF2-40B4-BE49-F238E27FC236}">
                  <a16:creationId xmlns:a16="http://schemas.microsoft.com/office/drawing/2014/main" id="{962777A2-A9D0-E84A-5885-CE1A3C123605}"/>
                </a:ext>
              </a:extLst>
            </p:cNvPr>
            <p:cNvSpPr>
              <a:spLocks noChangeArrowheads="1"/>
            </p:cNvSpPr>
            <p:nvPr/>
          </p:nvSpPr>
          <p:spPr bwMode="auto">
            <a:xfrm>
              <a:off x="5975433" y="-89429"/>
              <a:ext cx="942988" cy="808161"/>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6" name="Freeform 18">
              <a:extLst>
                <a:ext uri="{FF2B5EF4-FFF2-40B4-BE49-F238E27FC236}">
                  <a16:creationId xmlns:a16="http://schemas.microsoft.com/office/drawing/2014/main" id="{3664309A-F4FF-4585-D458-A23C2BA729CD}"/>
                </a:ext>
              </a:extLst>
            </p:cNvPr>
            <p:cNvSpPr>
              <a:spLocks noChangeArrowheads="1"/>
            </p:cNvSpPr>
            <p:nvPr/>
          </p:nvSpPr>
          <p:spPr bwMode="auto">
            <a:xfrm>
              <a:off x="5608715" y="674276"/>
              <a:ext cx="2916277" cy="1643313"/>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7" name="Freeform 19">
              <a:extLst>
                <a:ext uri="{FF2B5EF4-FFF2-40B4-BE49-F238E27FC236}">
                  <a16:creationId xmlns:a16="http://schemas.microsoft.com/office/drawing/2014/main" id="{63EA4B73-7CA0-D482-8FC4-04271594AEA9}"/>
                </a:ext>
              </a:extLst>
            </p:cNvPr>
            <p:cNvSpPr>
              <a:spLocks noChangeArrowheads="1"/>
            </p:cNvSpPr>
            <p:nvPr/>
          </p:nvSpPr>
          <p:spPr bwMode="auto">
            <a:xfrm>
              <a:off x="5092770" y="-156114"/>
              <a:ext cx="1758974" cy="2111698"/>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8" name="Freeform 20">
              <a:extLst>
                <a:ext uri="{FF2B5EF4-FFF2-40B4-BE49-F238E27FC236}">
                  <a16:creationId xmlns:a16="http://schemas.microsoft.com/office/drawing/2014/main" id="{66E51790-A7FB-669C-427B-06A9E8779EA8}"/>
                </a:ext>
              </a:extLst>
            </p:cNvPr>
            <p:cNvSpPr>
              <a:spLocks noChangeArrowheads="1"/>
            </p:cNvSpPr>
            <p:nvPr/>
          </p:nvSpPr>
          <p:spPr bwMode="auto">
            <a:xfrm>
              <a:off x="442919" y="190014"/>
              <a:ext cx="5232472" cy="2977017"/>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49" name="Freeform 21">
              <a:extLst>
                <a:ext uri="{FF2B5EF4-FFF2-40B4-BE49-F238E27FC236}">
                  <a16:creationId xmlns:a16="http://schemas.microsoft.com/office/drawing/2014/main" id="{3339E1F7-2B77-DA62-FB8F-6C779B4B0483}"/>
                </a:ext>
              </a:extLst>
            </p:cNvPr>
            <p:cNvSpPr>
              <a:spLocks noChangeArrowheads="1"/>
            </p:cNvSpPr>
            <p:nvPr/>
          </p:nvSpPr>
          <p:spPr bwMode="auto">
            <a:xfrm>
              <a:off x="1263667" y="-156114"/>
              <a:ext cx="4394261" cy="2111698"/>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50" name="Freeform 22">
              <a:extLst>
                <a:ext uri="{FF2B5EF4-FFF2-40B4-BE49-F238E27FC236}">
                  <a16:creationId xmlns:a16="http://schemas.microsoft.com/office/drawing/2014/main" id="{9038E0D1-6021-BBB6-4AB6-3AA75EAB2F94}"/>
                </a:ext>
              </a:extLst>
            </p:cNvPr>
            <p:cNvSpPr>
              <a:spLocks noChangeArrowheads="1"/>
            </p:cNvSpPr>
            <p:nvPr/>
          </p:nvSpPr>
          <p:spPr bwMode="auto">
            <a:xfrm>
              <a:off x="1263667" y="-133886"/>
              <a:ext cx="922351" cy="369944"/>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51" name="Freeform 23">
              <a:extLst>
                <a:ext uri="{FF2B5EF4-FFF2-40B4-BE49-F238E27FC236}">
                  <a16:creationId xmlns:a16="http://schemas.microsoft.com/office/drawing/2014/main" id="{B7DFD470-68DD-5D88-9E06-D387EE5637B7}"/>
                </a:ext>
              </a:extLst>
            </p:cNvPr>
            <p:cNvSpPr>
              <a:spLocks noChangeArrowheads="1"/>
            </p:cNvSpPr>
            <p:nvPr/>
          </p:nvSpPr>
          <p:spPr bwMode="auto">
            <a:xfrm>
              <a:off x="735023" y="-133886"/>
              <a:ext cx="620721" cy="369944"/>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52" name="Freeform 24">
              <a:extLst>
                <a:ext uri="{FF2B5EF4-FFF2-40B4-BE49-F238E27FC236}">
                  <a16:creationId xmlns:a16="http://schemas.microsoft.com/office/drawing/2014/main" id="{4C5D4F00-995F-F7C9-6DF4-6BCEEEC162B3}"/>
                </a:ext>
              </a:extLst>
            </p:cNvPr>
            <p:cNvSpPr>
              <a:spLocks noChangeArrowheads="1"/>
            </p:cNvSpPr>
            <p:nvPr/>
          </p:nvSpPr>
          <p:spPr bwMode="auto">
            <a:xfrm>
              <a:off x="0" y="911577"/>
              <a:ext cx="447681" cy="2259357"/>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53" name="Freeform 25">
              <a:extLst>
                <a:ext uri="{FF2B5EF4-FFF2-40B4-BE49-F238E27FC236}">
                  <a16:creationId xmlns:a16="http://schemas.microsoft.com/office/drawing/2014/main" id="{EB16B76E-0ACA-BDCD-F776-094D0E8C35DE}"/>
                </a:ext>
              </a:extLst>
            </p:cNvPr>
            <p:cNvSpPr>
              <a:spLocks noChangeArrowheads="1"/>
            </p:cNvSpPr>
            <p:nvPr/>
          </p:nvSpPr>
          <p:spPr bwMode="auto">
            <a:xfrm>
              <a:off x="0" y="-156114"/>
              <a:ext cx="1285893" cy="334219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54" name="Freeform 26">
              <a:extLst>
                <a:ext uri="{FF2B5EF4-FFF2-40B4-BE49-F238E27FC236}">
                  <a16:creationId xmlns:a16="http://schemas.microsoft.com/office/drawing/2014/main" id="{14A4D878-F656-2BE5-0FE7-0D5211A12151}"/>
                </a:ext>
              </a:extLst>
            </p:cNvPr>
            <p:cNvSpPr>
              <a:spLocks noChangeArrowheads="1"/>
            </p:cNvSpPr>
            <p:nvPr/>
          </p:nvSpPr>
          <p:spPr bwMode="auto">
            <a:xfrm>
              <a:off x="8463080" y="1591990"/>
              <a:ext cx="6988272" cy="1786210"/>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sp>
          <p:nvSpPr>
            <p:cNvPr id="155" name="Freeform 12">
              <a:extLst>
                <a:ext uri="{FF2B5EF4-FFF2-40B4-BE49-F238E27FC236}">
                  <a16:creationId xmlns:a16="http://schemas.microsoft.com/office/drawing/2014/main" id="{11525FAD-7DF3-016C-8E25-5FC99F8B50CF}"/>
                </a:ext>
              </a:extLst>
            </p:cNvPr>
            <p:cNvSpPr>
              <a:spLocks noChangeArrowheads="1"/>
            </p:cNvSpPr>
            <p:nvPr/>
          </p:nvSpPr>
          <p:spPr bwMode="auto">
            <a:xfrm>
              <a:off x="9775960" y="-124359"/>
              <a:ext cx="2308257" cy="1733815"/>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pPr defTabSz="1828434" eaLnBrk="1" fontAlgn="auto" hangingPunct="1">
                <a:spcBef>
                  <a:spcPts val="0"/>
                </a:spcBef>
                <a:spcAft>
                  <a:spcPts val="0"/>
                </a:spcAft>
                <a:defRPr/>
              </a:pPr>
              <a:endParaRPr lang="en-US" sz="7197">
                <a:latin typeface="Nunito Light" charset="0"/>
              </a:endParaRPr>
            </a:p>
          </p:txBody>
        </p:sp>
      </p:grpSp>
      <p:pic>
        <p:nvPicPr>
          <p:cNvPr id="1026" name="Picture 2">
            <a:extLst>
              <a:ext uri="{FF2B5EF4-FFF2-40B4-BE49-F238E27FC236}">
                <a16:creationId xmlns:a16="http://schemas.microsoft.com/office/drawing/2014/main" id="{E323FDDD-A4C6-C22A-DBA9-9772AFB57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684"/>
          <a:stretch>
            <a:fillRect/>
          </a:stretch>
        </p:blipFill>
        <p:spPr bwMode="auto">
          <a:xfrm>
            <a:off x="21285522" y="10775289"/>
            <a:ext cx="2688811" cy="29699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KIA Bell Labs">
            <a:extLst>
              <a:ext uri="{FF2B5EF4-FFF2-40B4-BE49-F238E27FC236}">
                <a16:creationId xmlns:a16="http://schemas.microsoft.com/office/drawing/2014/main" id="{89D58939-DDF1-E0C4-2522-F841570228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437" b="28391"/>
          <a:stretch>
            <a:fillRect/>
          </a:stretch>
        </p:blipFill>
        <p:spPr bwMode="auto">
          <a:xfrm>
            <a:off x="2701249" y="11891186"/>
            <a:ext cx="6134100" cy="152416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CE4D22C5-C04C-9F7B-3A86-776E40D6567B}"/>
              </a:ext>
            </a:extLst>
          </p:cNvPr>
          <p:cNvPicPr>
            <a:picLocks noChangeAspect="1"/>
          </p:cNvPicPr>
          <p:nvPr/>
        </p:nvPicPr>
        <p:blipFill>
          <a:blip r:embed="rId5">
            <a:extLst>
              <a:ext uri="{28A0092B-C50C-407E-A947-70E740481C1C}">
                <a14:useLocalDpi xmlns:a14="http://schemas.microsoft.com/office/drawing/2010/main" val="0"/>
              </a:ext>
            </a:extLst>
          </a:blip>
          <a:srcRect l="2836" t="29636" r="3288" b="30140"/>
          <a:stretch>
            <a:fillRect/>
          </a:stretch>
        </p:blipFill>
        <p:spPr>
          <a:xfrm>
            <a:off x="13500933" y="12206115"/>
            <a:ext cx="7696320" cy="1103312"/>
          </a:xfrm>
          <a:prstGeom prst="rect">
            <a:avLst/>
          </a:prstGeom>
        </p:spPr>
      </p:pic>
      <p:pic>
        <p:nvPicPr>
          <p:cNvPr id="4" name="Afbeelding 3">
            <a:extLst>
              <a:ext uri="{FF2B5EF4-FFF2-40B4-BE49-F238E27FC236}">
                <a16:creationId xmlns:a16="http://schemas.microsoft.com/office/drawing/2014/main" id="{A6894DA6-09F0-78F6-5D57-3F961C07AC63}"/>
              </a:ext>
            </a:extLst>
          </p:cNvPr>
          <p:cNvPicPr>
            <a:picLocks noChangeAspect="1"/>
          </p:cNvPicPr>
          <p:nvPr/>
        </p:nvPicPr>
        <p:blipFill>
          <a:blip r:embed="rId6">
            <a:extLst>
              <a:ext uri="{28A0092B-C50C-407E-A947-70E740481C1C}">
                <a14:useLocalDpi xmlns:a14="http://schemas.microsoft.com/office/drawing/2010/main" val="0"/>
              </a:ext>
            </a:extLst>
          </a:blip>
          <a:srcRect l="76613" t="8361" r="2013" b="9102"/>
          <a:stretch>
            <a:fillRect/>
          </a:stretch>
        </p:blipFill>
        <p:spPr>
          <a:xfrm>
            <a:off x="137160" y="11073953"/>
            <a:ext cx="2475820" cy="2416755"/>
          </a:xfrm>
          <a:prstGeom prst="rect">
            <a:avLst/>
          </a:prstGeom>
        </p:spPr>
      </p:pic>
      <p:pic>
        <p:nvPicPr>
          <p:cNvPr id="2" name="Picture 2" descr="UCL Centre for Blockchain Technologies">
            <a:extLst>
              <a:ext uri="{FF2B5EF4-FFF2-40B4-BE49-F238E27FC236}">
                <a16:creationId xmlns:a16="http://schemas.microsoft.com/office/drawing/2014/main" id="{719409DF-DC33-B0E6-E426-70A94E9354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66" t="8110" r="36011" b="46406"/>
          <a:stretch>
            <a:fillRect/>
          </a:stretch>
        </p:blipFill>
        <p:spPr bwMode="auto">
          <a:xfrm>
            <a:off x="8923618" y="11891186"/>
            <a:ext cx="4489046" cy="15241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5E264-D7D7-B661-6B03-F21A9D481B3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CB62EA75-8C24-6734-A000-E4B19E04C5BD}"/>
              </a:ext>
            </a:extLst>
          </p:cNvPr>
          <p:cNvSpPr txBox="1"/>
          <p:nvPr/>
        </p:nvSpPr>
        <p:spPr>
          <a:xfrm>
            <a:off x="1132204" y="921157"/>
            <a:ext cx="19380836"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Applications: Succinctness</a:t>
            </a:r>
            <a:endParaRPr lang="nl-BE" sz="11500" dirty="0"/>
          </a:p>
        </p:txBody>
      </p:sp>
      <p:sp>
        <p:nvSpPr>
          <p:cNvPr id="13" name="Tekstvak 12">
            <a:extLst>
              <a:ext uri="{FF2B5EF4-FFF2-40B4-BE49-F238E27FC236}">
                <a16:creationId xmlns:a16="http://schemas.microsoft.com/office/drawing/2014/main" id="{60470692-242B-E88C-1512-A454794D18AF}"/>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8</a:t>
            </a:r>
          </a:p>
        </p:txBody>
      </p:sp>
      <p:pic>
        <p:nvPicPr>
          <p:cNvPr id="8" name="Picture 2">
            <a:extLst>
              <a:ext uri="{FF2B5EF4-FFF2-40B4-BE49-F238E27FC236}">
                <a16:creationId xmlns:a16="http://schemas.microsoft.com/office/drawing/2014/main" id="{429A2ED3-0ABA-340A-0E9B-3947487B3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64550" y="3832912"/>
            <a:ext cx="6050176" cy="60501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issue Paper - White - Papertisserie">
            <a:extLst>
              <a:ext uri="{FF2B5EF4-FFF2-40B4-BE49-F238E27FC236}">
                <a16:creationId xmlns:a16="http://schemas.microsoft.com/office/drawing/2014/main" id="{19480F65-AE39-9D8F-A308-363AB430A5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6" t="13099" r="21364" b="6702"/>
          <a:stretch/>
        </p:blipFill>
        <p:spPr bwMode="auto">
          <a:xfrm>
            <a:off x="3067918" y="5870027"/>
            <a:ext cx="2249214" cy="19759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nail PNGs for Free Download">
            <a:extLst>
              <a:ext uri="{FF2B5EF4-FFF2-40B4-BE49-F238E27FC236}">
                <a16:creationId xmlns:a16="http://schemas.microsoft.com/office/drawing/2014/main" id="{A5EE2C29-4B73-72BE-505A-16B5B00DB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113" y="5870027"/>
            <a:ext cx="2277019" cy="16603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Powerful Gaming Pc PNG Transparent Images Free Download | Vector Files |  Pngtree">
            <a:extLst>
              <a:ext uri="{FF2B5EF4-FFF2-40B4-BE49-F238E27FC236}">
                <a16:creationId xmlns:a16="http://schemas.microsoft.com/office/drawing/2014/main" id="{21BDFFF9-DD87-7AAA-3287-C90F5803BA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3346" y="3638404"/>
            <a:ext cx="6439191" cy="643919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Rechte verbindingslijn met pijl 14">
            <a:extLst>
              <a:ext uri="{FF2B5EF4-FFF2-40B4-BE49-F238E27FC236}">
                <a16:creationId xmlns:a16="http://schemas.microsoft.com/office/drawing/2014/main" id="{993925C5-F43A-D374-5772-83FAEB5518F8}"/>
              </a:ext>
            </a:extLst>
          </p:cNvPr>
          <p:cNvCxnSpPr>
            <a:cxnSpLocks/>
            <a:stCxn id="16" idx="3"/>
          </p:cNvCxnSpPr>
          <p:nvPr/>
        </p:nvCxnSpPr>
        <p:spPr>
          <a:xfrm flipV="1">
            <a:off x="9789536" y="5813754"/>
            <a:ext cx="1498590" cy="571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8EEBD673-F27A-84AA-8643-52CD23CFBE42}"/>
              </a:ext>
            </a:extLst>
          </p:cNvPr>
          <p:cNvSpPr txBox="1"/>
          <p:nvPr/>
        </p:nvSpPr>
        <p:spPr>
          <a:xfrm>
            <a:off x="8391041" y="5496306"/>
            <a:ext cx="1398495" cy="646331"/>
          </a:xfrm>
          <a:prstGeom prst="rect">
            <a:avLst/>
          </a:prstGeom>
          <a:noFill/>
        </p:spPr>
        <p:txBody>
          <a:bodyPr wrap="square" rtlCol="0">
            <a:spAutoFit/>
          </a:bodyPr>
          <a:lstStyle/>
          <a:p>
            <a:pPr algn="ctr"/>
            <a:r>
              <a:rPr lang="nl-BE" b="1" dirty="0">
                <a:solidFill>
                  <a:schemeClr val="accent1"/>
                </a:solidFill>
                <a:latin typeface="FUTURA MEDIUM" panose="020B0602020204020303" pitchFamily="34" charset="-79"/>
                <a:cs typeface="FUTURA MEDIUM" panose="020B0602020204020303" pitchFamily="34" charset="-79"/>
              </a:rPr>
              <a:t>work</a:t>
            </a:r>
          </a:p>
        </p:txBody>
      </p:sp>
      <p:cxnSp>
        <p:nvCxnSpPr>
          <p:cNvPr id="17" name="Rechte verbindingslijn met pijl 16">
            <a:extLst>
              <a:ext uri="{FF2B5EF4-FFF2-40B4-BE49-F238E27FC236}">
                <a16:creationId xmlns:a16="http://schemas.microsoft.com/office/drawing/2014/main" id="{FE8B2BEB-8B5C-1E47-8858-A3E0D964E512}"/>
              </a:ext>
            </a:extLst>
          </p:cNvPr>
          <p:cNvCxnSpPr>
            <a:cxnSpLocks/>
            <a:endCxn id="16" idx="1"/>
          </p:cNvCxnSpPr>
          <p:nvPr/>
        </p:nvCxnSpPr>
        <p:spPr>
          <a:xfrm>
            <a:off x="6884095" y="5813754"/>
            <a:ext cx="1506946" cy="5718"/>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8BB9AE33-DA15-568D-E299-732216C63D0B}"/>
              </a:ext>
            </a:extLst>
          </p:cNvPr>
          <p:cNvCxnSpPr>
            <a:cxnSpLocks/>
          </p:cNvCxnSpPr>
          <p:nvPr/>
        </p:nvCxnSpPr>
        <p:spPr>
          <a:xfrm flipV="1">
            <a:off x="10688834" y="7441015"/>
            <a:ext cx="599292" cy="1"/>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2DDACF01-35CA-0E6D-D346-6541B8B2A925}"/>
              </a:ext>
            </a:extLst>
          </p:cNvPr>
          <p:cNvSpPr txBox="1"/>
          <p:nvPr/>
        </p:nvSpPr>
        <p:spPr>
          <a:xfrm>
            <a:off x="7521498" y="7117850"/>
            <a:ext cx="3402032" cy="646331"/>
          </a:xfrm>
          <a:prstGeom prst="rect">
            <a:avLst/>
          </a:prstGeom>
          <a:noFill/>
        </p:spPr>
        <p:txBody>
          <a:bodyPr wrap="square" rtlCol="0">
            <a:spAutoFit/>
          </a:bodyPr>
          <a:lstStyle/>
          <a:p>
            <a:pPr algn="ctr"/>
            <a:r>
              <a:rPr lang="nl-BE" b="1" dirty="0">
                <a:solidFill>
                  <a:schemeClr val="accent1"/>
                </a:solidFill>
                <a:latin typeface="FUTURA MEDIUM" panose="020B0602020204020303" pitchFamily="34" charset="-79"/>
                <a:cs typeface="FUTURA MEDIUM" panose="020B0602020204020303" pitchFamily="34" charset="-79"/>
              </a:rPr>
              <a:t>output, proof</a:t>
            </a:r>
          </a:p>
        </p:txBody>
      </p:sp>
      <p:cxnSp>
        <p:nvCxnSpPr>
          <p:cNvPr id="20" name="Rechte verbindingslijn met pijl 19">
            <a:extLst>
              <a:ext uri="{FF2B5EF4-FFF2-40B4-BE49-F238E27FC236}">
                <a16:creationId xmlns:a16="http://schemas.microsoft.com/office/drawing/2014/main" id="{0879CD65-7DD2-247D-3ADD-E17C0C490171}"/>
              </a:ext>
            </a:extLst>
          </p:cNvPr>
          <p:cNvCxnSpPr>
            <a:cxnSpLocks/>
          </p:cNvCxnSpPr>
          <p:nvPr/>
        </p:nvCxnSpPr>
        <p:spPr>
          <a:xfrm>
            <a:off x="6884095" y="7441016"/>
            <a:ext cx="853137" cy="0"/>
          </a:xfrm>
          <a:prstGeom prst="straightConnector1">
            <a:avLst/>
          </a:prstGeom>
          <a:ln w="76200">
            <a:headEnd type="triangle"/>
            <a:tailEnd type="none"/>
          </a:ln>
        </p:spPr>
        <p:style>
          <a:lnRef idx="1">
            <a:schemeClr val="accent1"/>
          </a:lnRef>
          <a:fillRef idx="0">
            <a:schemeClr val="accent1"/>
          </a:fillRef>
          <a:effectRef idx="0">
            <a:schemeClr val="accent1"/>
          </a:effectRef>
          <a:fontRef idx="minor">
            <a:schemeClr val="tx1"/>
          </a:fontRef>
        </p:style>
      </p:cxnSp>
      <p:pic>
        <p:nvPicPr>
          <p:cNvPr id="21" name="Afbeelding 20">
            <a:extLst>
              <a:ext uri="{FF2B5EF4-FFF2-40B4-BE49-F238E27FC236}">
                <a16:creationId xmlns:a16="http://schemas.microsoft.com/office/drawing/2014/main" id="{E31764CF-2B13-2FC4-3628-8F4570877F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58400" y="2794000"/>
            <a:ext cx="6540500" cy="8128000"/>
          </a:xfrm>
          <a:prstGeom prst="rect">
            <a:avLst/>
          </a:prstGeom>
        </p:spPr>
      </p:pic>
      <p:pic>
        <p:nvPicPr>
          <p:cNvPr id="2" name="Afbeelding 1">
            <a:extLst>
              <a:ext uri="{FF2B5EF4-FFF2-40B4-BE49-F238E27FC236}">
                <a16:creationId xmlns:a16="http://schemas.microsoft.com/office/drawing/2014/main" id="{CF573AD5-CD0D-04E5-07F7-8F89E43107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3979" y="9737826"/>
            <a:ext cx="2197838" cy="2600056"/>
          </a:xfrm>
          <a:prstGeom prst="rect">
            <a:avLst/>
          </a:prstGeom>
        </p:spPr>
      </p:pic>
      <p:sp>
        <p:nvSpPr>
          <p:cNvPr id="4" name="Tekstvak 3">
            <a:extLst>
              <a:ext uri="{FF2B5EF4-FFF2-40B4-BE49-F238E27FC236}">
                <a16:creationId xmlns:a16="http://schemas.microsoft.com/office/drawing/2014/main" id="{A5F86757-9C7E-C3AF-B912-6107158D1C60}"/>
              </a:ext>
            </a:extLst>
          </p:cNvPr>
          <p:cNvSpPr txBox="1"/>
          <p:nvPr/>
        </p:nvSpPr>
        <p:spPr>
          <a:xfrm>
            <a:off x="6447678" y="11065746"/>
            <a:ext cx="7991336" cy="1200329"/>
          </a:xfrm>
          <a:prstGeom prst="rect">
            <a:avLst/>
          </a:prstGeom>
          <a:noFill/>
        </p:spPr>
        <p:txBody>
          <a:bodyPr wrap="square" rtlCol="0">
            <a:spAutoFit/>
          </a:bodyPr>
          <a:lstStyle/>
          <a:p>
            <a:r>
              <a:rPr lang="nl-BE" sz="7200" b="1" dirty="0">
                <a:solidFill>
                  <a:srgbClr val="165AB6"/>
                </a:solidFill>
                <a:latin typeface="+mj-lt"/>
                <a:cs typeface="FUTURA MEDIUM" panose="020B0602020204020303" pitchFamily="34" charset="-79"/>
              </a:rPr>
              <a:t>Programmable!</a:t>
            </a:r>
          </a:p>
        </p:txBody>
      </p:sp>
    </p:spTree>
    <p:extLst>
      <p:ext uri="{BB962C8B-B14F-4D97-AF65-F5344CB8AC3E}">
        <p14:creationId xmlns:p14="http://schemas.microsoft.com/office/powerpoint/2010/main" val="39301242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par>
                                <p:cTn id="25" presetID="9"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p:tgtEl>
                                          <p:spTgt spid="2"/>
                                        </p:tgtEl>
                                        <p:attrNameLst>
                                          <p:attrName>ppt_x</p:attrName>
                                        </p:attrNameLst>
                                      </p:cBhvr>
                                      <p:tavLst>
                                        <p:tav tm="0">
                                          <p:val>
                                            <p:strVal val="#ppt_x-#ppt_w*1.125000"/>
                                          </p:val>
                                        </p:tav>
                                        <p:tav tm="100000">
                                          <p:val>
                                            <p:strVal val="#ppt_x"/>
                                          </p:val>
                                        </p:tav>
                                      </p:tavLst>
                                    </p:anim>
                                    <p:animEffect transition="in" filter="wipe(right)">
                                      <p:cBhvr>
                                        <p:cTn id="33" dur="500"/>
                                        <p:tgtEl>
                                          <p:spTgt spid="2"/>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p:tgtEl>
                                          <p:spTgt spid="4"/>
                                        </p:tgtEl>
                                        <p:attrNameLst>
                                          <p:attrName>ppt_y</p:attrName>
                                        </p:attrNameLst>
                                      </p:cBhvr>
                                      <p:tavLst>
                                        <p:tav tm="0">
                                          <p:val>
                                            <p:strVal val="#ppt_y+#ppt_h*1.125000"/>
                                          </p:val>
                                        </p:tav>
                                        <p:tav tm="100000">
                                          <p:val>
                                            <p:strVal val="#ppt_y"/>
                                          </p:val>
                                        </p:tav>
                                      </p:tavLst>
                                    </p:anim>
                                    <p:animEffect transition="in" filter="wipe(up)">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EFE95-5B48-7DD7-952E-4DCD98C6A91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5F58BF3-DE3C-419C-7206-E3E90DC32AFF}"/>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ZKP</a:t>
            </a:r>
            <a:r>
              <a:rPr lang="nl-BE" sz="6600" b="1" dirty="0">
                <a:latin typeface="Nunito" pitchFamily="2" charset="77"/>
              </a:rPr>
              <a:t> </a:t>
            </a:r>
            <a:r>
              <a:rPr lang="nl-BE" sz="8000" b="1" dirty="0">
                <a:latin typeface="Nunito" pitchFamily="2" charset="77"/>
              </a:rPr>
              <a:t>Pipeline</a:t>
            </a:r>
            <a:r>
              <a:rPr lang="nl-BE" sz="6600" b="1" dirty="0">
                <a:latin typeface="Nunito" pitchFamily="2" charset="77"/>
              </a:rPr>
              <a:t> </a:t>
            </a:r>
            <a:endParaRPr lang="nl-BE" sz="8800" dirty="0"/>
          </a:p>
        </p:txBody>
      </p:sp>
      <p:pic>
        <p:nvPicPr>
          <p:cNvPr id="4" name="Picture 2">
            <a:extLst>
              <a:ext uri="{FF2B5EF4-FFF2-40B4-BE49-F238E27FC236}">
                <a16:creationId xmlns:a16="http://schemas.microsoft.com/office/drawing/2014/main" id="{50FADD75-2B9C-9527-DFAA-1061E0C5B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ntract - Free files and folders icons">
            <a:extLst>
              <a:ext uri="{FF2B5EF4-FFF2-40B4-BE49-F238E27FC236}">
                <a16:creationId xmlns:a16="http://schemas.microsoft.com/office/drawing/2014/main" id="{46F2DFDE-DCC9-78E6-E2E9-9BC8909A07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785"/>
          <a:stretch/>
        </p:blipFill>
        <p:spPr bwMode="auto">
          <a:xfrm>
            <a:off x="17438792"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77FA6F67-8673-3BAB-A30A-80D1ED250B05}"/>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Picture 2" descr="Cool boy emoji | AI Emoji Generator">
            <a:extLst>
              <a:ext uri="{FF2B5EF4-FFF2-40B4-BE49-F238E27FC236}">
                <a16:creationId xmlns:a16="http://schemas.microsoft.com/office/drawing/2014/main" id="{9DB0415E-19F7-8200-EDB3-26A4CB35D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3543" y="486940"/>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0" name="Afbeelding 49" descr="Afbeelding met speelgoed, pop, persoon, tekenfilm&#10;&#10;Door AI gegenereerde inhoud is mogelijk onjuist.">
            <a:extLst>
              <a:ext uri="{FF2B5EF4-FFF2-40B4-BE49-F238E27FC236}">
                <a16:creationId xmlns:a16="http://schemas.microsoft.com/office/drawing/2014/main" id="{365257B4-9D5B-953A-B46D-5491A3CF07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3599" y="6471696"/>
            <a:ext cx="2774348" cy="2774348"/>
          </a:xfrm>
          <a:prstGeom prst="rect">
            <a:avLst/>
          </a:prstGeom>
        </p:spPr>
      </p:pic>
      <p:sp>
        <p:nvSpPr>
          <p:cNvPr id="54" name="Tekstvak 53">
            <a:extLst>
              <a:ext uri="{FF2B5EF4-FFF2-40B4-BE49-F238E27FC236}">
                <a16:creationId xmlns:a16="http://schemas.microsoft.com/office/drawing/2014/main" id="{E8B09D64-CBAD-F773-B3FC-35B0CF888EBC}"/>
              </a:ext>
            </a:extLst>
          </p:cNvPr>
          <p:cNvSpPr txBox="1"/>
          <p:nvPr/>
        </p:nvSpPr>
        <p:spPr>
          <a:xfrm>
            <a:off x="5804663" y="3760405"/>
            <a:ext cx="7154838" cy="3416320"/>
          </a:xfrm>
          <a:custGeom>
            <a:avLst/>
            <a:gdLst>
              <a:gd name="csX0" fmla="*/ 0 w 7154838"/>
              <a:gd name="csY0" fmla="*/ 0 h 3416320"/>
              <a:gd name="csX1" fmla="*/ 524688 w 7154838"/>
              <a:gd name="csY1" fmla="*/ 0 h 3416320"/>
              <a:gd name="csX2" fmla="*/ 1120925 w 7154838"/>
              <a:gd name="csY2" fmla="*/ 0 h 3416320"/>
              <a:gd name="csX3" fmla="*/ 1860258 w 7154838"/>
              <a:gd name="csY3" fmla="*/ 0 h 3416320"/>
              <a:gd name="csX4" fmla="*/ 2528043 w 7154838"/>
              <a:gd name="csY4" fmla="*/ 0 h 3416320"/>
              <a:gd name="csX5" fmla="*/ 3052731 w 7154838"/>
              <a:gd name="csY5" fmla="*/ 0 h 3416320"/>
              <a:gd name="csX6" fmla="*/ 3792064 w 7154838"/>
              <a:gd name="csY6" fmla="*/ 0 h 3416320"/>
              <a:gd name="csX7" fmla="*/ 4245204 w 7154838"/>
              <a:gd name="csY7" fmla="*/ 0 h 3416320"/>
              <a:gd name="csX8" fmla="*/ 4626795 w 7154838"/>
              <a:gd name="csY8" fmla="*/ 0 h 3416320"/>
              <a:gd name="csX9" fmla="*/ 5079935 w 7154838"/>
              <a:gd name="csY9" fmla="*/ 0 h 3416320"/>
              <a:gd name="csX10" fmla="*/ 5819268 w 7154838"/>
              <a:gd name="csY10" fmla="*/ 0 h 3416320"/>
              <a:gd name="csX11" fmla="*/ 6487053 w 7154838"/>
              <a:gd name="csY11" fmla="*/ 0 h 3416320"/>
              <a:gd name="csX12" fmla="*/ 7154838 w 7154838"/>
              <a:gd name="csY12" fmla="*/ 0 h 3416320"/>
              <a:gd name="csX13" fmla="*/ 7154838 w 7154838"/>
              <a:gd name="csY13" fmla="*/ 501060 h 3416320"/>
              <a:gd name="csX14" fmla="*/ 7154838 w 7154838"/>
              <a:gd name="csY14" fmla="*/ 1104610 h 3416320"/>
              <a:gd name="csX15" fmla="*/ 7154838 w 7154838"/>
              <a:gd name="csY15" fmla="*/ 1639834 h 3416320"/>
              <a:gd name="csX16" fmla="*/ 7154838 w 7154838"/>
              <a:gd name="csY16" fmla="*/ 2209220 h 3416320"/>
              <a:gd name="csX17" fmla="*/ 7154838 w 7154838"/>
              <a:gd name="csY17" fmla="*/ 2676117 h 3416320"/>
              <a:gd name="csX18" fmla="*/ 7154838 w 7154838"/>
              <a:gd name="csY18" fmla="*/ 3416320 h 3416320"/>
              <a:gd name="csX19" fmla="*/ 6487053 w 7154838"/>
              <a:gd name="csY19" fmla="*/ 3416320 h 3416320"/>
              <a:gd name="csX20" fmla="*/ 6033913 w 7154838"/>
              <a:gd name="csY20" fmla="*/ 3416320 h 3416320"/>
              <a:gd name="csX21" fmla="*/ 5652322 w 7154838"/>
              <a:gd name="csY21" fmla="*/ 3416320 h 3416320"/>
              <a:gd name="csX22" fmla="*/ 5199182 w 7154838"/>
              <a:gd name="csY22" fmla="*/ 3416320 h 3416320"/>
              <a:gd name="csX23" fmla="*/ 4531397 w 7154838"/>
              <a:gd name="csY23" fmla="*/ 3416320 h 3416320"/>
              <a:gd name="csX24" fmla="*/ 3792064 w 7154838"/>
              <a:gd name="csY24" fmla="*/ 3416320 h 3416320"/>
              <a:gd name="csX25" fmla="*/ 3195828 w 7154838"/>
              <a:gd name="csY25" fmla="*/ 3416320 h 3416320"/>
              <a:gd name="csX26" fmla="*/ 2599591 w 7154838"/>
              <a:gd name="csY26" fmla="*/ 3416320 h 3416320"/>
              <a:gd name="csX27" fmla="*/ 1860258 w 7154838"/>
              <a:gd name="csY27" fmla="*/ 3416320 h 3416320"/>
              <a:gd name="csX28" fmla="*/ 1264021 w 7154838"/>
              <a:gd name="csY28" fmla="*/ 3416320 h 3416320"/>
              <a:gd name="csX29" fmla="*/ 882430 w 7154838"/>
              <a:gd name="csY29" fmla="*/ 3416320 h 3416320"/>
              <a:gd name="csX30" fmla="*/ 0 w 7154838"/>
              <a:gd name="csY30" fmla="*/ 3416320 h 3416320"/>
              <a:gd name="csX31" fmla="*/ 0 w 7154838"/>
              <a:gd name="csY31" fmla="*/ 2881097 h 3416320"/>
              <a:gd name="csX32" fmla="*/ 0 w 7154838"/>
              <a:gd name="csY32" fmla="*/ 2311710 h 3416320"/>
              <a:gd name="csX33" fmla="*/ 0 w 7154838"/>
              <a:gd name="csY33" fmla="*/ 1810650 h 3416320"/>
              <a:gd name="csX34" fmla="*/ 0 w 7154838"/>
              <a:gd name="csY34" fmla="*/ 1172937 h 3416320"/>
              <a:gd name="csX35" fmla="*/ 0 w 7154838"/>
              <a:gd name="csY35" fmla="*/ 569387 h 3416320"/>
              <a:gd name="csX36" fmla="*/ 0 w 7154838"/>
              <a:gd name="csY36" fmla="*/ 0 h 3416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154838" h="3416320"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94149" y="228939"/>
                  <a:pt x="7125337" y="285784"/>
                  <a:pt x="7154838" y="501060"/>
                </a:cubicBezTo>
                <a:cubicBezTo>
                  <a:pt x="7184339" y="716336"/>
                  <a:pt x="7129634" y="804411"/>
                  <a:pt x="7154838" y="1104610"/>
                </a:cubicBezTo>
                <a:cubicBezTo>
                  <a:pt x="7180042" y="1404809"/>
                  <a:pt x="7108990" y="1451409"/>
                  <a:pt x="7154838" y="1639834"/>
                </a:cubicBezTo>
                <a:cubicBezTo>
                  <a:pt x="7200686" y="1828259"/>
                  <a:pt x="7126913" y="1996467"/>
                  <a:pt x="7154838" y="2209220"/>
                </a:cubicBezTo>
                <a:cubicBezTo>
                  <a:pt x="7182763" y="2421973"/>
                  <a:pt x="7142153" y="2548231"/>
                  <a:pt x="7154838" y="2676117"/>
                </a:cubicBezTo>
                <a:cubicBezTo>
                  <a:pt x="7167523" y="2804003"/>
                  <a:pt x="7146854" y="3180073"/>
                  <a:pt x="7154838" y="3416320"/>
                </a:cubicBezTo>
                <a:cubicBezTo>
                  <a:pt x="6868157" y="3430480"/>
                  <a:pt x="6769507" y="3392143"/>
                  <a:pt x="6487053" y="3416320"/>
                </a:cubicBezTo>
                <a:cubicBezTo>
                  <a:pt x="6204600" y="3440497"/>
                  <a:pt x="6177125" y="3407884"/>
                  <a:pt x="6033913" y="3416320"/>
                </a:cubicBezTo>
                <a:cubicBezTo>
                  <a:pt x="5890701" y="3424756"/>
                  <a:pt x="5811743" y="3373142"/>
                  <a:pt x="5652322" y="3416320"/>
                </a:cubicBezTo>
                <a:cubicBezTo>
                  <a:pt x="5492901" y="3459498"/>
                  <a:pt x="5406841" y="3406247"/>
                  <a:pt x="5199182" y="3416320"/>
                </a:cubicBezTo>
                <a:cubicBezTo>
                  <a:pt x="4991523" y="3426393"/>
                  <a:pt x="4811635" y="3354293"/>
                  <a:pt x="4531397" y="3416320"/>
                </a:cubicBezTo>
                <a:cubicBezTo>
                  <a:pt x="4251159" y="3478347"/>
                  <a:pt x="4027042" y="3396612"/>
                  <a:pt x="3792064" y="3416320"/>
                </a:cubicBezTo>
                <a:cubicBezTo>
                  <a:pt x="3557086" y="3436028"/>
                  <a:pt x="3347578" y="3387510"/>
                  <a:pt x="3195828" y="3416320"/>
                </a:cubicBezTo>
                <a:cubicBezTo>
                  <a:pt x="3044078" y="3445130"/>
                  <a:pt x="2785511" y="3370229"/>
                  <a:pt x="2599591" y="3416320"/>
                </a:cubicBezTo>
                <a:cubicBezTo>
                  <a:pt x="2413671" y="3462411"/>
                  <a:pt x="2128321" y="3331967"/>
                  <a:pt x="1860258" y="3416320"/>
                </a:cubicBezTo>
                <a:cubicBezTo>
                  <a:pt x="1592195" y="3500673"/>
                  <a:pt x="1388158" y="3376744"/>
                  <a:pt x="1264021" y="3416320"/>
                </a:cubicBezTo>
                <a:cubicBezTo>
                  <a:pt x="1139884" y="3455896"/>
                  <a:pt x="1049951" y="3406343"/>
                  <a:pt x="882430" y="3416320"/>
                </a:cubicBezTo>
                <a:cubicBezTo>
                  <a:pt x="714909" y="3426297"/>
                  <a:pt x="335982" y="3381671"/>
                  <a:pt x="0" y="3416320"/>
                </a:cubicBezTo>
                <a:cubicBezTo>
                  <a:pt x="-31006" y="3206252"/>
                  <a:pt x="19585" y="3132168"/>
                  <a:pt x="0" y="2881097"/>
                </a:cubicBezTo>
                <a:cubicBezTo>
                  <a:pt x="-19585" y="2630026"/>
                  <a:pt x="54654" y="2563168"/>
                  <a:pt x="0" y="2311710"/>
                </a:cubicBezTo>
                <a:cubicBezTo>
                  <a:pt x="-54654" y="2060252"/>
                  <a:pt x="42001" y="1993532"/>
                  <a:pt x="0" y="1810650"/>
                </a:cubicBezTo>
                <a:cubicBezTo>
                  <a:pt x="-42001" y="1627768"/>
                  <a:pt x="46439" y="1380615"/>
                  <a:pt x="0" y="1172937"/>
                </a:cubicBezTo>
                <a:cubicBezTo>
                  <a:pt x="-46439" y="965259"/>
                  <a:pt x="20538" y="774862"/>
                  <a:pt x="0" y="569387"/>
                </a:cubicBezTo>
                <a:cubicBezTo>
                  <a:pt x="-20538" y="363912"/>
                  <a:pt x="30307" y="21674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029" name="Pijl links 1028">
            <a:extLst>
              <a:ext uri="{FF2B5EF4-FFF2-40B4-BE49-F238E27FC236}">
                <a16:creationId xmlns:a16="http://schemas.microsoft.com/office/drawing/2014/main" id="{DC08D781-F29C-AF4C-D40A-2CAA53BF19DF}"/>
              </a:ext>
            </a:extLst>
          </p:cNvPr>
          <p:cNvSpPr/>
          <p:nvPr/>
        </p:nvSpPr>
        <p:spPr>
          <a:xfrm rot="5400000">
            <a:off x="15712662"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0" name="Rechthoek 1029">
            <a:extLst>
              <a:ext uri="{FF2B5EF4-FFF2-40B4-BE49-F238E27FC236}">
                <a16:creationId xmlns:a16="http://schemas.microsoft.com/office/drawing/2014/main" id="{9CB970ED-6C27-068F-35C0-ECA30231E2F2}"/>
              </a:ext>
            </a:extLst>
          </p:cNvPr>
          <p:cNvSpPr/>
          <p:nvPr/>
        </p:nvSpPr>
        <p:spPr>
          <a:xfrm>
            <a:off x="7394255" y="7757122"/>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1031" name="Rechthoek 1030">
            <a:extLst>
              <a:ext uri="{FF2B5EF4-FFF2-40B4-BE49-F238E27FC236}">
                <a16:creationId xmlns:a16="http://schemas.microsoft.com/office/drawing/2014/main" id="{0734B327-7D14-BE55-5090-EC50B7B698D5}"/>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sp>
        <p:nvSpPr>
          <p:cNvPr id="1034" name="Rechthoek 1033">
            <a:extLst>
              <a:ext uri="{FF2B5EF4-FFF2-40B4-BE49-F238E27FC236}">
                <a16:creationId xmlns:a16="http://schemas.microsoft.com/office/drawing/2014/main" id="{37DF894F-6D03-C0E1-1E4B-51D9202C4E23}"/>
              </a:ext>
            </a:extLst>
          </p:cNvPr>
          <p:cNvSpPr/>
          <p:nvPr/>
        </p:nvSpPr>
        <p:spPr>
          <a:xfrm>
            <a:off x="19843429" y="4479992"/>
            <a:ext cx="2334510"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PROOF</a:t>
            </a:r>
          </a:p>
        </p:txBody>
      </p:sp>
      <p:sp>
        <p:nvSpPr>
          <p:cNvPr id="1035" name="Rechthoek 1034">
            <a:extLst>
              <a:ext uri="{FF2B5EF4-FFF2-40B4-BE49-F238E27FC236}">
                <a16:creationId xmlns:a16="http://schemas.microsoft.com/office/drawing/2014/main" id="{49A51C54-5342-68E3-671B-D914409262E1}"/>
              </a:ext>
            </a:extLst>
          </p:cNvPr>
          <p:cNvSpPr/>
          <p:nvPr/>
        </p:nvSpPr>
        <p:spPr>
          <a:xfrm>
            <a:off x="17690704" y="1235043"/>
            <a:ext cx="2620867"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PROVER</a:t>
            </a:r>
          </a:p>
        </p:txBody>
      </p:sp>
      <p:sp>
        <p:nvSpPr>
          <p:cNvPr id="1036" name="Rechthoek 1035">
            <a:extLst>
              <a:ext uri="{FF2B5EF4-FFF2-40B4-BE49-F238E27FC236}">
                <a16:creationId xmlns:a16="http://schemas.microsoft.com/office/drawing/2014/main" id="{F1A46679-BA38-C40A-38D1-66C342B74B99}"/>
              </a:ext>
            </a:extLst>
          </p:cNvPr>
          <p:cNvSpPr/>
          <p:nvPr/>
        </p:nvSpPr>
        <p:spPr>
          <a:xfrm>
            <a:off x="17690704" y="7801195"/>
            <a:ext cx="2620871"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VERIFIER</a:t>
            </a:r>
          </a:p>
        </p:txBody>
      </p:sp>
      <p:sp>
        <p:nvSpPr>
          <p:cNvPr id="5" name="Tekstvak 4">
            <a:extLst>
              <a:ext uri="{FF2B5EF4-FFF2-40B4-BE49-F238E27FC236}">
                <a16:creationId xmlns:a16="http://schemas.microsoft.com/office/drawing/2014/main" id="{39289DDE-E58E-C267-8250-9082A0B7CC2F}"/>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9</a:t>
            </a:r>
          </a:p>
        </p:txBody>
      </p:sp>
      <p:cxnSp>
        <p:nvCxnSpPr>
          <p:cNvPr id="31" name="Rechte verbindingslijn met pijl 30">
            <a:extLst>
              <a:ext uri="{FF2B5EF4-FFF2-40B4-BE49-F238E27FC236}">
                <a16:creationId xmlns:a16="http://schemas.microsoft.com/office/drawing/2014/main" id="{992A6584-93BE-648E-5B7E-F0CB8B6EF140}"/>
              </a:ext>
            </a:extLst>
          </p:cNvPr>
          <p:cNvCxnSpPr>
            <a:cxnSpLocks/>
          </p:cNvCxnSpPr>
          <p:nvPr/>
        </p:nvCxnSpPr>
        <p:spPr>
          <a:xfrm flipV="1">
            <a:off x="12959501" y="2244596"/>
            <a:ext cx="2324042" cy="1515809"/>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78203816-DB62-D0F0-241B-FE7B466843FE}"/>
              </a:ext>
            </a:extLst>
          </p:cNvPr>
          <p:cNvCxnSpPr>
            <a:cxnSpLocks/>
          </p:cNvCxnSpPr>
          <p:nvPr/>
        </p:nvCxnSpPr>
        <p:spPr>
          <a:xfrm>
            <a:off x="12959501" y="7176725"/>
            <a:ext cx="2445771" cy="1695512"/>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8" name="Afbeelding 37">
            <a:extLst>
              <a:ext uri="{FF2B5EF4-FFF2-40B4-BE49-F238E27FC236}">
                <a16:creationId xmlns:a16="http://schemas.microsoft.com/office/drawing/2014/main" id="{E8EFDDC3-F5C3-0FAA-8F84-3CD625C985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072712" y="9930116"/>
            <a:ext cx="2226413" cy="2226413"/>
          </a:xfrm>
          <a:prstGeom prst="rect">
            <a:avLst/>
          </a:prstGeom>
        </p:spPr>
      </p:pic>
      <p:pic>
        <p:nvPicPr>
          <p:cNvPr id="39" name="Afbeelding 38">
            <a:extLst>
              <a:ext uri="{FF2B5EF4-FFF2-40B4-BE49-F238E27FC236}">
                <a16:creationId xmlns:a16="http://schemas.microsoft.com/office/drawing/2014/main" id="{BB50A2CA-5F7F-A8EA-A986-F998B423FBC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058751" y="11339876"/>
            <a:ext cx="2277268" cy="2277268"/>
          </a:xfrm>
          <a:prstGeom prst="rect">
            <a:avLst/>
          </a:prstGeom>
        </p:spPr>
      </p:pic>
      <p:sp>
        <p:nvSpPr>
          <p:cNvPr id="42" name="Pijl links 41">
            <a:extLst>
              <a:ext uri="{FF2B5EF4-FFF2-40B4-BE49-F238E27FC236}">
                <a16:creationId xmlns:a16="http://schemas.microsoft.com/office/drawing/2014/main" id="{ADE791A2-B845-5AF5-93C0-E0471D35A2EA}"/>
              </a:ext>
            </a:extLst>
          </p:cNvPr>
          <p:cNvSpPr/>
          <p:nvPr/>
        </p:nvSpPr>
        <p:spPr>
          <a:xfrm rot="5400000">
            <a:off x="1577409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96BABAAD-17A0-546F-3B74-D7BC9C65909E}"/>
              </a:ext>
            </a:extLst>
          </p:cNvPr>
          <p:cNvCxnSpPr>
            <a:cxnSpLocks/>
          </p:cNvCxnSpPr>
          <p:nvPr/>
        </p:nvCxnSpPr>
        <p:spPr>
          <a:xfrm flipV="1">
            <a:off x="15329146"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 name="Rechte verbindingslijn met pijl 1">
            <a:extLst>
              <a:ext uri="{FF2B5EF4-FFF2-40B4-BE49-F238E27FC236}">
                <a16:creationId xmlns:a16="http://schemas.microsoft.com/office/drawing/2014/main" id="{84703FBB-203E-5A4B-17D2-873BD8D75D52}"/>
              </a:ext>
            </a:extLst>
          </p:cNvPr>
          <p:cNvCxnSpPr>
            <a:cxnSpLocks/>
            <a:endCxn id="7" idx="0"/>
          </p:cNvCxnSpPr>
          <p:nvPr/>
        </p:nvCxnSpPr>
        <p:spPr>
          <a:xfrm flipH="1">
            <a:off x="1098387" y="7757122"/>
            <a:ext cx="1248202" cy="894091"/>
          </a:xfrm>
          <a:prstGeom prst="straightConnector1">
            <a:avLst/>
          </a:prstGeom>
          <a:ln w="57150">
            <a:solidFill>
              <a:srgbClr val="1B9197"/>
            </a:solidFill>
            <a:tailEnd type="triangle"/>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52EA0B14-2796-C1CD-8470-8D6974F6859F}"/>
              </a:ext>
            </a:extLst>
          </p:cNvPr>
          <p:cNvSpPr txBox="1"/>
          <p:nvPr/>
        </p:nvSpPr>
        <p:spPr>
          <a:xfrm>
            <a:off x="258253" y="8651213"/>
            <a:ext cx="1680268" cy="646331"/>
          </a:xfrm>
          <a:prstGeom prst="rect">
            <a:avLst/>
          </a:prstGeom>
          <a:noFill/>
        </p:spPr>
        <p:txBody>
          <a:bodyPr wrap="none" rtlCol="0">
            <a:spAutoFit/>
          </a:bodyPr>
          <a:lstStyle/>
          <a:p>
            <a:r>
              <a:rPr lang="en-US" dirty="0">
                <a:solidFill>
                  <a:srgbClr val="1B9197"/>
                </a:solidFill>
                <a:latin typeface="+mj-lt"/>
              </a:rPr>
              <a:t>privacy</a:t>
            </a:r>
          </a:p>
        </p:txBody>
      </p:sp>
      <p:sp>
        <p:nvSpPr>
          <p:cNvPr id="8" name="Tekstvak 7">
            <a:extLst>
              <a:ext uri="{FF2B5EF4-FFF2-40B4-BE49-F238E27FC236}">
                <a16:creationId xmlns:a16="http://schemas.microsoft.com/office/drawing/2014/main" id="{73496677-8592-B27C-0A48-EB040FCBD0F4}"/>
              </a:ext>
            </a:extLst>
          </p:cNvPr>
          <p:cNvSpPr txBox="1"/>
          <p:nvPr/>
        </p:nvSpPr>
        <p:spPr>
          <a:xfrm>
            <a:off x="2257370" y="8648551"/>
            <a:ext cx="2778325" cy="646331"/>
          </a:xfrm>
          <a:prstGeom prst="rect">
            <a:avLst/>
          </a:prstGeom>
          <a:noFill/>
        </p:spPr>
        <p:txBody>
          <a:bodyPr wrap="none" rtlCol="0">
            <a:spAutoFit/>
          </a:bodyPr>
          <a:lstStyle/>
          <a:p>
            <a:r>
              <a:rPr lang="en-US" dirty="0">
                <a:solidFill>
                  <a:srgbClr val="1B9197"/>
                </a:solidFill>
                <a:latin typeface="+mj-lt"/>
              </a:rPr>
              <a:t>succinctness</a:t>
            </a:r>
          </a:p>
        </p:txBody>
      </p:sp>
      <p:cxnSp>
        <p:nvCxnSpPr>
          <p:cNvPr id="10" name="Rechte verbindingslijn met pijl 9">
            <a:extLst>
              <a:ext uri="{FF2B5EF4-FFF2-40B4-BE49-F238E27FC236}">
                <a16:creationId xmlns:a16="http://schemas.microsoft.com/office/drawing/2014/main" id="{143EB256-83F0-BD44-5449-114F106B824E}"/>
              </a:ext>
            </a:extLst>
          </p:cNvPr>
          <p:cNvCxnSpPr>
            <a:cxnSpLocks/>
          </p:cNvCxnSpPr>
          <p:nvPr/>
        </p:nvCxnSpPr>
        <p:spPr>
          <a:xfrm>
            <a:off x="2346589" y="7751472"/>
            <a:ext cx="1284269" cy="894091"/>
          </a:xfrm>
          <a:prstGeom prst="straightConnector1">
            <a:avLst/>
          </a:prstGeom>
          <a:ln w="57150">
            <a:solidFill>
              <a:srgbClr val="1B91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161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p:tgtEl>
                                          <p:spTgt spid="54"/>
                                        </p:tgtEl>
                                        <p:attrNameLst>
                                          <p:attrName>ppt_y</p:attrName>
                                        </p:attrNameLst>
                                      </p:cBhvr>
                                      <p:tavLst>
                                        <p:tav tm="0">
                                          <p:val>
                                            <p:strVal val="#ppt_y+#ppt_h*1.125000"/>
                                          </p:val>
                                        </p:tav>
                                        <p:tav tm="100000">
                                          <p:val>
                                            <p:strVal val="#ppt_y"/>
                                          </p:val>
                                        </p:tav>
                                      </p:tavLst>
                                    </p:anim>
                                    <p:animEffect transition="in" filter="wipe(up)">
                                      <p:cBhvr>
                                        <p:cTn id="12" dur="500"/>
                                        <p:tgtEl>
                                          <p:spTgt spid="5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030"/>
                                        </p:tgtEl>
                                        <p:attrNameLst>
                                          <p:attrName>style.visibility</p:attrName>
                                        </p:attrNameLst>
                                      </p:cBhvr>
                                      <p:to>
                                        <p:strVal val="visible"/>
                                      </p:to>
                                    </p:set>
                                    <p:anim calcmode="lin" valueType="num">
                                      <p:cBhvr additive="base">
                                        <p:cTn id="15" dur="500"/>
                                        <p:tgtEl>
                                          <p:spTgt spid="1030"/>
                                        </p:tgtEl>
                                        <p:attrNameLst>
                                          <p:attrName>ppt_y</p:attrName>
                                        </p:attrNameLst>
                                      </p:cBhvr>
                                      <p:tavLst>
                                        <p:tav tm="0">
                                          <p:val>
                                            <p:strVal val="#ppt_y+#ppt_h*1.125000"/>
                                          </p:val>
                                        </p:tav>
                                        <p:tav tm="100000">
                                          <p:val>
                                            <p:strVal val="#ppt_y"/>
                                          </p:val>
                                        </p:tav>
                                      </p:tavLst>
                                    </p:anim>
                                    <p:animEffect transition="in" filter="wipe(up)">
                                      <p:cBhvr>
                                        <p:cTn id="16" dur="5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strips(downRight)">
                                      <p:cBhvr>
                                        <p:cTn id="21" dur="500"/>
                                        <p:tgtEl>
                                          <p:spTgt spid="32"/>
                                        </p:tgtEl>
                                      </p:cBhvr>
                                    </p:animEffect>
                                  </p:childTnLst>
                                </p:cTn>
                              </p:par>
                              <p:par>
                                <p:cTn id="22" presetID="18" presetClass="entr" presetSubtype="3"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strips(upRight)">
                                      <p:cBhvr>
                                        <p:cTn id="24" dur="500"/>
                                        <p:tgtEl>
                                          <p:spTgt spid="31"/>
                                        </p:tgtEl>
                                      </p:cBhvr>
                                    </p:animEffect>
                                  </p:childTnLst>
                                </p:cTn>
                              </p:par>
                              <p:par>
                                <p:cTn id="25" presetID="12" presetClass="entr" presetSubtype="2"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ppt_x</p:attrName>
                                        </p:attrNameLst>
                                      </p:cBhvr>
                                      <p:tavLst>
                                        <p:tav tm="0">
                                          <p:val>
                                            <p:strVal val="#ppt_x+#ppt_w*1.125000"/>
                                          </p:val>
                                        </p:tav>
                                        <p:tav tm="100000">
                                          <p:val>
                                            <p:strVal val="#ppt_x"/>
                                          </p:val>
                                        </p:tav>
                                      </p:tavLst>
                                    </p:anim>
                                    <p:animEffect transition="in" filter="wipe(left)">
                                      <p:cBhvr>
                                        <p:cTn id="28" dur="500"/>
                                        <p:tgtEl>
                                          <p:spTgt spid="6"/>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1035"/>
                                        </p:tgtEl>
                                        <p:attrNameLst>
                                          <p:attrName>style.visibility</p:attrName>
                                        </p:attrNameLst>
                                      </p:cBhvr>
                                      <p:to>
                                        <p:strVal val="visible"/>
                                      </p:to>
                                    </p:set>
                                    <p:anim calcmode="lin" valueType="num">
                                      <p:cBhvr additive="base">
                                        <p:cTn id="31" dur="500"/>
                                        <p:tgtEl>
                                          <p:spTgt spid="1035"/>
                                        </p:tgtEl>
                                        <p:attrNameLst>
                                          <p:attrName>ppt_x</p:attrName>
                                        </p:attrNameLst>
                                      </p:cBhvr>
                                      <p:tavLst>
                                        <p:tav tm="0">
                                          <p:val>
                                            <p:strVal val="#ppt_x+#ppt_w*1.125000"/>
                                          </p:val>
                                        </p:tav>
                                        <p:tav tm="100000">
                                          <p:val>
                                            <p:strVal val="#ppt_x"/>
                                          </p:val>
                                        </p:tav>
                                      </p:tavLst>
                                    </p:anim>
                                    <p:animEffect transition="in" filter="wipe(left)">
                                      <p:cBhvr>
                                        <p:cTn id="32" dur="500"/>
                                        <p:tgtEl>
                                          <p:spTgt spid="1035"/>
                                        </p:tgtEl>
                                      </p:cBhvr>
                                    </p:animEffect>
                                  </p:childTnLst>
                                </p:cTn>
                              </p:par>
                              <p:par>
                                <p:cTn id="33" presetID="12" presetClass="entr" presetSubtype="2"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p:tgtEl>
                                          <p:spTgt spid="50"/>
                                        </p:tgtEl>
                                        <p:attrNameLst>
                                          <p:attrName>ppt_x</p:attrName>
                                        </p:attrNameLst>
                                      </p:cBhvr>
                                      <p:tavLst>
                                        <p:tav tm="0">
                                          <p:val>
                                            <p:strVal val="#ppt_x+#ppt_w*1.125000"/>
                                          </p:val>
                                        </p:tav>
                                        <p:tav tm="100000">
                                          <p:val>
                                            <p:strVal val="#ppt_x"/>
                                          </p:val>
                                        </p:tav>
                                      </p:tavLst>
                                    </p:anim>
                                    <p:animEffect transition="in" filter="wipe(left)">
                                      <p:cBhvr>
                                        <p:cTn id="36" dur="500"/>
                                        <p:tgtEl>
                                          <p:spTgt spid="50"/>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1036"/>
                                        </p:tgtEl>
                                        <p:attrNameLst>
                                          <p:attrName>style.visibility</p:attrName>
                                        </p:attrNameLst>
                                      </p:cBhvr>
                                      <p:to>
                                        <p:strVal val="visible"/>
                                      </p:to>
                                    </p:set>
                                    <p:anim calcmode="lin" valueType="num">
                                      <p:cBhvr additive="base">
                                        <p:cTn id="39" dur="500"/>
                                        <p:tgtEl>
                                          <p:spTgt spid="1036"/>
                                        </p:tgtEl>
                                        <p:attrNameLst>
                                          <p:attrName>ppt_x</p:attrName>
                                        </p:attrNameLst>
                                      </p:cBhvr>
                                      <p:tavLst>
                                        <p:tav tm="0">
                                          <p:val>
                                            <p:strVal val="#ppt_x+#ppt_w*1.125000"/>
                                          </p:val>
                                        </p:tav>
                                        <p:tav tm="100000">
                                          <p:val>
                                            <p:strVal val="#ppt_x"/>
                                          </p:val>
                                        </p:tav>
                                      </p:tavLst>
                                    </p:anim>
                                    <p:animEffect transition="in" filter="wipe(left)">
                                      <p:cBhvr>
                                        <p:cTn id="40" dur="500"/>
                                        <p:tgtEl>
                                          <p:spTgt spid="1036"/>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2" fill="hold" nodeType="clickEffect">
                                  <p:stCondLst>
                                    <p:cond delay="0"/>
                                  </p:stCondLst>
                                  <p:childTnLst>
                                    <p:set>
                                      <p:cBhvr>
                                        <p:cTn id="44" dur="1" fill="hold">
                                          <p:stCondLst>
                                            <p:cond delay="0"/>
                                          </p:stCondLst>
                                        </p:cTn>
                                        <p:tgtEl>
                                          <p:spTgt spid="9222"/>
                                        </p:tgtEl>
                                        <p:attrNameLst>
                                          <p:attrName>style.visibility</p:attrName>
                                        </p:attrNameLst>
                                      </p:cBhvr>
                                      <p:to>
                                        <p:strVal val="visible"/>
                                      </p:to>
                                    </p:set>
                                    <p:anim calcmode="lin" valueType="num">
                                      <p:cBhvr additive="base">
                                        <p:cTn id="45" dur="500"/>
                                        <p:tgtEl>
                                          <p:spTgt spid="9222"/>
                                        </p:tgtEl>
                                        <p:attrNameLst>
                                          <p:attrName>ppt_x</p:attrName>
                                        </p:attrNameLst>
                                      </p:cBhvr>
                                      <p:tavLst>
                                        <p:tav tm="0">
                                          <p:val>
                                            <p:strVal val="#ppt_x+#ppt_w*1.125000"/>
                                          </p:val>
                                        </p:tav>
                                        <p:tav tm="100000">
                                          <p:val>
                                            <p:strVal val="#ppt_x"/>
                                          </p:val>
                                        </p:tav>
                                      </p:tavLst>
                                    </p:anim>
                                    <p:animEffect transition="in" filter="wipe(left)">
                                      <p:cBhvr>
                                        <p:cTn id="46" dur="500"/>
                                        <p:tgtEl>
                                          <p:spTgt spid="9222"/>
                                        </p:tgtEl>
                                      </p:cBhvr>
                                    </p:animEffect>
                                  </p:childTnLst>
                                </p:cTn>
                              </p:par>
                              <p:par>
                                <p:cTn id="47" presetID="12" presetClass="entr" presetSubtype="2" fill="hold" grpId="0" nodeType="withEffect">
                                  <p:stCondLst>
                                    <p:cond delay="0"/>
                                  </p:stCondLst>
                                  <p:childTnLst>
                                    <p:set>
                                      <p:cBhvr>
                                        <p:cTn id="48" dur="1" fill="hold">
                                          <p:stCondLst>
                                            <p:cond delay="0"/>
                                          </p:stCondLst>
                                        </p:cTn>
                                        <p:tgtEl>
                                          <p:spTgt spid="1034"/>
                                        </p:tgtEl>
                                        <p:attrNameLst>
                                          <p:attrName>style.visibility</p:attrName>
                                        </p:attrNameLst>
                                      </p:cBhvr>
                                      <p:to>
                                        <p:strVal val="visible"/>
                                      </p:to>
                                    </p:set>
                                    <p:anim calcmode="lin" valueType="num">
                                      <p:cBhvr additive="base">
                                        <p:cTn id="49" dur="500"/>
                                        <p:tgtEl>
                                          <p:spTgt spid="1034"/>
                                        </p:tgtEl>
                                        <p:attrNameLst>
                                          <p:attrName>ppt_x</p:attrName>
                                        </p:attrNameLst>
                                      </p:cBhvr>
                                      <p:tavLst>
                                        <p:tav tm="0">
                                          <p:val>
                                            <p:strVal val="#ppt_x+#ppt_w*1.125000"/>
                                          </p:val>
                                        </p:tav>
                                        <p:tav tm="100000">
                                          <p:val>
                                            <p:strVal val="#ppt_x"/>
                                          </p:val>
                                        </p:tav>
                                      </p:tavLst>
                                    </p:anim>
                                    <p:animEffect transition="in" filter="wipe(left)">
                                      <p:cBhvr>
                                        <p:cTn id="50" dur="500"/>
                                        <p:tgtEl>
                                          <p:spTgt spid="10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29"/>
                                        </p:tgtEl>
                                        <p:attrNameLst>
                                          <p:attrName>style.visibility</p:attrName>
                                        </p:attrNameLst>
                                      </p:cBhvr>
                                      <p:to>
                                        <p:strVal val="visible"/>
                                      </p:to>
                                    </p:set>
                                    <p:animEffect transition="in" filter="fade">
                                      <p:cBhvr>
                                        <p:cTn id="53" dur="500"/>
                                        <p:tgtEl>
                                          <p:spTgt spid="1029"/>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par>
                                <p:cTn id="59" presetID="9"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dissolve">
                                      <p:cBhvr>
                                        <p:cTn id="61" dur="500"/>
                                        <p:tgtEl>
                                          <p:spTgt spid="39"/>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dissolve">
                                      <p:cBhvr>
                                        <p:cTn id="64" dur="500"/>
                                        <p:tgtEl>
                                          <p:spTgt spid="42"/>
                                        </p:tgtEl>
                                      </p:cBhvr>
                                    </p:animEffect>
                                  </p:childTnLst>
                                </p:cTn>
                              </p:par>
                              <p:par>
                                <p:cTn id="65" presetID="18" presetClass="entr" presetSubtype="3"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strips(upRight)">
                                      <p:cBhvr>
                                        <p:cTn id="6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4" grpId="0" animBg="1"/>
      <p:bldP spid="1029" grpId="0" animBg="1"/>
      <p:bldP spid="1030" grpId="0" animBg="1"/>
      <p:bldP spid="1034" grpId="0" animBg="1"/>
      <p:bldP spid="1035" grpId="0" animBg="1"/>
      <p:bldP spid="1036"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5BE46-F60C-7D20-658B-659B01A9470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C2A2740D-C2A9-3347-2293-04CDA3037CDA}"/>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ZKP</a:t>
            </a:r>
            <a:r>
              <a:rPr lang="nl-BE" sz="6600" b="1" dirty="0">
                <a:latin typeface="Nunito" pitchFamily="2" charset="77"/>
              </a:rPr>
              <a:t> </a:t>
            </a:r>
            <a:r>
              <a:rPr lang="nl-BE" sz="8000" b="1" dirty="0">
                <a:latin typeface="Nunito" pitchFamily="2" charset="77"/>
              </a:rPr>
              <a:t>Pipeline</a:t>
            </a:r>
            <a:r>
              <a:rPr lang="nl-BE" sz="6600" b="1" dirty="0">
                <a:latin typeface="Nunito" pitchFamily="2" charset="77"/>
              </a:rPr>
              <a:t> </a:t>
            </a:r>
            <a:endParaRPr lang="nl-BE" sz="8800" dirty="0"/>
          </a:p>
        </p:txBody>
      </p:sp>
      <p:pic>
        <p:nvPicPr>
          <p:cNvPr id="4" name="Picture 2">
            <a:extLst>
              <a:ext uri="{FF2B5EF4-FFF2-40B4-BE49-F238E27FC236}">
                <a16:creationId xmlns:a16="http://schemas.microsoft.com/office/drawing/2014/main" id="{CE75A330-8C57-B0C8-BCC1-7B6472283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ntract - Free files and folders icons">
            <a:extLst>
              <a:ext uri="{FF2B5EF4-FFF2-40B4-BE49-F238E27FC236}">
                <a16:creationId xmlns:a16="http://schemas.microsoft.com/office/drawing/2014/main" id="{EFD90FB4-20D6-E4F8-3D33-FE62365D76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785"/>
          <a:stretch/>
        </p:blipFill>
        <p:spPr bwMode="auto">
          <a:xfrm>
            <a:off x="17438792"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C8E9891E-8A6B-25A3-186A-5779D9CAAD2A}"/>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E3A6D3C9-8EF7-261F-CB2C-5CA42D1872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3599" y="6471696"/>
            <a:ext cx="2774348" cy="2774348"/>
          </a:xfrm>
          <a:prstGeom prst="rect">
            <a:avLst/>
          </a:prstGeom>
        </p:spPr>
      </p:pic>
      <p:sp>
        <p:nvSpPr>
          <p:cNvPr id="54" name="Tekstvak 53">
            <a:extLst>
              <a:ext uri="{FF2B5EF4-FFF2-40B4-BE49-F238E27FC236}">
                <a16:creationId xmlns:a16="http://schemas.microsoft.com/office/drawing/2014/main" id="{56C4DB2F-71DF-9D02-06BC-2F4DEDAA2E2A}"/>
              </a:ext>
            </a:extLst>
          </p:cNvPr>
          <p:cNvSpPr txBox="1"/>
          <p:nvPr/>
        </p:nvSpPr>
        <p:spPr>
          <a:xfrm>
            <a:off x="5804663" y="3760405"/>
            <a:ext cx="7154838" cy="3416320"/>
          </a:xfrm>
          <a:custGeom>
            <a:avLst/>
            <a:gdLst>
              <a:gd name="csX0" fmla="*/ 0 w 7154838"/>
              <a:gd name="csY0" fmla="*/ 0 h 3416320"/>
              <a:gd name="csX1" fmla="*/ 524688 w 7154838"/>
              <a:gd name="csY1" fmla="*/ 0 h 3416320"/>
              <a:gd name="csX2" fmla="*/ 1120925 w 7154838"/>
              <a:gd name="csY2" fmla="*/ 0 h 3416320"/>
              <a:gd name="csX3" fmla="*/ 1860258 w 7154838"/>
              <a:gd name="csY3" fmla="*/ 0 h 3416320"/>
              <a:gd name="csX4" fmla="*/ 2528043 w 7154838"/>
              <a:gd name="csY4" fmla="*/ 0 h 3416320"/>
              <a:gd name="csX5" fmla="*/ 3052731 w 7154838"/>
              <a:gd name="csY5" fmla="*/ 0 h 3416320"/>
              <a:gd name="csX6" fmla="*/ 3792064 w 7154838"/>
              <a:gd name="csY6" fmla="*/ 0 h 3416320"/>
              <a:gd name="csX7" fmla="*/ 4245204 w 7154838"/>
              <a:gd name="csY7" fmla="*/ 0 h 3416320"/>
              <a:gd name="csX8" fmla="*/ 4626795 w 7154838"/>
              <a:gd name="csY8" fmla="*/ 0 h 3416320"/>
              <a:gd name="csX9" fmla="*/ 5079935 w 7154838"/>
              <a:gd name="csY9" fmla="*/ 0 h 3416320"/>
              <a:gd name="csX10" fmla="*/ 5819268 w 7154838"/>
              <a:gd name="csY10" fmla="*/ 0 h 3416320"/>
              <a:gd name="csX11" fmla="*/ 6487053 w 7154838"/>
              <a:gd name="csY11" fmla="*/ 0 h 3416320"/>
              <a:gd name="csX12" fmla="*/ 7154838 w 7154838"/>
              <a:gd name="csY12" fmla="*/ 0 h 3416320"/>
              <a:gd name="csX13" fmla="*/ 7154838 w 7154838"/>
              <a:gd name="csY13" fmla="*/ 501060 h 3416320"/>
              <a:gd name="csX14" fmla="*/ 7154838 w 7154838"/>
              <a:gd name="csY14" fmla="*/ 1104610 h 3416320"/>
              <a:gd name="csX15" fmla="*/ 7154838 w 7154838"/>
              <a:gd name="csY15" fmla="*/ 1639834 h 3416320"/>
              <a:gd name="csX16" fmla="*/ 7154838 w 7154838"/>
              <a:gd name="csY16" fmla="*/ 2209220 h 3416320"/>
              <a:gd name="csX17" fmla="*/ 7154838 w 7154838"/>
              <a:gd name="csY17" fmla="*/ 2676117 h 3416320"/>
              <a:gd name="csX18" fmla="*/ 7154838 w 7154838"/>
              <a:gd name="csY18" fmla="*/ 3416320 h 3416320"/>
              <a:gd name="csX19" fmla="*/ 6487053 w 7154838"/>
              <a:gd name="csY19" fmla="*/ 3416320 h 3416320"/>
              <a:gd name="csX20" fmla="*/ 6033913 w 7154838"/>
              <a:gd name="csY20" fmla="*/ 3416320 h 3416320"/>
              <a:gd name="csX21" fmla="*/ 5652322 w 7154838"/>
              <a:gd name="csY21" fmla="*/ 3416320 h 3416320"/>
              <a:gd name="csX22" fmla="*/ 5199182 w 7154838"/>
              <a:gd name="csY22" fmla="*/ 3416320 h 3416320"/>
              <a:gd name="csX23" fmla="*/ 4531397 w 7154838"/>
              <a:gd name="csY23" fmla="*/ 3416320 h 3416320"/>
              <a:gd name="csX24" fmla="*/ 3792064 w 7154838"/>
              <a:gd name="csY24" fmla="*/ 3416320 h 3416320"/>
              <a:gd name="csX25" fmla="*/ 3195828 w 7154838"/>
              <a:gd name="csY25" fmla="*/ 3416320 h 3416320"/>
              <a:gd name="csX26" fmla="*/ 2599591 w 7154838"/>
              <a:gd name="csY26" fmla="*/ 3416320 h 3416320"/>
              <a:gd name="csX27" fmla="*/ 1860258 w 7154838"/>
              <a:gd name="csY27" fmla="*/ 3416320 h 3416320"/>
              <a:gd name="csX28" fmla="*/ 1264021 w 7154838"/>
              <a:gd name="csY28" fmla="*/ 3416320 h 3416320"/>
              <a:gd name="csX29" fmla="*/ 882430 w 7154838"/>
              <a:gd name="csY29" fmla="*/ 3416320 h 3416320"/>
              <a:gd name="csX30" fmla="*/ 0 w 7154838"/>
              <a:gd name="csY30" fmla="*/ 3416320 h 3416320"/>
              <a:gd name="csX31" fmla="*/ 0 w 7154838"/>
              <a:gd name="csY31" fmla="*/ 2881097 h 3416320"/>
              <a:gd name="csX32" fmla="*/ 0 w 7154838"/>
              <a:gd name="csY32" fmla="*/ 2311710 h 3416320"/>
              <a:gd name="csX33" fmla="*/ 0 w 7154838"/>
              <a:gd name="csY33" fmla="*/ 1810650 h 3416320"/>
              <a:gd name="csX34" fmla="*/ 0 w 7154838"/>
              <a:gd name="csY34" fmla="*/ 1172937 h 3416320"/>
              <a:gd name="csX35" fmla="*/ 0 w 7154838"/>
              <a:gd name="csY35" fmla="*/ 569387 h 3416320"/>
              <a:gd name="csX36" fmla="*/ 0 w 7154838"/>
              <a:gd name="csY36" fmla="*/ 0 h 3416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154838" h="3416320"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94149" y="228939"/>
                  <a:pt x="7125337" y="285784"/>
                  <a:pt x="7154838" y="501060"/>
                </a:cubicBezTo>
                <a:cubicBezTo>
                  <a:pt x="7184339" y="716336"/>
                  <a:pt x="7129634" y="804411"/>
                  <a:pt x="7154838" y="1104610"/>
                </a:cubicBezTo>
                <a:cubicBezTo>
                  <a:pt x="7180042" y="1404809"/>
                  <a:pt x="7108990" y="1451409"/>
                  <a:pt x="7154838" y="1639834"/>
                </a:cubicBezTo>
                <a:cubicBezTo>
                  <a:pt x="7200686" y="1828259"/>
                  <a:pt x="7126913" y="1996467"/>
                  <a:pt x="7154838" y="2209220"/>
                </a:cubicBezTo>
                <a:cubicBezTo>
                  <a:pt x="7182763" y="2421973"/>
                  <a:pt x="7142153" y="2548231"/>
                  <a:pt x="7154838" y="2676117"/>
                </a:cubicBezTo>
                <a:cubicBezTo>
                  <a:pt x="7167523" y="2804003"/>
                  <a:pt x="7146854" y="3180073"/>
                  <a:pt x="7154838" y="3416320"/>
                </a:cubicBezTo>
                <a:cubicBezTo>
                  <a:pt x="6868157" y="3430480"/>
                  <a:pt x="6769507" y="3392143"/>
                  <a:pt x="6487053" y="3416320"/>
                </a:cubicBezTo>
                <a:cubicBezTo>
                  <a:pt x="6204600" y="3440497"/>
                  <a:pt x="6177125" y="3407884"/>
                  <a:pt x="6033913" y="3416320"/>
                </a:cubicBezTo>
                <a:cubicBezTo>
                  <a:pt x="5890701" y="3424756"/>
                  <a:pt x="5811743" y="3373142"/>
                  <a:pt x="5652322" y="3416320"/>
                </a:cubicBezTo>
                <a:cubicBezTo>
                  <a:pt x="5492901" y="3459498"/>
                  <a:pt x="5406841" y="3406247"/>
                  <a:pt x="5199182" y="3416320"/>
                </a:cubicBezTo>
                <a:cubicBezTo>
                  <a:pt x="4991523" y="3426393"/>
                  <a:pt x="4811635" y="3354293"/>
                  <a:pt x="4531397" y="3416320"/>
                </a:cubicBezTo>
                <a:cubicBezTo>
                  <a:pt x="4251159" y="3478347"/>
                  <a:pt x="4027042" y="3396612"/>
                  <a:pt x="3792064" y="3416320"/>
                </a:cubicBezTo>
                <a:cubicBezTo>
                  <a:pt x="3557086" y="3436028"/>
                  <a:pt x="3347578" y="3387510"/>
                  <a:pt x="3195828" y="3416320"/>
                </a:cubicBezTo>
                <a:cubicBezTo>
                  <a:pt x="3044078" y="3445130"/>
                  <a:pt x="2785511" y="3370229"/>
                  <a:pt x="2599591" y="3416320"/>
                </a:cubicBezTo>
                <a:cubicBezTo>
                  <a:pt x="2413671" y="3462411"/>
                  <a:pt x="2128321" y="3331967"/>
                  <a:pt x="1860258" y="3416320"/>
                </a:cubicBezTo>
                <a:cubicBezTo>
                  <a:pt x="1592195" y="3500673"/>
                  <a:pt x="1388158" y="3376744"/>
                  <a:pt x="1264021" y="3416320"/>
                </a:cubicBezTo>
                <a:cubicBezTo>
                  <a:pt x="1139884" y="3455896"/>
                  <a:pt x="1049951" y="3406343"/>
                  <a:pt x="882430" y="3416320"/>
                </a:cubicBezTo>
                <a:cubicBezTo>
                  <a:pt x="714909" y="3426297"/>
                  <a:pt x="335982" y="3381671"/>
                  <a:pt x="0" y="3416320"/>
                </a:cubicBezTo>
                <a:cubicBezTo>
                  <a:pt x="-31006" y="3206252"/>
                  <a:pt x="19585" y="3132168"/>
                  <a:pt x="0" y="2881097"/>
                </a:cubicBezTo>
                <a:cubicBezTo>
                  <a:pt x="-19585" y="2630026"/>
                  <a:pt x="54654" y="2563168"/>
                  <a:pt x="0" y="2311710"/>
                </a:cubicBezTo>
                <a:cubicBezTo>
                  <a:pt x="-54654" y="2060252"/>
                  <a:pt x="42001" y="1993532"/>
                  <a:pt x="0" y="1810650"/>
                </a:cubicBezTo>
                <a:cubicBezTo>
                  <a:pt x="-42001" y="1627768"/>
                  <a:pt x="46439" y="1380615"/>
                  <a:pt x="0" y="1172937"/>
                </a:cubicBezTo>
                <a:cubicBezTo>
                  <a:pt x="-46439" y="965259"/>
                  <a:pt x="20538" y="774862"/>
                  <a:pt x="0" y="569387"/>
                </a:cubicBezTo>
                <a:cubicBezTo>
                  <a:pt x="-20538" y="363912"/>
                  <a:pt x="30307" y="21674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029" name="Pijl links 1028">
            <a:extLst>
              <a:ext uri="{FF2B5EF4-FFF2-40B4-BE49-F238E27FC236}">
                <a16:creationId xmlns:a16="http://schemas.microsoft.com/office/drawing/2014/main" id="{4118DE94-8AFE-3B80-6BA5-0B4B27EE4407}"/>
              </a:ext>
            </a:extLst>
          </p:cNvPr>
          <p:cNvSpPr/>
          <p:nvPr/>
        </p:nvSpPr>
        <p:spPr>
          <a:xfrm rot="5400000">
            <a:off x="15712662"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1" name="Rechthoek 1030">
            <a:extLst>
              <a:ext uri="{FF2B5EF4-FFF2-40B4-BE49-F238E27FC236}">
                <a16:creationId xmlns:a16="http://schemas.microsoft.com/office/drawing/2014/main" id="{9BC372C5-9D86-5AC7-1023-D76903911E1D}"/>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sp>
        <p:nvSpPr>
          <p:cNvPr id="1034" name="Rechthoek 1033">
            <a:extLst>
              <a:ext uri="{FF2B5EF4-FFF2-40B4-BE49-F238E27FC236}">
                <a16:creationId xmlns:a16="http://schemas.microsoft.com/office/drawing/2014/main" id="{37ED801A-AABD-4A9D-D592-7DC1EA4C71FF}"/>
              </a:ext>
            </a:extLst>
          </p:cNvPr>
          <p:cNvSpPr/>
          <p:nvPr/>
        </p:nvSpPr>
        <p:spPr>
          <a:xfrm>
            <a:off x="19843429" y="4479992"/>
            <a:ext cx="2334510"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PROOF</a:t>
            </a:r>
          </a:p>
        </p:txBody>
      </p:sp>
      <p:sp>
        <p:nvSpPr>
          <p:cNvPr id="1035" name="Rechthoek 1034">
            <a:extLst>
              <a:ext uri="{FF2B5EF4-FFF2-40B4-BE49-F238E27FC236}">
                <a16:creationId xmlns:a16="http://schemas.microsoft.com/office/drawing/2014/main" id="{BB806685-260C-A634-8A8C-57705D27FC8A}"/>
              </a:ext>
            </a:extLst>
          </p:cNvPr>
          <p:cNvSpPr/>
          <p:nvPr/>
        </p:nvSpPr>
        <p:spPr>
          <a:xfrm>
            <a:off x="17690704" y="1235043"/>
            <a:ext cx="2620867"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PROVER</a:t>
            </a:r>
          </a:p>
        </p:txBody>
      </p:sp>
      <p:cxnSp>
        <p:nvCxnSpPr>
          <p:cNvPr id="31" name="Rechte verbindingslijn met pijl 30">
            <a:extLst>
              <a:ext uri="{FF2B5EF4-FFF2-40B4-BE49-F238E27FC236}">
                <a16:creationId xmlns:a16="http://schemas.microsoft.com/office/drawing/2014/main" id="{B06F66A9-80BE-4C30-D4D6-6D9143F1EE60}"/>
              </a:ext>
            </a:extLst>
          </p:cNvPr>
          <p:cNvCxnSpPr>
            <a:cxnSpLocks/>
          </p:cNvCxnSpPr>
          <p:nvPr/>
        </p:nvCxnSpPr>
        <p:spPr>
          <a:xfrm flipV="1">
            <a:off x="12959501" y="2244596"/>
            <a:ext cx="2324042" cy="1515809"/>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8" name="Afbeelding 37">
            <a:extLst>
              <a:ext uri="{FF2B5EF4-FFF2-40B4-BE49-F238E27FC236}">
                <a16:creationId xmlns:a16="http://schemas.microsoft.com/office/drawing/2014/main" id="{9590516E-8D65-AD9F-F26F-8147B96B5CB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072712" y="9930116"/>
            <a:ext cx="2226413" cy="2226413"/>
          </a:xfrm>
          <a:prstGeom prst="rect">
            <a:avLst/>
          </a:prstGeom>
        </p:spPr>
      </p:pic>
      <p:pic>
        <p:nvPicPr>
          <p:cNvPr id="39" name="Afbeelding 38">
            <a:extLst>
              <a:ext uri="{FF2B5EF4-FFF2-40B4-BE49-F238E27FC236}">
                <a16:creationId xmlns:a16="http://schemas.microsoft.com/office/drawing/2014/main" id="{6BC1110D-C387-13DA-DA6F-C3556E365DB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058751" y="11339876"/>
            <a:ext cx="2277268" cy="2277268"/>
          </a:xfrm>
          <a:prstGeom prst="rect">
            <a:avLst/>
          </a:prstGeom>
        </p:spPr>
      </p:pic>
      <p:sp>
        <p:nvSpPr>
          <p:cNvPr id="42" name="Pijl links 41">
            <a:extLst>
              <a:ext uri="{FF2B5EF4-FFF2-40B4-BE49-F238E27FC236}">
                <a16:creationId xmlns:a16="http://schemas.microsoft.com/office/drawing/2014/main" id="{335EA1E5-E0A1-0433-F72C-D49465248805}"/>
              </a:ext>
            </a:extLst>
          </p:cNvPr>
          <p:cNvSpPr/>
          <p:nvPr/>
        </p:nvSpPr>
        <p:spPr>
          <a:xfrm rot="5400000">
            <a:off x="1577409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3CD0D872-7930-1701-1600-7471E798953C}"/>
              </a:ext>
            </a:extLst>
          </p:cNvPr>
          <p:cNvCxnSpPr>
            <a:cxnSpLocks/>
          </p:cNvCxnSpPr>
          <p:nvPr/>
        </p:nvCxnSpPr>
        <p:spPr>
          <a:xfrm flipV="1">
            <a:off x="15329146"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2CBFB375-96E3-A0E0-047F-A34B9BD260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0500" y="5343836"/>
            <a:ext cx="1362309" cy="1509745"/>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a:extLst>
              <a:ext uri="{FF2B5EF4-FFF2-40B4-BE49-F238E27FC236}">
                <a16:creationId xmlns:a16="http://schemas.microsoft.com/office/drawing/2014/main" id="{793E3290-D020-2064-2D75-6EC5536500BA}"/>
              </a:ext>
            </a:extLst>
          </p:cNvPr>
          <p:cNvSpPr/>
          <p:nvPr/>
        </p:nvSpPr>
        <p:spPr>
          <a:xfrm>
            <a:off x="7394255" y="7757122"/>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cxnSp>
        <p:nvCxnSpPr>
          <p:cNvPr id="11" name="Rechte verbindingslijn met pijl 10">
            <a:extLst>
              <a:ext uri="{FF2B5EF4-FFF2-40B4-BE49-F238E27FC236}">
                <a16:creationId xmlns:a16="http://schemas.microsoft.com/office/drawing/2014/main" id="{79A19779-3082-A187-93F0-73CC68D0D365}"/>
              </a:ext>
            </a:extLst>
          </p:cNvPr>
          <p:cNvCxnSpPr>
            <a:cxnSpLocks/>
          </p:cNvCxnSpPr>
          <p:nvPr/>
        </p:nvCxnSpPr>
        <p:spPr>
          <a:xfrm>
            <a:off x="12959501" y="7176725"/>
            <a:ext cx="2445771" cy="1695512"/>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hthoek 11">
            <a:extLst>
              <a:ext uri="{FF2B5EF4-FFF2-40B4-BE49-F238E27FC236}">
                <a16:creationId xmlns:a16="http://schemas.microsoft.com/office/drawing/2014/main" id="{B39FE590-1200-7272-4F9E-61F68A9B3192}"/>
              </a:ext>
            </a:extLst>
          </p:cNvPr>
          <p:cNvSpPr/>
          <p:nvPr/>
        </p:nvSpPr>
        <p:spPr>
          <a:xfrm>
            <a:off x="17690704" y="7801195"/>
            <a:ext cx="2620871"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VERIFIER</a:t>
            </a:r>
          </a:p>
        </p:txBody>
      </p:sp>
      <p:sp>
        <p:nvSpPr>
          <p:cNvPr id="13" name="Tekstvak 12">
            <a:extLst>
              <a:ext uri="{FF2B5EF4-FFF2-40B4-BE49-F238E27FC236}">
                <a16:creationId xmlns:a16="http://schemas.microsoft.com/office/drawing/2014/main" id="{C3EBC309-8594-53F9-BF3B-029629F255D9}"/>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10</a:t>
            </a:r>
          </a:p>
        </p:txBody>
      </p:sp>
      <p:pic>
        <p:nvPicPr>
          <p:cNvPr id="2" name="Picture 2" descr="Cool boy emoji | AI Emoji Generator">
            <a:extLst>
              <a:ext uri="{FF2B5EF4-FFF2-40B4-BE49-F238E27FC236}">
                <a16:creationId xmlns:a16="http://schemas.microsoft.com/office/drawing/2014/main" id="{E96A57AA-68D0-7714-ACB8-A495160E4D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83544" y="481136"/>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9DCA665D-9A7D-3FD6-3DE2-6510A53AF41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6917" y1="32583" x2="46917" y2="32583"/>
                      </a14:backgroundRemoval>
                    </a14:imgEffect>
                  </a14:imgLayer>
                </a14:imgProps>
              </a:ext>
              <a:ext uri="{28A0092B-C50C-407E-A947-70E740481C1C}">
                <a14:useLocalDpi xmlns:a14="http://schemas.microsoft.com/office/drawing/2010/main" val="0"/>
              </a:ext>
            </a:extLst>
          </a:blip>
          <a:srcRect/>
          <a:stretch/>
        </p:blipFill>
        <p:spPr>
          <a:xfrm>
            <a:off x="14887449" y="163560"/>
            <a:ext cx="2866841" cy="2866841"/>
          </a:xfrm>
          <a:prstGeom prst="rect">
            <a:avLst/>
          </a:prstGeom>
        </p:spPr>
      </p:pic>
      <p:cxnSp>
        <p:nvCxnSpPr>
          <p:cNvPr id="6" name="Rechte verbindingslijn met pijl 5">
            <a:extLst>
              <a:ext uri="{FF2B5EF4-FFF2-40B4-BE49-F238E27FC236}">
                <a16:creationId xmlns:a16="http://schemas.microsoft.com/office/drawing/2014/main" id="{49550839-90A6-046E-3B6B-AF5EAE56FCB0}"/>
              </a:ext>
            </a:extLst>
          </p:cNvPr>
          <p:cNvCxnSpPr>
            <a:cxnSpLocks/>
            <a:endCxn id="7" idx="0"/>
          </p:cNvCxnSpPr>
          <p:nvPr/>
        </p:nvCxnSpPr>
        <p:spPr>
          <a:xfrm flipH="1">
            <a:off x="1098387" y="7757122"/>
            <a:ext cx="1248202" cy="894091"/>
          </a:xfrm>
          <a:prstGeom prst="straightConnector1">
            <a:avLst/>
          </a:prstGeom>
          <a:ln w="57150">
            <a:solidFill>
              <a:srgbClr val="1B9197"/>
            </a:solidFill>
            <a:tailEnd type="triangle"/>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7D32EF56-2F3A-E7C1-629E-8B9E917778F5}"/>
              </a:ext>
            </a:extLst>
          </p:cNvPr>
          <p:cNvSpPr txBox="1"/>
          <p:nvPr/>
        </p:nvSpPr>
        <p:spPr>
          <a:xfrm>
            <a:off x="258253" y="8651213"/>
            <a:ext cx="1680268" cy="646331"/>
          </a:xfrm>
          <a:prstGeom prst="rect">
            <a:avLst/>
          </a:prstGeom>
          <a:noFill/>
        </p:spPr>
        <p:txBody>
          <a:bodyPr wrap="none" rtlCol="0">
            <a:spAutoFit/>
          </a:bodyPr>
          <a:lstStyle/>
          <a:p>
            <a:r>
              <a:rPr lang="en-US" dirty="0">
                <a:solidFill>
                  <a:srgbClr val="1B9197"/>
                </a:solidFill>
                <a:latin typeface="+mj-lt"/>
              </a:rPr>
              <a:t>privacy</a:t>
            </a:r>
          </a:p>
        </p:txBody>
      </p:sp>
      <p:sp>
        <p:nvSpPr>
          <p:cNvPr id="8" name="Tekstvak 7">
            <a:extLst>
              <a:ext uri="{FF2B5EF4-FFF2-40B4-BE49-F238E27FC236}">
                <a16:creationId xmlns:a16="http://schemas.microsoft.com/office/drawing/2014/main" id="{EBA145F0-BC6D-C354-ECA5-678645A9BAF9}"/>
              </a:ext>
            </a:extLst>
          </p:cNvPr>
          <p:cNvSpPr txBox="1"/>
          <p:nvPr/>
        </p:nvSpPr>
        <p:spPr>
          <a:xfrm>
            <a:off x="2257370" y="8648551"/>
            <a:ext cx="2778325" cy="646331"/>
          </a:xfrm>
          <a:prstGeom prst="rect">
            <a:avLst/>
          </a:prstGeom>
          <a:noFill/>
        </p:spPr>
        <p:txBody>
          <a:bodyPr wrap="none" rtlCol="0">
            <a:spAutoFit/>
          </a:bodyPr>
          <a:lstStyle/>
          <a:p>
            <a:r>
              <a:rPr lang="en-US" dirty="0">
                <a:solidFill>
                  <a:srgbClr val="1B9197"/>
                </a:solidFill>
                <a:latin typeface="+mj-lt"/>
              </a:rPr>
              <a:t>succinctness</a:t>
            </a:r>
          </a:p>
        </p:txBody>
      </p:sp>
      <p:cxnSp>
        <p:nvCxnSpPr>
          <p:cNvPr id="14" name="Rechte verbindingslijn met pijl 13">
            <a:extLst>
              <a:ext uri="{FF2B5EF4-FFF2-40B4-BE49-F238E27FC236}">
                <a16:creationId xmlns:a16="http://schemas.microsoft.com/office/drawing/2014/main" id="{6F50F934-A6B4-31A5-B812-A1A68FDCE4BB}"/>
              </a:ext>
            </a:extLst>
          </p:cNvPr>
          <p:cNvCxnSpPr>
            <a:cxnSpLocks/>
          </p:cNvCxnSpPr>
          <p:nvPr/>
        </p:nvCxnSpPr>
        <p:spPr>
          <a:xfrm>
            <a:off x="2346589" y="7751472"/>
            <a:ext cx="1284269" cy="894091"/>
          </a:xfrm>
          <a:prstGeom prst="straightConnector1">
            <a:avLst/>
          </a:prstGeom>
          <a:ln w="57150">
            <a:solidFill>
              <a:srgbClr val="1B91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104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2"/>
                                        </p:tgtEl>
                                      </p:cBhvr>
                                      <p:by x="0" y="0"/>
                                    </p:animScale>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034"/>
                                        </p:tgtEl>
                                        <p:attrNameLst>
                                          <p:attrName>fillcolor</p:attrName>
                                        </p:attrNameLst>
                                      </p:cBhvr>
                                      <p:to>
                                        <a:srgbClr val="941100"/>
                                      </p:to>
                                    </p:animClr>
                                    <p:set>
                                      <p:cBhvr>
                                        <p:cTn id="16" dur="500" fill="hold"/>
                                        <p:tgtEl>
                                          <p:spTgt spid="1034"/>
                                        </p:tgtEl>
                                        <p:attrNameLst>
                                          <p:attrName>fill.type</p:attrName>
                                        </p:attrNameLst>
                                      </p:cBhvr>
                                      <p:to>
                                        <p:strVal val="solid"/>
                                      </p:to>
                                    </p:set>
                                    <p:set>
                                      <p:cBhvr>
                                        <p:cTn id="17" dur="500" fill="hold"/>
                                        <p:tgtEl>
                                          <p:spTgt spid="1034"/>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p:cTn id="21" dur="indefinite"/>
                                        <p:tgtEl>
                                          <p:spTgt spid="38"/>
                                        </p:tgtEl>
                                        <p:attrNameLst>
                                          <p:attrName>style.opacity</p:attrName>
                                        </p:attrNameLst>
                                      </p:cBhvr>
                                      <p:to>
                                        <p:strVal val="0.1"/>
                                      </p:to>
                                    </p:set>
                                    <p:animEffect filter="image" prLst="opacity: 0.1">
                                      <p:cBhvr rctx="IE">
                                        <p:cTn id="22" dur="indefinite"/>
                                        <p:tgtEl>
                                          <p:spTgt spid="38"/>
                                        </p:tgtEl>
                                      </p:cBhvr>
                                    </p:animEffect>
                                  </p:childTnLst>
                                </p:cTn>
                              </p:par>
                              <p:par>
                                <p:cTn id="23" presetID="9" presetClass="emph" presetSubtype="0" nodeType="withEffect">
                                  <p:stCondLst>
                                    <p:cond delay="0"/>
                                  </p:stCondLst>
                                  <p:childTnLst>
                                    <p:set>
                                      <p:cBhvr>
                                        <p:cTn id="24" dur="indefinite"/>
                                        <p:tgtEl>
                                          <p:spTgt spid="48"/>
                                        </p:tgtEl>
                                        <p:attrNameLst>
                                          <p:attrName>style.opacity</p:attrName>
                                        </p:attrNameLst>
                                      </p:cBhvr>
                                      <p:to>
                                        <p:strVal val="0.1"/>
                                      </p:to>
                                    </p:set>
                                    <p:animEffect filter="image" prLst="opacity: 0.1">
                                      <p:cBhvr rctx="IE">
                                        <p:cTn id="25" dur="indefinite"/>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 calcmode="lin" valueType="num">
                                      <p:cBhvr>
                                        <p:cTn id="30" dur="500" fill="hold"/>
                                        <p:tgtEl>
                                          <p:spTgt spid="2050"/>
                                        </p:tgtEl>
                                        <p:attrNameLst>
                                          <p:attrName>ppt_w</p:attrName>
                                        </p:attrNameLst>
                                      </p:cBhvr>
                                      <p:tavLst>
                                        <p:tav tm="0">
                                          <p:val>
                                            <p:fltVal val="0"/>
                                          </p:val>
                                        </p:tav>
                                        <p:tav tm="100000">
                                          <p:val>
                                            <p:strVal val="#ppt_w"/>
                                          </p:val>
                                        </p:tav>
                                      </p:tavLst>
                                    </p:anim>
                                    <p:anim calcmode="lin" valueType="num">
                                      <p:cBhvr>
                                        <p:cTn id="31" dur="500" fill="hold"/>
                                        <p:tgtEl>
                                          <p:spTgt spid="2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E4D2B-18DA-42E5-BF4D-9D548CE311D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27B534F6-A339-D7EA-7ABC-0EE440C5FA9C}"/>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ZKP</a:t>
            </a:r>
            <a:r>
              <a:rPr lang="nl-BE" sz="6600" b="1" dirty="0">
                <a:latin typeface="Nunito" pitchFamily="2" charset="77"/>
              </a:rPr>
              <a:t> </a:t>
            </a:r>
            <a:r>
              <a:rPr lang="nl-BE" sz="8000" b="1" dirty="0">
                <a:latin typeface="Nunito" pitchFamily="2" charset="77"/>
              </a:rPr>
              <a:t>Pipeline</a:t>
            </a:r>
            <a:r>
              <a:rPr lang="nl-BE" sz="6600" b="1" dirty="0">
                <a:latin typeface="Nunito" pitchFamily="2" charset="77"/>
              </a:rPr>
              <a:t> </a:t>
            </a:r>
            <a:endParaRPr lang="nl-BE" sz="8800" dirty="0"/>
          </a:p>
        </p:txBody>
      </p:sp>
      <p:pic>
        <p:nvPicPr>
          <p:cNvPr id="4" name="Picture 2">
            <a:extLst>
              <a:ext uri="{FF2B5EF4-FFF2-40B4-BE49-F238E27FC236}">
                <a16:creationId xmlns:a16="http://schemas.microsoft.com/office/drawing/2014/main" id="{8C17DA6C-256D-461F-4DE7-6285B1718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ntract - Free files and folders icons">
            <a:extLst>
              <a:ext uri="{FF2B5EF4-FFF2-40B4-BE49-F238E27FC236}">
                <a16:creationId xmlns:a16="http://schemas.microsoft.com/office/drawing/2014/main" id="{BD8C0CD7-521D-CAD4-DED5-E853897B06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785"/>
          <a:stretch/>
        </p:blipFill>
        <p:spPr bwMode="auto">
          <a:xfrm>
            <a:off x="17438792"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2D772E54-769C-87F1-BA7A-2F0593347F4E}"/>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9253CD82-7656-092C-B26E-81777BE46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3599" y="6471696"/>
            <a:ext cx="2774348" cy="2774348"/>
          </a:xfrm>
          <a:prstGeom prst="rect">
            <a:avLst/>
          </a:prstGeom>
        </p:spPr>
      </p:pic>
      <p:sp>
        <p:nvSpPr>
          <p:cNvPr id="54" name="Tekstvak 53">
            <a:extLst>
              <a:ext uri="{FF2B5EF4-FFF2-40B4-BE49-F238E27FC236}">
                <a16:creationId xmlns:a16="http://schemas.microsoft.com/office/drawing/2014/main" id="{C742CD0E-29AA-5237-5568-CE39FF369995}"/>
              </a:ext>
            </a:extLst>
          </p:cNvPr>
          <p:cNvSpPr txBox="1"/>
          <p:nvPr/>
        </p:nvSpPr>
        <p:spPr>
          <a:xfrm>
            <a:off x="5804663" y="3760405"/>
            <a:ext cx="7154838" cy="3416320"/>
          </a:xfrm>
          <a:custGeom>
            <a:avLst/>
            <a:gdLst>
              <a:gd name="csX0" fmla="*/ 0 w 7154838"/>
              <a:gd name="csY0" fmla="*/ 0 h 3416320"/>
              <a:gd name="csX1" fmla="*/ 524688 w 7154838"/>
              <a:gd name="csY1" fmla="*/ 0 h 3416320"/>
              <a:gd name="csX2" fmla="*/ 1120925 w 7154838"/>
              <a:gd name="csY2" fmla="*/ 0 h 3416320"/>
              <a:gd name="csX3" fmla="*/ 1860258 w 7154838"/>
              <a:gd name="csY3" fmla="*/ 0 h 3416320"/>
              <a:gd name="csX4" fmla="*/ 2528043 w 7154838"/>
              <a:gd name="csY4" fmla="*/ 0 h 3416320"/>
              <a:gd name="csX5" fmla="*/ 3052731 w 7154838"/>
              <a:gd name="csY5" fmla="*/ 0 h 3416320"/>
              <a:gd name="csX6" fmla="*/ 3792064 w 7154838"/>
              <a:gd name="csY6" fmla="*/ 0 h 3416320"/>
              <a:gd name="csX7" fmla="*/ 4245204 w 7154838"/>
              <a:gd name="csY7" fmla="*/ 0 h 3416320"/>
              <a:gd name="csX8" fmla="*/ 4626795 w 7154838"/>
              <a:gd name="csY8" fmla="*/ 0 h 3416320"/>
              <a:gd name="csX9" fmla="*/ 5079935 w 7154838"/>
              <a:gd name="csY9" fmla="*/ 0 h 3416320"/>
              <a:gd name="csX10" fmla="*/ 5819268 w 7154838"/>
              <a:gd name="csY10" fmla="*/ 0 h 3416320"/>
              <a:gd name="csX11" fmla="*/ 6487053 w 7154838"/>
              <a:gd name="csY11" fmla="*/ 0 h 3416320"/>
              <a:gd name="csX12" fmla="*/ 7154838 w 7154838"/>
              <a:gd name="csY12" fmla="*/ 0 h 3416320"/>
              <a:gd name="csX13" fmla="*/ 7154838 w 7154838"/>
              <a:gd name="csY13" fmla="*/ 501060 h 3416320"/>
              <a:gd name="csX14" fmla="*/ 7154838 w 7154838"/>
              <a:gd name="csY14" fmla="*/ 1104610 h 3416320"/>
              <a:gd name="csX15" fmla="*/ 7154838 w 7154838"/>
              <a:gd name="csY15" fmla="*/ 1639834 h 3416320"/>
              <a:gd name="csX16" fmla="*/ 7154838 w 7154838"/>
              <a:gd name="csY16" fmla="*/ 2209220 h 3416320"/>
              <a:gd name="csX17" fmla="*/ 7154838 w 7154838"/>
              <a:gd name="csY17" fmla="*/ 2676117 h 3416320"/>
              <a:gd name="csX18" fmla="*/ 7154838 w 7154838"/>
              <a:gd name="csY18" fmla="*/ 3416320 h 3416320"/>
              <a:gd name="csX19" fmla="*/ 6487053 w 7154838"/>
              <a:gd name="csY19" fmla="*/ 3416320 h 3416320"/>
              <a:gd name="csX20" fmla="*/ 6033913 w 7154838"/>
              <a:gd name="csY20" fmla="*/ 3416320 h 3416320"/>
              <a:gd name="csX21" fmla="*/ 5652322 w 7154838"/>
              <a:gd name="csY21" fmla="*/ 3416320 h 3416320"/>
              <a:gd name="csX22" fmla="*/ 5199182 w 7154838"/>
              <a:gd name="csY22" fmla="*/ 3416320 h 3416320"/>
              <a:gd name="csX23" fmla="*/ 4531397 w 7154838"/>
              <a:gd name="csY23" fmla="*/ 3416320 h 3416320"/>
              <a:gd name="csX24" fmla="*/ 3792064 w 7154838"/>
              <a:gd name="csY24" fmla="*/ 3416320 h 3416320"/>
              <a:gd name="csX25" fmla="*/ 3195828 w 7154838"/>
              <a:gd name="csY25" fmla="*/ 3416320 h 3416320"/>
              <a:gd name="csX26" fmla="*/ 2599591 w 7154838"/>
              <a:gd name="csY26" fmla="*/ 3416320 h 3416320"/>
              <a:gd name="csX27" fmla="*/ 1860258 w 7154838"/>
              <a:gd name="csY27" fmla="*/ 3416320 h 3416320"/>
              <a:gd name="csX28" fmla="*/ 1264021 w 7154838"/>
              <a:gd name="csY28" fmla="*/ 3416320 h 3416320"/>
              <a:gd name="csX29" fmla="*/ 882430 w 7154838"/>
              <a:gd name="csY29" fmla="*/ 3416320 h 3416320"/>
              <a:gd name="csX30" fmla="*/ 0 w 7154838"/>
              <a:gd name="csY30" fmla="*/ 3416320 h 3416320"/>
              <a:gd name="csX31" fmla="*/ 0 w 7154838"/>
              <a:gd name="csY31" fmla="*/ 2881097 h 3416320"/>
              <a:gd name="csX32" fmla="*/ 0 w 7154838"/>
              <a:gd name="csY32" fmla="*/ 2311710 h 3416320"/>
              <a:gd name="csX33" fmla="*/ 0 w 7154838"/>
              <a:gd name="csY33" fmla="*/ 1810650 h 3416320"/>
              <a:gd name="csX34" fmla="*/ 0 w 7154838"/>
              <a:gd name="csY34" fmla="*/ 1172937 h 3416320"/>
              <a:gd name="csX35" fmla="*/ 0 w 7154838"/>
              <a:gd name="csY35" fmla="*/ 569387 h 3416320"/>
              <a:gd name="csX36" fmla="*/ 0 w 7154838"/>
              <a:gd name="csY36" fmla="*/ 0 h 3416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154838" h="3416320"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94149" y="228939"/>
                  <a:pt x="7125337" y="285784"/>
                  <a:pt x="7154838" y="501060"/>
                </a:cubicBezTo>
                <a:cubicBezTo>
                  <a:pt x="7184339" y="716336"/>
                  <a:pt x="7129634" y="804411"/>
                  <a:pt x="7154838" y="1104610"/>
                </a:cubicBezTo>
                <a:cubicBezTo>
                  <a:pt x="7180042" y="1404809"/>
                  <a:pt x="7108990" y="1451409"/>
                  <a:pt x="7154838" y="1639834"/>
                </a:cubicBezTo>
                <a:cubicBezTo>
                  <a:pt x="7200686" y="1828259"/>
                  <a:pt x="7126913" y="1996467"/>
                  <a:pt x="7154838" y="2209220"/>
                </a:cubicBezTo>
                <a:cubicBezTo>
                  <a:pt x="7182763" y="2421973"/>
                  <a:pt x="7142153" y="2548231"/>
                  <a:pt x="7154838" y="2676117"/>
                </a:cubicBezTo>
                <a:cubicBezTo>
                  <a:pt x="7167523" y="2804003"/>
                  <a:pt x="7146854" y="3180073"/>
                  <a:pt x="7154838" y="3416320"/>
                </a:cubicBezTo>
                <a:cubicBezTo>
                  <a:pt x="6868157" y="3430480"/>
                  <a:pt x="6769507" y="3392143"/>
                  <a:pt x="6487053" y="3416320"/>
                </a:cubicBezTo>
                <a:cubicBezTo>
                  <a:pt x="6204600" y="3440497"/>
                  <a:pt x="6177125" y="3407884"/>
                  <a:pt x="6033913" y="3416320"/>
                </a:cubicBezTo>
                <a:cubicBezTo>
                  <a:pt x="5890701" y="3424756"/>
                  <a:pt x="5811743" y="3373142"/>
                  <a:pt x="5652322" y="3416320"/>
                </a:cubicBezTo>
                <a:cubicBezTo>
                  <a:pt x="5492901" y="3459498"/>
                  <a:pt x="5406841" y="3406247"/>
                  <a:pt x="5199182" y="3416320"/>
                </a:cubicBezTo>
                <a:cubicBezTo>
                  <a:pt x="4991523" y="3426393"/>
                  <a:pt x="4811635" y="3354293"/>
                  <a:pt x="4531397" y="3416320"/>
                </a:cubicBezTo>
                <a:cubicBezTo>
                  <a:pt x="4251159" y="3478347"/>
                  <a:pt x="4027042" y="3396612"/>
                  <a:pt x="3792064" y="3416320"/>
                </a:cubicBezTo>
                <a:cubicBezTo>
                  <a:pt x="3557086" y="3436028"/>
                  <a:pt x="3347578" y="3387510"/>
                  <a:pt x="3195828" y="3416320"/>
                </a:cubicBezTo>
                <a:cubicBezTo>
                  <a:pt x="3044078" y="3445130"/>
                  <a:pt x="2785511" y="3370229"/>
                  <a:pt x="2599591" y="3416320"/>
                </a:cubicBezTo>
                <a:cubicBezTo>
                  <a:pt x="2413671" y="3462411"/>
                  <a:pt x="2128321" y="3331967"/>
                  <a:pt x="1860258" y="3416320"/>
                </a:cubicBezTo>
                <a:cubicBezTo>
                  <a:pt x="1592195" y="3500673"/>
                  <a:pt x="1388158" y="3376744"/>
                  <a:pt x="1264021" y="3416320"/>
                </a:cubicBezTo>
                <a:cubicBezTo>
                  <a:pt x="1139884" y="3455896"/>
                  <a:pt x="1049951" y="3406343"/>
                  <a:pt x="882430" y="3416320"/>
                </a:cubicBezTo>
                <a:cubicBezTo>
                  <a:pt x="714909" y="3426297"/>
                  <a:pt x="335982" y="3381671"/>
                  <a:pt x="0" y="3416320"/>
                </a:cubicBezTo>
                <a:cubicBezTo>
                  <a:pt x="-31006" y="3206252"/>
                  <a:pt x="19585" y="3132168"/>
                  <a:pt x="0" y="2881097"/>
                </a:cubicBezTo>
                <a:cubicBezTo>
                  <a:pt x="-19585" y="2630026"/>
                  <a:pt x="54654" y="2563168"/>
                  <a:pt x="0" y="2311710"/>
                </a:cubicBezTo>
                <a:cubicBezTo>
                  <a:pt x="-54654" y="2060252"/>
                  <a:pt x="42001" y="1993532"/>
                  <a:pt x="0" y="1810650"/>
                </a:cubicBezTo>
                <a:cubicBezTo>
                  <a:pt x="-42001" y="1627768"/>
                  <a:pt x="46439" y="1380615"/>
                  <a:pt x="0" y="1172937"/>
                </a:cubicBezTo>
                <a:cubicBezTo>
                  <a:pt x="-46439" y="965259"/>
                  <a:pt x="20538" y="774862"/>
                  <a:pt x="0" y="569387"/>
                </a:cubicBezTo>
                <a:cubicBezTo>
                  <a:pt x="-20538" y="363912"/>
                  <a:pt x="30307" y="21674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rgbClr val="569CD6"/>
                </a:solidFill>
                <a:latin typeface="Menlo"/>
              </a:rPr>
              <a:t>...</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029" name="Pijl links 1028">
            <a:extLst>
              <a:ext uri="{FF2B5EF4-FFF2-40B4-BE49-F238E27FC236}">
                <a16:creationId xmlns:a16="http://schemas.microsoft.com/office/drawing/2014/main" id="{8564DA57-F142-7AD3-F9F0-B828F275267C}"/>
              </a:ext>
            </a:extLst>
          </p:cNvPr>
          <p:cNvSpPr/>
          <p:nvPr/>
        </p:nvSpPr>
        <p:spPr>
          <a:xfrm rot="5400000">
            <a:off x="15712662"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1" name="Rechthoek 1030">
            <a:extLst>
              <a:ext uri="{FF2B5EF4-FFF2-40B4-BE49-F238E27FC236}">
                <a16:creationId xmlns:a16="http://schemas.microsoft.com/office/drawing/2014/main" id="{E31806A0-425A-6055-06FD-96274EFA8BB7}"/>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sp>
        <p:nvSpPr>
          <p:cNvPr id="1034" name="Rechthoek 1033">
            <a:extLst>
              <a:ext uri="{FF2B5EF4-FFF2-40B4-BE49-F238E27FC236}">
                <a16:creationId xmlns:a16="http://schemas.microsoft.com/office/drawing/2014/main" id="{02E2CE4F-BBF0-69AF-D225-682D7059326E}"/>
              </a:ext>
            </a:extLst>
          </p:cNvPr>
          <p:cNvSpPr/>
          <p:nvPr/>
        </p:nvSpPr>
        <p:spPr>
          <a:xfrm>
            <a:off x="19843429" y="4479992"/>
            <a:ext cx="2334510" cy="882790"/>
          </a:xfrm>
          <a:prstGeom prst="rect">
            <a:avLst/>
          </a:prstGeom>
          <a:solidFill>
            <a:srgbClr val="9411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PROOF</a:t>
            </a:r>
          </a:p>
        </p:txBody>
      </p:sp>
      <p:sp>
        <p:nvSpPr>
          <p:cNvPr id="1035" name="Rechthoek 1034">
            <a:extLst>
              <a:ext uri="{FF2B5EF4-FFF2-40B4-BE49-F238E27FC236}">
                <a16:creationId xmlns:a16="http://schemas.microsoft.com/office/drawing/2014/main" id="{B0E5A304-071E-83EE-E7A7-557A18B9DBF6}"/>
              </a:ext>
            </a:extLst>
          </p:cNvPr>
          <p:cNvSpPr/>
          <p:nvPr/>
        </p:nvSpPr>
        <p:spPr>
          <a:xfrm>
            <a:off x="17690704" y="1235043"/>
            <a:ext cx="2620867"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PROVER</a:t>
            </a:r>
          </a:p>
        </p:txBody>
      </p:sp>
      <p:cxnSp>
        <p:nvCxnSpPr>
          <p:cNvPr id="31" name="Rechte verbindingslijn met pijl 30">
            <a:extLst>
              <a:ext uri="{FF2B5EF4-FFF2-40B4-BE49-F238E27FC236}">
                <a16:creationId xmlns:a16="http://schemas.microsoft.com/office/drawing/2014/main" id="{20CBCA36-FA55-ACF0-42B2-27A0BF5BAAC0}"/>
              </a:ext>
            </a:extLst>
          </p:cNvPr>
          <p:cNvCxnSpPr>
            <a:cxnSpLocks/>
          </p:cNvCxnSpPr>
          <p:nvPr/>
        </p:nvCxnSpPr>
        <p:spPr>
          <a:xfrm flipV="1">
            <a:off x="12959501" y="2244596"/>
            <a:ext cx="2324042" cy="1515809"/>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8" name="Afbeelding 37">
            <a:extLst>
              <a:ext uri="{FF2B5EF4-FFF2-40B4-BE49-F238E27FC236}">
                <a16:creationId xmlns:a16="http://schemas.microsoft.com/office/drawing/2014/main" id="{D6C8AE16-81D6-D707-E72E-D1E5975F43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072712" y="9930116"/>
            <a:ext cx="2226413" cy="2226413"/>
          </a:xfrm>
          <a:prstGeom prst="rect">
            <a:avLst/>
          </a:prstGeom>
        </p:spPr>
      </p:pic>
      <p:pic>
        <p:nvPicPr>
          <p:cNvPr id="39" name="Afbeelding 38">
            <a:extLst>
              <a:ext uri="{FF2B5EF4-FFF2-40B4-BE49-F238E27FC236}">
                <a16:creationId xmlns:a16="http://schemas.microsoft.com/office/drawing/2014/main" id="{E0D14119-AD74-D7D0-5631-E9CD218CB8B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058751" y="11339876"/>
            <a:ext cx="2277268" cy="2277268"/>
          </a:xfrm>
          <a:prstGeom prst="rect">
            <a:avLst/>
          </a:prstGeom>
        </p:spPr>
      </p:pic>
      <p:sp>
        <p:nvSpPr>
          <p:cNvPr id="42" name="Pijl links 41">
            <a:extLst>
              <a:ext uri="{FF2B5EF4-FFF2-40B4-BE49-F238E27FC236}">
                <a16:creationId xmlns:a16="http://schemas.microsoft.com/office/drawing/2014/main" id="{0F04EAC2-90E0-28E7-A882-0C49719BB256}"/>
              </a:ext>
            </a:extLst>
          </p:cNvPr>
          <p:cNvSpPr/>
          <p:nvPr/>
        </p:nvSpPr>
        <p:spPr>
          <a:xfrm rot="5400000">
            <a:off x="1577409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9AE081AF-8835-9605-DBF2-22B5431D62AC}"/>
              </a:ext>
            </a:extLst>
          </p:cNvPr>
          <p:cNvCxnSpPr>
            <a:cxnSpLocks/>
          </p:cNvCxnSpPr>
          <p:nvPr/>
        </p:nvCxnSpPr>
        <p:spPr>
          <a:xfrm flipV="1">
            <a:off x="15329146"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DDE04AA3-9FA1-A361-3701-297BCC82F10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072712" y="9934842"/>
            <a:ext cx="2226413" cy="2226413"/>
          </a:xfrm>
          <a:prstGeom prst="rect">
            <a:avLst/>
          </a:prstGeom>
        </p:spPr>
      </p:pic>
      <p:sp>
        <p:nvSpPr>
          <p:cNvPr id="7" name="Rechthoek 6">
            <a:extLst>
              <a:ext uri="{FF2B5EF4-FFF2-40B4-BE49-F238E27FC236}">
                <a16:creationId xmlns:a16="http://schemas.microsoft.com/office/drawing/2014/main" id="{E2A3EBF9-8F5F-7424-8021-AEE1BC22401E}"/>
              </a:ext>
            </a:extLst>
          </p:cNvPr>
          <p:cNvSpPr/>
          <p:nvPr/>
        </p:nvSpPr>
        <p:spPr>
          <a:xfrm>
            <a:off x="7394255" y="7757122"/>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cxnSp>
        <p:nvCxnSpPr>
          <p:cNvPr id="10" name="Rechte verbindingslijn met pijl 9">
            <a:extLst>
              <a:ext uri="{FF2B5EF4-FFF2-40B4-BE49-F238E27FC236}">
                <a16:creationId xmlns:a16="http://schemas.microsoft.com/office/drawing/2014/main" id="{EE724BE3-BADA-829C-B258-12C8493642B1}"/>
              </a:ext>
            </a:extLst>
          </p:cNvPr>
          <p:cNvCxnSpPr>
            <a:cxnSpLocks/>
          </p:cNvCxnSpPr>
          <p:nvPr/>
        </p:nvCxnSpPr>
        <p:spPr>
          <a:xfrm>
            <a:off x="12959501" y="7176725"/>
            <a:ext cx="2445771" cy="1695512"/>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21492DB6-43B8-D6AB-33A5-6F3FB5EBF3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0500" y="5343836"/>
            <a:ext cx="1362309" cy="1509745"/>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11">
            <a:extLst>
              <a:ext uri="{FF2B5EF4-FFF2-40B4-BE49-F238E27FC236}">
                <a16:creationId xmlns:a16="http://schemas.microsoft.com/office/drawing/2014/main" id="{7B87FE77-8B3F-09A8-18AB-E82FF4A73346}"/>
              </a:ext>
            </a:extLst>
          </p:cNvPr>
          <p:cNvSpPr/>
          <p:nvPr/>
        </p:nvSpPr>
        <p:spPr>
          <a:xfrm>
            <a:off x="17690704" y="7801195"/>
            <a:ext cx="2620871"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VERIFIER</a:t>
            </a:r>
          </a:p>
        </p:txBody>
      </p:sp>
      <p:sp>
        <p:nvSpPr>
          <p:cNvPr id="13" name="Tekstvak 12">
            <a:extLst>
              <a:ext uri="{FF2B5EF4-FFF2-40B4-BE49-F238E27FC236}">
                <a16:creationId xmlns:a16="http://schemas.microsoft.com/office/drawing/2014/main" id="{5D21FB95-41A7-4C40-0907-FF0011463432}"/>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11</a:t>
            </a:r>
          </a:p>
        </p:txBody>
      </p:sp>
      <p:pic>
        <p:nvPicPr>
          <p:cNvPr id="19" name="Afbeelding 18">
            <a:extLst>
              <a:ext uri="{FF2B5EF4-FFF2-40B4-BE49-F238E27FC236}">
                <a16:creationId xmlns:a16="http://schemas.microsoft.com/office/drawing/2014/main" id="{25F3EF64-23A5-5F1C-DDD3-88ADCF2BF9F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6917" y1="32583" x2="46917" y2="32583"/>
                      </a14:backgroundRemoval>
                    </a14:imgEffect>
                  </a14:imgLayer>
                </a14:imgProps>
              </a:ext>
              <a:ext uri="{28A0092B-C50C-407E-A947-70E740481C1C}">
                <a14:useLocalDpi xmlns:a14="http://schemas.microsoft.com/office/drawing/2010/main" val="0"/>
              </a:ext>
            </a:extLst>
          </a:blip>
          <a:srcRect/>
          <a:stretch/>
        </p:blipFill>
        <p:spPr>
          <a:xfrm>
            <a:off x="14887449" y="163560"/>
            <a:ext cx="2866841" cy="2866841"/>
          </a:xfrm>
          <a:prstGeom prst="rect">
            <a:avLst/>
          </a:prstGeom>
        </p:spPr>
      </p:pic>
      <p:cxnSp>
        <p:nvCxnSpPr>
          <p:cNvPr id="2" name="Rechte verbindingslijn met pijl 1">
            <a:extLst>
              <a:ext uri="{FF2B5EF4-FFF2-40B4-BE49-F238E27FC236}">
                <a16:creationId xmlns:a16="http://schemas.microsoft.com/office/drawing/2014/main" id="{EA3FA765-3B01-3997-AACC-65C7748D8C56}"/>
              </a:ext>
            </a:extLst>
          </p:cNvPr>
          <p:cNvCxnSpPr>
            <a:cxnSpLocks/>
            <a:endCxn id="5" idx="0"/>
          </p:cNvCxnSpPr>
          <p:nvPr/>
        </p:nvCxnSpPr>
        <p:spPr>
          <a:xfrm flipH="1">
            <a:off x="1098387" y="7757122"/>
            <a:ext cx="1248202" cy="894091"/>
          </a:xfrm>
          <a:prstGeom prst="straightConnector1">
            <a:avLst/>
          </a:prstGeom>
          <a:ln w="57150">
            <a:solidFill>
              <a:srgbClr val="1B9197"/>
            </a:solidFill>
            <a:tailEnd type="triangle"/>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2619FADC-4D86-6F98-E88E-EC2B31C3E780}"/>
              </a:ext>
            </a:extLst>
          </p:cNvPr>
          <p:cNvSpPr txBox="1"/>
          <p:nvPr/>
        </p:nvSpPr>
        <p:spPr>
          <a:xfrm>
            <a:off x="258253" y="8651213"/>
            <a:ext cx="1680268" cy="646331"/>
          </a:xfrm>
          <a:prstGeom prst="rect">
            <a:avLst/>
          </a:prstGeom>
          <a:noFill/>
        </p:spPr>
        <p:txBody>
          <a:bodyPr wrap="none" rtlCol="0">
            <a:spAutoFit/>
          </a:bodyPr>
          <a:lstStyle/>
          <a:p>
            <a:r>
              <a:rPr lang="en-US" dirty="0">
                <a:solidFill>
                  <a:srgbClr val="1B9197"/>
                </a:solidFill>
                <a:latin typeface="+mj-lt"/>
              </a:rPr>
              <a:t>privacy</a:t>
            </a:r>
          </a:p>
        </p:txBody>
      </p:sp>
      <p:sp>
        <p:nvSpPr>
          <p:cNvPr id="6" name="Tekstvak 5">
            <a:extLst>
              <a:ext uri="{FF2B5EF4-FFF2-40B4-BE49-F238E27FC236}">
                <a16:creationId xmlns:a16="http://schemas.microsoft.com/office/drawing/2014/main" id="{0AD5E128-011E-1EEF-9F55-CEC94022EAFD}"/>
              </a:ext>
            </a:extLst>
          </p:cNvPr>
          <p:cNvSpPr txBox="1"/>
          <p:nvPr/>
        </p:nvSpPr>
        <p:spPr>
          <a:xfrm>
            <a:off x="2257370" y="8648551"/>
            <a:ext cx="2778325" cy="646331"/>
          </a:xfrm>
          <a:prstGeom prst="rect">
            <a:avLst/>
          </a:prstGeom>
          <a:noFill/>
        </p:spPr>
        <p:txBody>
          <a:bodyPr wrap="none" rtlCol="0">
            <a:spAutoFit/>
          </a:bodyPr>
          <a:lstStyle/>
          <a:p>
            <a:r>
              <a:rPr lang="en-US" dirty="0">
                <a:solidFill>
                  <a:srgbClr val="1B9197"/>
                </a:solidFill>
                <a:latin typeface="+mj-lt"/>
              </a:rPr>
              <a:t>succinctness</a:t>
            </a:r>
          </a:p>
        </p:txBody>
      </p:sp>
      <p:cxnSp>
        <p:nvCxnSpPr>
          <p:cNvPr id="14" name="Rechte verbindingslijn met pijl 13">
            <a:extLst>
              <a:ext uri="{FF2B5EF4-FFF2-40B4-BE49-F238E27FC236}">
                <a16:creationId xmlns:a16="http://schemas.microsoft.com/office/drawing/2014/main" id="{CEF75419-AC54-2F89-86A8-4A5A0F331C91}"/>
              </a:ext>
            </a:extLst>
          </p:cNvPr>
          <p:cNvCxnSpPr>
            <a:cxnSpLocks/>
          </p:cNvCxnSpPr>
          <p:nvPr/>
        </p:nvCxnSpPr>
        <p:spPr>
          <a:xfrm>
            <a:off x="2346589" y="7751472"/>
            <a:ext cx="1284269" cy="894091"/>
          </a:xfrm>
          <a:prstGeom prst="straightConnector1">
            <a:avLst/>
          </a:prstGeom>
          <a:ln w="57150">
            <a:solidFill>
              <a:srgbClr val="1B91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389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8"/>
                                        </p:tgtEl>
                                        <p:attrNameLst>
                                          <p:attrName>style.opacity</p:attrName>
                                        </p:attrNameLst>
                                      </p:cBhvr>
                                      <p:to>
                                        <p:strVal val="0.1"/>
                                      </p:to>
                                    </p:set>
                                    <p:animEffect filter="image" prLst="opacity: 0.1">
                                      <p:cBhvr rctx="IE">
                                        <p:cTn id="7" dur="indefinite"/>
                                        <p:tgtEl>
                                          <p:spTgt spid="38"/>
                                        </p:tgtEl>
                                      </p:cBhvr>
                                    </p:animEffect>
                                  </p:childTnLst>
                                </p:cTn>
                              </p:par>
                              <p:par>
                                <p:cTn id="8" presetID="9" presetClass="emph" presetSubtype="0" nodeType="withEffect">
                                  <p:stCondLst>
                                    <p:cond delay="0"/>
                                  </p:stCondLst>
                                  <p:childTnLst>
                                    <p:set>
                                      <p:cBhvr>
                                        <p:cTn id="9" dur="indefinite"/>
                                        <p:tgtEl>
                                          <p:spTgt spid="48"/>
                                        </p:tgtEl>
                                        <p:attrNameLst>
                                          <p:attrName>style.opacity</p:attrName>
                                        </p:attrNameLst>
                                      </p:cBhvr>
                                      <p:to>
                                        <p:strVal val="0.1"/>
                                      </p:to>
                                    </p:set>
                                    <p:animEffect filter="image" prLst="opacity: 0.1">
                                      <p:cBhvr rctx="IE">
                                        <p:cTn id="10" dur="indefinite"/>
                                        <p:tgtEl>
                                          <p:spTgt spid="48"/>
                                        </p:tgtEl>
                                      </p:cBhvr>
                                    </p:animEffect>
                                  </p:childTnLst>
                                </p:cTn>
                              </p:par>
                              <p:par>
                                <p:cTn id="11" presetID="9" presetClass="emph" presetSubtype="0" nodeType="withEffect">
                                  <p:stCondLst>
                                    <p:cond delay="0"/>
                                  </p:stCondLst>
                                  <p:childTnLst>
                                    <p:set>
                                      <p:cBhvr>
                                        <p:cTn id="12" dur="indefinite"/>
                                        <p:tgtEl>
                                          <p:spTgt spid="39"/>
                                        </p:tgtEl>
                                        <p:attrNameLst>
                                          <p:attrName>style.opacity</p:attrName>
                                        </p:attrNameLst>
                                      </p:cBhvr>
                                      <p:to>
                                        <p:strVal val="0.1"/>
                                      </p:to>
                                    </p:set>
                                    <p:animEffect filter="image" prLst="opacity: 0.1">
                                      <p:cBhvr rctx="IE">
                                        <p:cTn id="13" dur="indefinite"/>
                                        <p:tgtEl>
                                          <p:spTgt spid="39"/>
                                        </p:tgtEl>
                                      </p:cBhvr>
                                    </p:animEffec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8157D-900F-51F3-21DA-642199B54C51}"/>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38F4AA0-446E-15FD-3992-81AA3D9D7BC8}"/>
              </a:ext>
            </a:extLst>
          </p:cNvPr>
          <p:cNvSpPr txBox="1"/>
          <p:nvPr/>
        </p:nvSpPr>
        <p:spPr>
          <a:xfrm>
            <a:off x="1132204" y="921157"/>
            <a:ext cx="12278995" cy="1323439"/>
          </a:xfrm>
          <a:prstGeom prst="rect">
            <a:avLst/>
          </a:prstGeom>
          <a:noFill/>
        </p:spPr>
        <p:txBody>
          <a:bodyPr wrap="square">
            <a:spAutoFit/>
          </a:bodyPr>
          <a:lstStyle/>
          <a:p>
            <a:pPr rtl="0">
              <a:spcBef>
                <a:spcPts val="0"/>
              </a:spcBef>
              <a:spcAft>
                <a:spcPts val="0"/>
              </a:spcAft>
            </a:pPr>
            <a:r>
              <a:rPr lang="nl-BE" sz="8000" b="1" u="none" strike="noStrike" dirty="0">
                <a:effectLst/>
                <a:latin typeface="Nunito" pitchFamily="2" charset="77"/>
              </a:rPr>
              <a:t>Bugs in ZKPs</a:t>
            </a:r>
            <a:endParaRPr lang="nl-BE" sz="11500" b="1" dirty="0">
              <a:effectLst/>
              <a:latin typeface="Nunito" pitchFamily="2" charset="77"/>
            </a:endParaRPr>
          </a:p>
        </p:txBody>
      </p:sp>
      <p:pic>
        <p:nvPicPr>
          <p:cNvPr id="2" name="Afbeelding 1">
            <a:extLst>
              <a:ext uri="{FF2B5EF4-FFF2-40B4-BE49-F238E27FC236}">
                <a16:creationId xmlns:a16="http://schemas.microsoft.com/office/drawing/2014/main" id="{A2268F5F-C4B8-51B6-C1B5-AD2302C60D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8721" y="3118265"/>
            <a:ext cx="7459863" cy="74794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Afbeelding 4">
            <a:extLst>
              <a:ext uri="{FF2B5EF4-FFF2-40B4-BE49-F238E27FC236}">
                <a16:creationId xmlns:a16="http://schemas.microsoft.com/office/drawing/2014/main" id="{31CEEAFA-B788-F099-155C-AB9B27247D26}"/>
              </a:ext>
            </a:extLst>
          </p:cNvPr>
          <p:cNvPicPr>
            <a:picLocks noChangeAspect="1"/>
          </p:cNvPicPr>
          <p:nvPr/>
        </p:nvPicPr>
        <p:blipFill>
          <a:blip r:embed="rId4"/>
          <a:stretch>
            <a:fillRect/>
          </a:stretch>
        </p:blipFill>
        <p:spPr>
          <a:xfrm>
            <a:off x="16652290" y="3118264"/>
            <a:ext cx="6852578" cy="7479469"/>
          </a:xfrm>
          <a:prstGeom prst="rect">
            <a:avLst/>
          </a:prstGeom>
          <a:ln w="127000" cap="rnd">
            <a:solidFill>
              <a:srgbClr val="FFFFFF"/>
            </a:solidFill>
          </a:ln>
          <a:effectLst>
            <a:outerShdw blurRad="76200" dir="18900000" sy="23000" kx="-1200000" algn="bl" rotWithShape="0">
              <a:prstClr val="black">
                <a:alpha val="20000"/>
              </a:prstClr>
            </a:outerShdw>
          </a:effectLst>
          <a:scene3d>
            <a:camera prst="orthographicFront"/>
            <a:lightRig rig="twoPt" dir="t">
              <a:rot lat="0" lon="0" rev="7800000"/>
            </a:lightRig>
          </a:scene3d>
          <a:sp3d contourW="6350">
            <a:bevelT w="50800" h="16510"/>
            <a:contourClr>
              <a:srgbClr val="C0C0C0"/>
            </a:contourClr>
          </a:sp3d>
        </p:spPr>
      </p:pic>
      <p:sp>
        <p:nvSpPr>
          <p:cNvPr id="6" name="Tekstvak 5">
            <a:extLst>
              <a:ext uri="{FF2B5EF4-FFF2-40B4-BE49-F238E27FC236}">
                <a16:creationId xmlns:a16="http://schemas.microsoft.com/office/drawing/2014/main" id="{E987C1F3-CCE4-AF3D-7FB5-DD2AA75AE956}"/>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12</a:t>
            </a:r>
          </a:p>
        </p:txBody>
      </p:sp>
      <p:sp>
        <p:nvSpPr>
          <p:cNvPr id="8" name="Tekstvak 7">
            <a:extLst>
              <a:ext uri="{FF2B5EF4-FFF2-40B4-BE49-F238E27FC236}">
                <a16:creationId xmlns:a16="http://schemas.microsoft.com/office/drawing/2014/main" id="{C1BDC701-58D5-0717-0707-388CF5A82627}"/>
              </a:ext>
            </a:extLst>
          </p:cNvPr>
          <p:cNvSpPr txBox="1"/>
          <p:nvPr/>
        </p:nvSpPr>
        <p:spPr>
          <a:xfrm>
            <a:off x="8772855" y="6211667"/>
            <a:ext cx="7295164" cy="1292662"/>
          </a:xfrm>
          <a:custGeom>
            <a:avLst/>
            <a:gdLst>
              <a:gd name="csX0" fmla="*/ 0 w 7295164"/>
              <a:gd name="csY0" fmla="*/ 0 h 1292662"/>
              <a:gd name="csX1" fmla="*/ 590245 w 7295164"/>
              <a:gd name="csY1" fmla="*/ 0 h 1292662"/>
              <a:gd name="csX2" fmla="*/ 1034587 w 7295164"/>
              <a:gd name="csY2" fmla="*/ 0 h 1292662"/>
              <a:gd name="csX3" fmla="*/ 1843687 w 7295164"/>
              <a:gd name="csY3" fmla="*/ 0 h 1292662"/>
              <a:gd name="csX4" fmla="*/ 2433932 w 7295164"/>
              <a:gd name="csY4" fmla="*/ 0 h 1292662"/>
              <a:gd name="csX5" fmla="*/ 3024177 w 7295164"/>
              <a:gd name="csY5" fmla="*/ 0 h 1292662"/>
              <a:gd name="csX6" fmla="*/ 3833277 w 7295164"/>
              <a:gd name="csY6" fmla="*/ 0 h 1292662"/>
              <a:gd name="csX7" fmla="*/ 4350571 w 7295164"/>
              <a:gd name="csY7" fmla="*/ 0 h 1292662"/>
              <a:gd name="csX8" fmla="*/ 5159671 w 7295164"/>
              <a:gd name="csY8" fmla="*/ 0 h 1292662"/>
              <a:gd name="csX9" fmla="*/ 5968771 w 7295164"/>
              <a:gd name="csY9" fmla="*/ 0 h 1292662"/>
              <a:gd name="csX10" fmla="*/ 6631967 w 7295164"/>
              <a:gd name="csY10" fmla="*/ 0 h 1292662"/>
              <a:gd name="csX11" fmla="*/ 7295164 w 7295164"/>
              <a:gd name="csY11" fmla="*/ 0 h 1292662"/>
              <a:gd name="csX12" fmla="*/ 7295164 w 7295164"/>
              <a:gd name="csY12" fmla="*/ 633404 h 1292662"/>
              <a:gd name="csX13" fmla="*/ 7295164 w 7295164"/>
              <a:gd name="csY13" fmla="*/ 1292662 h 1292662"/>
              <a:gd name="csX14" fmla="*/ 6631967 w 7295164"/>
              <a:gd name="csY14" fmla="*/ 1292662 h 1292662"/>
              <a:gd name="csX15" fmla="*/ 6114674 w 7295164"/>
              <a:gd name="csY15" fmla="*/ 1292662 h 1292662"/>
              <a:gd name="csX16" fmla="*/ 5451477 w 7295164"/>
              <a:gd name="csY16" fmla="*/ 1292662 h 1292662"/>
              <a:gd name="csX17" fmla="*/ 4642377 w 7295164"/>
              <a:gd name="csY17" fmla="*/ 1292662 h 1292662"/>
              <a:gd name="csX18" fmla="*/ 3979180 w 7295164"/>
              <a:gd name="csY18" fmla="*/ 1292662 h 1292662"/>
              <a:gd name="csX19" fmla="*/ 3534839 w 7295164"/>
              <a:gd name="csY19" fmla="*/ 1292662 h 1292662"/>
              <a:gd name="csX20" fmla="*/ 3017545 w 7295164"/>
              <a:gd name="csY20" fmla="*/ 1292662 h 1292662"/>
              <a:gd name="csX21" fmla="*/ 2208445 w 7295164"/>
              <a:gd name="csY21" fmla="*/ 1292662 h 1292662"/>
              <a:gd name="csX22" fmla="*/ 1545248 w 7295164"/>
              <a:gd name="csY22" fmla="*/ 1292662 h 1292662"/>
              <a:gd name="csX23" fmla="*/ 1027955 w 7295164"/>
              <a:gd name="csY23" fmla="*/ 1292662 h 1292662"/>
              <a:gd name="csX24" fmla="*/ 0 w 7295164"/>
              <a:gd name="csY24" fmla="*/ 1292662 h 1292662"/>
              <a:gd name="csX25" fmla="*/ 0 w 7295164"/>
              <a:gd name="csY25" fmla="*/ 685111 h 1292662"/>
              <a:gd name="csX26" fmla="*/ 0 w 7295164"/>
              <a:gd name="csY26" fmla="*/ 0 h 12926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295164" h="1292662" extrusionOk="0">
                <a:moveTo>
                  <a:pt x="0" y="0"/>
                </a:moveTo>
                <a:cubicBezTo>
                  <a:pt x="199767" y="-19173"/>
                  <a:pt x="357279" y="-964"/>
                  <a:pt x="590245" y="0"/>
                </a:cubicBezTo>
                <a:cubicBezTo>
                  <a:pt x="823211" y="964"/>
                  <a:pt x="923219" y="1718"/>
                  <a:pt x="1034587" y="0"/>
                </a:cubicBezTo>
                <a:cubicBezTo>
                  <a:pt x="1145955" y="-1718"/>
                  <a:pt x="1492851" y="17276"/>
                  <a:pt x="1843687" y="0"/>
                </a:cubicBezTo>
                <a:cubicBezTo>
                  <a:pt x="2194523" y="-17276"/>
                  <a:pt x="2278839" y="-23134"/>
                  <a:pt x="2433932" y="0"/>
                </a:cubicBezTo>
                <a:cubicBezTo>
                  <a:pt x="2589025" y="23134"/>
                  <a:pt x="2740859" y="-12569"/>
                  <a:pt x="3024177" y="0"/>
                </a:cubicBezTo>
                <a:cubicBezTo>
                  <a:pt x="3307496" y="12569"/>
                  <a:pt x="3660706" y="29116"/>
                  <a:pt x="3833277" y="0"/>
                </a:cubicBezTo>
                <a:cubicBezTo>
                  <a:pt x="4005848" y="-29116"/>
                  <a:pt x="4196877" y="-20591"/>
                  <a:pt x="4350571" y="0"/>
                </a:cubicBezTo>
                <a:cubicBezTo>
                  <a:pt x="4504265" y="20591"/>
                  <a:pt x="4760803" y="19176"/>
                  <a:pt x="5159671" y="0"/>
                </a:cubicBezTo>
                <a:cubicBezTo>
                  <a:pt x="5558539" y="-19176"/>
                  <a:pt x="5750477" y="18508"/>
                  <a:pt x="5968771" y="0"/>
                </a:cubicBezTo>
                <a:cubicBezTo>
                  <a:pt x="6187065" y="-18508"/>
                  <a:pt x="6473109" y="17702"/>
                  <a:pt x="6631967" y="0"/>
                </a:cubicBezTo>
                <a:cubicBezTo>
                  <a:pt x="6790825" y="-17702"/>
                  <a:pt x="7154398" y="27916"/>
                  <a:pt x="7295164" y="0"/>
                </a:cubicBezTo>
                <a:cubicBezTo>
                  <a:pt x="7312100" y="248164"/>
                  <a:pt x="7278560" y="347370"/>
                  <a:pt x="7295164" y="633404"/>
                </a:cubicBezTo>
                <a:cubicBezTo>
                  <a:pt x="7311768" y="919438"/>
                  <a:pt x="7302179" y="1025693"/>
                  <a:pt x="7295164" y="1292662"/>
                </a:cubicBezTo>
                <a:cubicBezTo>
                  <a:pt x="7146413" y="1277033"/>
                  <a:pt x="6908035" y="1308518"/>
                  <a:pt x="6631967" y="1292662"/>
                </a:cubicBezTo>
                <a:cubicBezTo>
                  <a:pt x="6355899" y="1276806"/>
                  <a:pt x="6293990" y="1310715"/>
                  <a:pt x="6114674" y="1292662"/>
                </a:cubicBezTo>
                <a:cubicBezTo>
                  <a:pt x="5935358" y="1274609"/>
                  <a:pt x="5618938" y="1293320"/>
                  <a:pt x="5451477" y="1292662"/>
                </a:cubicBezTo>
                <a:cubicBezTo>
                  <a:pt x="5284016" y="1292004"/>
                  <a:pt x="5010759" y="1264157"/>
                  <a:pt x="4642377" y="1292662"/>
                </a:cubicBezTo>
                <a:cubicBezTo>
                  <a:pt x="4273995" y="1321167"/>
                  <a:pt x="4173630" y="1298834"/>
                  <a:pt x="3979180" y="1292662"/>
                </a:cubicBezTo>
                <a:cubicBezTo>
                  <a:pt x="3784730" y="1286490"/>
                  <a:pt x="3724848" y="1290850"/>
                  <a:pt x="3534839" y="1292662"/>
                </a:cubicBezTo>
                <a:cubicBezTo>
                  <a:pt x="3344830" y="1294474"/>
                  <a:pt x="3186157" y="1268905"/>
                  <a:pt x="3017545" y="1292662"/>
                </a:cubicBezTo>
                <a:cubicBezTo>
                  <a:pt x="2848933" y="1316419"/>
                  <a:pt x="2490220" y="1281509"/>
                  <a:pt x="2208445" y="1292662"/>
                </a:cubicBezTo>
                <a:cubicBezTo>
                  <a:pt x="1926670" y="1303815"/>
                  <a:pt x="1866733" y="1312000"/>
                  <a:pt x="1545248" y="1292662"/>
                </a:cubicBezTo>
                <a:cubicBezTo>
                  <a:pt x="1223763" y="1273324"/>
                  <a:pt x="1193538" y="1267623"/>
                  <a:pt x="1027955" y="1292662"/>
                </a:cubicBezTo>
                <a:cubicBezTo>
                  <a:pt x="862372" y="1317701"/>
                  <a:pt x="289794" y="1276676"/>
                  <a:pt x="0" y="1292662"/>
                </a:cubicBezTo>
                <a:cubicBezTo>
                  <a:pt x="25259" y="1053724"/>
                  <a:pt x="-14070" y="836499"/>
                  <a:pt x="0" y="685111"/>
                </a:cubicBezTo>
                <a:cubicBezTo>
                  <a:pt x="14070" y="533723"/>
                  <a:pt x="-19710" y="229738"/>
                  <a:pt x="0" y="0"/>
                </a:cubicBezTo>
                <a:close/>
              </a:path>
            </a:pathLst>
          </a:custGeom>
          <a:noFill/>
          <a:ln w="3810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br>
              <a:rPr lang="en-US" sz="2600" dirty="0">
                <a:latin typeface="+mj-lt"/>
              </a:rPr>
            </a:br>
            <a:r>
              <a:rPr lang="en-US" sz="2600" dirty="0">
                <a:latin typeface="+mj-lt"/>
              </a:rPr>
              <a:t>Bugs in blockchain software are </a:t>
            </a:r>
            <a:r>
              <a:rPr lang="en-US" sz="2600" b="1" dirty="0">
                <a:latin typeface="+mj-lt"/>
              </a:rPr>
              <a:t>extremely</a:t>
            </a:r>
            <a:r>
              <a:rPr lang="en-US" sz="2600" dirty="0">
                <a:latin typeface="+mj-lt"/>
              </a:rPr>
              <a:t> costly</a:t>
            </a:r>
          </a:p>
          <a:p>
            <a:pPr algn="ctr"/>
            <a:endParaRPr lang="en-US" sz="2600" dirty="0">
              <a:latin typeface="+mj-lt"/>
            </a:endParaRPr>
          </a:p>
        </p:txBody>
      </p:sp>
    </p:spTree>
    <p:extLst>
      <p:ext uri="{BB962C8B-B14F-4D97-AF65-F5344CB8AC3E}">
        <p14:creationId xmlns:p14="http://schemas.microsoft.com/office/powerpoint/2010/main" val="2068303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1FB12-7955-753D-4DD6-C5DC10E7B385}"/>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1129AA37-2D34-748A-E081-14A66AF55794}"/>
              </a:ext>
            </a:extLst>
          </p:cNvPr>
          <p:cNvSpPr txBox="1"/>
          <p:nvPr/>
        </p:nvSpPr>
        <p:spPr>
          <a:xfrm>
            <a:off x="1" y="1723168"/>
            <a:ext cx="24377649" cy="2231380"/>
          </a:xfrm>
          <a:prstGeom prst="rect">
            <a:avLst/>
          </a:prstGeom>
          <a:noFill/>
        </p:spPr>
        <p:txBody>
          <a:bodyPr wrap="square" rtlCol="0">
            <a:spAutoFit/>
          </a:bodyPr>
          <a:lstStyle/>
          <a:p>
            <a:pPr algn="ctr"/>
            <a:r>
              <a:rPr lang="nl-BE" sz="13900" b="1" dirty="0">
                <a:solidFill>
                  <a:srgbClr val="0B2C5B"/>
                </a:solidFill>
                <a:latin typeface="+mj-lt"/>
              </a:rPr>
              <a:t>Contributions</a:t>
            </a:r>
          </a:p>
        </p:txBody>
      </p:sp>
      <p:sp>
        <p:nvSpPr>
          <p:cNvPr id="7" name="Tekstvak 6">
            <a:extLst>
              <a:ext uri="{FF2B5EF4-FFF2-40B4-BE49-F238E27FC236}">
                <a16:creationId xmlns:a16="http://schemas.microsoft.com/office/drawing/2014/main" id="{E1E9B3A2-5B8A-B931-BDAB-4D9724687D72}"/>
              </a:ext>
            </a:extLst>
          </p:cNvPr>
          <p:cNvSpPr txBox="1"/>
          <p:nvPr/>
        </p:nvSpPr>
        <p:spPr>
          <a:xfrm>
            <a:off x="3518264" y="5157884"/>
            <a:ext cx="24377650" cy="6834948"/>
          </a:xfrm>
          <a:prstGeom prst="rect">
            <a:avLst/>
          </a:prstGeom>
          <a:noFill/>
        </p:spPr>
        <p:txBody>
          <a:bodyPr wrap="square" rtlCol="0">
            <a:spAutoFit/>
          </a:bodyPr>
          <a:lstStyle/>
          <a:p>
            <a:pPr marL="857250" indent="-857250">
              <a:lnSpc>
                <a:spcPct val="150000"/>
              </a:lnSpc>
              <a:buFont typeface="Courier New" panose="02070309020205020404" pitchFamily="49" charset="0"/>
              <a:buChar char="o"/>
            </a:pPr>
            <a:r>
              <a:rPr lang="nl-BE" sz="6000" b="1" dirty="0">
                <a:solidFill>
                  <a:srgbClr val="1B243A"/>
                </a:solidFill>
              </a:rPr>
              <a:t>Formalization: Domain Consistency Model (DCM)</a:t>
            </a:r>
          </a:p>
          <a:p>
            <a:pPr marL="857250" indent="-857250">
              <a:lnSpc>
                <a:spcPct val="150000"/>
              </a:lnSpc>
              <a:buFont typeface="Courier New" panose="02070309020205020404" pitchFamily="49" charset="0"/>
              <a:buChar char="o"/>
            </a:pPr>
            <a:r>
              <a:rPr lang="nl-BE" sz="6000" b="1" dirty="0">
                <a:solidFill>
                  <a:srgbClr val="1B243A"/>
                </a:solidFill>
              </a:rPr>
              <a:t>Algorithm: Value Inference Engine</a:t>
            </a:r>
          </a:p>
          <a:p>
            <a:pPr marL="857250" indent="-857250">
              <a:lnSpc>
                <a:spcPct val="150000"/>
              </a:lnSpc>
              <a:buFont typeface="Courier New" panose="02070309020205020404" pitchFamily="49" charset="0"/>
              <a:buChar char="o"/>
            </a:pPr>
            <a:r>
              <a:rPr lang="nl-BE" sz="6000" b="1" dirty="0">
                <a:solidFill>
                  <a:srgbClr val="1B243A"/>
                </a:solidFill>
              </a:rPr>
              <a:t>Implementation: Multi-Language Support</a:t>
            </a:r>
          </a:p>
          <a:p>
            <a:pPr marL="857250" indent="-857250">
              <a:lnSpc>
                <a:spcPct val="150000"/>
              </a:lnSpc>
              <a:buFont typeface="Courier New" panose="02070309020205020404" pitchFamily="49" charset="0"/>
              <a:buChar char="o"/>
            </a:pPr>
            <a:r>
              <a:rPr lang="nl-BE" sz="6000" b="1" dirty="0">
                <a:solidFill>
                  <a:srgbClr val="1B243A"/>
                </a:solidFill>
              </a:rPr>
              <a:t>Evaluation: Discovery of Real-World Vulnerabilities</a:t>
            </a:r>
          </a:p>
          <a:p>
            <a:pPr marL="857250" indent="-857250">
              <a:lnSpc>
                <a:spcPct val="150000"/>
              </a:lnSpc>
              <a:buFont typeface="Courier New" panose="02070309020205020404" pitchFamily="49" charset="0"/>
              <a:buChar char="o"/>
            </a:pPr>
            <a:endParaRPr lang="nl-BE" sz="6000" b="1" dirty="0">
              <a:solidFill>
                <a:srgbClr val="1B243A"/>
              </a:solidFill>
            </a:endParaRPr>
          </a:p>
        </p:txBody>
      </p:sp>
    </p:spTree>
    <p:extLst>
      <p:ext uri="{BB962C8B-B14F-4D97-AF65-F5344CB8AC3E}">
        <p14:creationId xmlns:p14="http://schemas.microsoft.com/office/powerpoint/2010/main" val="2672705849"/>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151C0B0-83B0-C77E-753A-21C6356C4515}"/>
              </a:ext>
            </a:extLst>
          </p:cNvPr>
          <p:cNvSpPr txBox="1"/>
          <p:nvPr/>
        </p:nvSpPr>
        <p:spPr>
          <a:xfrm>
            <a:off x="0" y="5742310"/>
            <a:ext cx="24377649" cy="2231380"/>
          </a:xfrm>
          <a:prstGeom prst="rect">
            <a:avLst/>
          </a:prstGeom>
          <a:noFill/>
        </p:spPr>
        <p:txBody>
          <a:bodyPr wrap="square" rtlCol="0">
            <a:spAutoFit/>
          </a:bodyPr>
          <a:lstStyle/>
          <a:p>
            <a:pPr algn="ctr"/>
            <a:r>
              <a:rPr lang="nl-BE" sz="13900" b="1" dirty="0">
                <a:solidFill>
                  <a:srgbClr val="0B2C5B"/>
                </a:solidFill>
                <a:latin typeface="+mj-lt"/>
              </a:rPr>
              <a:t>Background</a:t>
            </a:r>
          </a:p>
        </p:txBody>
      </p:sp>
    </p:spTree>
    <p:extLst>
      <p:ext uri="{BB962C8B-B14F-4D97-AF65-F5344CB8AC3E}">
        <p14:creationId xmlns:p14="http://schemas.microsoft.com/office/powerpoint/2010/main" val="3630242641"/>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4A651-DF4E-975A-6A76-175C79A32A6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FD976682-6C63-CEA0-2806-295E4D3185D1}"/>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ZKP</a:t>
            </a:r>
            <a:r>
              <a:rPr lang="nl-BE" sz="6600" b="1" dirty="0">
                <a:latin typeface="Nunito" pitchFamily="2" charset="77"/>
              </a:rPr>
              <a:t> </a:t>
            </a:r>
            <a:r>
              <a:rPr lang="nl-BE" sz="8000" b="1" dirty="0">
                <a:latin typeface="Nunito" pitchFamily="2" charset="77"/>
              </a:rPr>
              <a:t>Pipeline</a:t>
            </a:r>
            <a:r>
              <a:rPr lang="nl-BE" sz="6600" b="1" dirty="0">
                <a:latin typeface="Nunito" pitchFamily="2" charset="77"/>
              </a:rPr>
              <a:t> </a:t>
            </a:r>
            <a:endParaRPr lang="nl-BE" sz="8800" dirty="0"/>
          </a:p>
        </p:txBody>
      </p:sp>
      <p:pic>
        <p:nvPicPr>
          <p:cNvPr id="4" name="Picture 2">
            <a:extLst>
              <a:ext uri="{FF2B5EF4-FFF2-40B4-BE49-F238E27FC236}">
                <a16:creationId xmlns:a16="http://schemas.microsoft.com/office/drawing/2014/main" id="{0ADFA82E-98F7-E1EC-F599-154BF0A4A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ntract - Free files and folders icons">
            <a:extLst>
              <a:ext uri="{FF2B5EF4-FFF2-40B4-BE49-F238E27FC236}">
                <a16:creationId xmlns:a16="http://schemas.microsoft.com/office/drawing/2014/main" id="{446B70C8-7AE6-7197-CE48-404AE79248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785"/>
          <a:stretch/>
        </p:blipFill>
        <p:spPr bwMode="auto">
          <a:xfrm>
            <a:off x="17438792"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37944F22-D5BE-D466-CDF6-9264B8462ED9}"/>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Picture 2" descr="Cool boy emoji | AI Emoji Generator">
            <a:extLst>
              <a:ext uri="{FF2B5EF4-FFF2-40B4-BE49-F238E27FC236}">
                <a16:creationId xmlns:a16="http://schemas.microsoft.com/office/drawing/2014/main" id="{013594E2-4D25-3729-DD5D-30E823BDEA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3543"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0" name="Afbeelding 49" descr="Afbeelding met speelgoed, pop, persoon, tekenfilm&#10;&#10;Door AI gegenereerde inhoud is mogelijk onjuist.">
            <a:extLst>
              <a:ext uri="{FF2B5EF4-FFF2-40B4-BE49-F238E27FC236}">
                <a16:creationId xmlns:a16="http://schemas.microsoft.com/office/drawing/2014/main" id="{B19DBB82-66F7-9BBE-487F-2F229B4ED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3599" y="6471696"/>
            <a:ext cx="2774348" cy="2774348"/>
          </a:xfrm>
          <a:prstGeom prst="rect">
            <a:avLst/>
          </a:prstGeom>
        </p:spPr>
      </p:pic>
      <p:sp>
        <p:nvSpPr>
          <p:cNvPr id="1029" name="Pijl links 1028">
            <a:extLst>
              <a:ext uri="{FF2B5EF4-FFF2-40B4-BE49-F238E27FC236}">
                <a16:creationId xmlns:a16="http://schemas.microsoft.com/office/drawing/2014/main" id="{B3C66871-1063-C963-370E-86BBB5D10800}"/>
              </a:ext>
            </a:extLst>
          </p:cNvPr>
          <p:cNvSpPr/>
          <p:nvPr/>
        </p:nvSpPr>
        <p:spPr>
          <a:xfrm rot="5400000">
            <a:off x="15712662"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1" name="Rechthoek 1030">
            <a:extLst>
              <a:ext uri="{FF2B5EF4-FFF2-40B4-BE49-F238E27FC236}">
                <a16:creationId xmlns:a16="http://schemas.microsoft.com/office/drawing/2014/main" id="{2E4CF8B7-213B-A423-4991-75F8ABB358DA}"/>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pic>
        <p:nvPicPr>
          <p:cNvPr id="38" name="Afbeelding 37">
            <a:extLst>
              <a:ext uri="{FF2B5EF4-FFF2-40B4-BE49-F238E27FC236}">
                <a16:creationId xmlns:a16="http://schemas.microsoft.com/office/drawing/2014/main" id="{E313FD59-CFF8-3F78-1FDB-67F35A195AF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072712" y="9930116"/>
            <a:ext cx="2226413" cy="2226413"/>
          </a:xfrm>
          <a:prstGeom prst="rect">
            <a:avLst/>
          </a:prstGeom>
        </p:spPr>
      </p:pic>
      <p:pic>
        <p:nvPicPr>
          <p:cNvPr id="39" name="Afbeelding 38">
            <a:extLst>
              <a:ext uri="{FF2B5EF4-FFF2-40B4-BE49-F238E27FC236}">
                <a16:creationId xmlns:a16="http://schemas.microsoft.com/office/drawing/2014/main" id="{54287F0F-92EC-1B4A-7360-34115AD7B77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058751" y="11339876"/>
            <a:ext cx="2277268" cy="2277268"/>
          </a:xfrm>
          <a:prstGeom prst="rect">
            <a:avLst/>
          </a:prstGeom>
        </p:spPr>
      </p:pic>
      <p:sp>
        <p:nvSpPr>
          <p:cNvPr id="42" name="Pijl links 41">
            <a:extLst>
              <a:ext uri="{FF2B5EF4-FFF2-40B4-BE49-F238E27FC236}">
                <a16:creationId xmlns:a16="http://schemas.microsoft.com/office/drawing/2014/main" id="{377553D1-2FF7-6599-7651-ECF999E2A006}"/>
              </a:ext>
            </a:extLst>
          </p:cNvPr>
          <p:cNvSpPr/>
          <p:nvPr/>
        </p:nvSpPr>
        <p:spPr>
          <a:xfrm rot="5400000">
            <a:off x="1577409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1C34CE4B-D8E6-44B4-E455-ED67E807D2C2}"/>
              </a:ext>
            </a:extLst>
          </p:cNvPr>
          <p:cNvCxnSpPr>
            <a:cxnSpLocks/>
          </p:cNvCxnSpPr>
          <p:nvPr/>
        </p:nvCxnSpPr>
        <p:spPr>
          <a:xfrm flipV="1">
            <a:off x="15329146"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A1FFA71C-D078-48D5-C776-52F1A56AAFB4}"/>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br>
              <a:rPr lang="en-US" sz="2400" dirty="0">
                <a:latin typeface="Menlo"/>
              </a:rPr>
            </a:br>
            <a:endParaRPr lang="en-US" sz="2400" dirty="0">
              <a:latin typeface="Menlo"/>
            </a:endParaRPr>
          </a:p>
          <a:p>
            <a:endParaRPr lang="en-US" sz="2400" dirty="0">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0" name="Rechthoek 9">
            <a:extLst>
              <a:ext uri="{FF2B5EF4-FFF2-40B4-BE49-F238E27FC236}">
                <a16:creationId xmlns:a16="http://schemas.microsoft.com/office/drawing/2014/main" id="{7E3F0E81-8938-B046-EEEA-7217BB856D98}"/>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cxnSp>
        <p:nvCxnSpPr>
          <p:cNvPr id="12" name="Rechte verbindingslijn met pijl 11">
            <a:extLst>
              <a:ext uri="{FF2B5EF4-FFF2-40B4-BE49-F238E27FC236}">
                <a16:creationId xmlns:a16="http://schemas.microsoft.com/office/drawing/2014/main" id="{DED35D22-C349-DEF8-8472-6BF8DEE970BF}"/>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76525972-EE5C-7043-CB4D-362330A66397}"/>
              </a:ext>
            </a:extLst>
          </p:cNvPr>
          <p:cNvCxnSpPr>
            <a:cxnSpLocks/>
          </p:cNvCxnSpPr>
          <p:nvPr/>
        </p:nvCxnSpPr>
        <p:spPr>
          <a:xfrm>
            <a:off x="12905481" y="7915389"/>
            <a:ext cx="2467346" cy="820253"/>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35849B0F-5424-059A-F6E7-D9541B56437D}"/>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15</a:t>
            </a:r>
          </a:p>
        </p:txBody>
      </p:sp>
    </p:spTree>
    <p:extLst>
      <p:ext uri="{BB962C8B-B14F-4D97-AF65-F5344CB8AC3E}">
        <p14:creationId xmlns:p14="http://schemas.microsoft.com/office/powerpoint/2010/main" val="183617420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00946-D961-B8F1-F8A3-62CBBDB1650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C51E334-2035-1092-140E-9AF5C4F0BC15}"/>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ZKP</a:t>
            </a:r>
            <a:r>
              <a:rPr lang="nl-BE" sz="6600" b="1" dirty="0">
                <a:latin typeface="Nunito" pitchFamily="2" charset="77"/>
              </a:rPr>
              <a:t> </a:t>
            </a:r>
            <a:r>
              <a:rPr lang="nl-BE" sz="8000" b="1" dirty="0">
                <a:latin typeface="Nunito" pitchFamily="2" charset="77"/>
              </a:rPr>
              <a:t>Pipeline</a:t>
            </a:r>
            <a:r>
              <a:rPr lang="nl-BE" sz="6600" b="1" dirty="0">
                <a:latin typeface="Nunito" pitchFamily="2" charset="77"/>
              </a:rPr>
              <a:t> </a:t>
            </a:r>
            <a:endParaRPr lang="nl-BE" sz="8800" dirty="0"/>
          </a:p>
        </p:txBody>
      </p:sp>
      <p:pic>
        <p:nvPicPr>
          <p:cNvPr id="4" name="Picture 2">
            <a:extLst>
              <a:ext uri="{FF2B5EF4-FFF2-40B4-BE49-F238E27FC236}">
                <a16:creationId xmlns:a16="http://schemas.microsoft.com/office/drawing/2014/main" id="{EDE4EEEA-D33B-1AC7-A27D-6F3126D06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ntract - Free files and folders icons">
            <a:extLst>
              <a:ext uri="{FF2B5EF4-FFF2-40B4-BE49-F238E27FC236}">
                <a16:creationId xmlns:a16="http://schemas.microsoft.com/office/drawing/2014/main" id="{2335B0B3-34DF-BF92-3D88-BD24CA0DA3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785"/>
          <a:stretch/>
        </p:blipFill>
        <p:spPr bwMode="auto">
          <a:xfrm>
            <a:off x="17438792"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38FD5C9F-3D9E-9D93-115A-D6C9925108A7}"/>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Picture 2" descr="Cool boy emoji | AI Emoji Generator">
            <a:extLst>
              <a:ext uri="{FF2B5EF4-FFF2-40B4-BE49-F238E27FC236}">
                <a16:creationId xmlns:a16="http://schemas.microsoft.com/office/drawing/2014/main" id="{D6FDB409-3410-3A28-F744-70C28B2A3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3543"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0" name="Afbeelding 49" descr="Afbeelding met speelgoed, pop, persoon, tekenfilm&#10;&#10;Door AI gegenereerde inhoud is mogelijk onjuist.">
            <a:extLst>
              <a:ext uri="{FF2B5EF4-FFF2-40B4-BE49-F238E27FC236}">
                <a16:creationId xmlns:a16="http://schemas.microsoft.com/office/drawing/2014/main" id="{080E3496-BC8E-544E-2902-1FB8F348EA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3599" y="6471696"/>
            <a:ext cx="2774348" cy="2774348"/>
          </a:xfrm>
          <a:prstGeom prst="rect">
            <a:avLst/>
          </a:prstGeom>
        </p:spPr>
      </p:pic>
      <p:sp>
        <p:nvSpPr>
          <p:cNvPr id="1029" name="Pijl links 1028">
            <a:extLst>
              <a:ext uri="{FF2B5EF4-FFF2-40B4-BE49-F238E27FC236}">
                <a16:creationId xmlns:a16="http://schemas.microsoft.com/office/drawing/2014/main" id="{261EE739-04CD-A07B-AC61-F8CA7C9D1C5E}"/>
              </a:ext>
            </a:extLst>
          </p:cNvPr>
          <p:cNvSpPr/>
          <p:nvPr/>
        </p:nvSpPr>
        <p:spPr>
          <a:xfrm rot="5400000">
            <a:off x="15712662"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1" name="Rechthoek 1030">
            <a:extLst>
              <a:ext uri="{FF2B5EF4-FFF2-40B4-BE49-F238E27FC236}">
                <a16:creationId xmlns:a16="http://schemas.microsoft.com/office/drawing/2014/main" id="{D3D64D09-6397-1EFC-73B9-2D20222C010E}"/>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pic>
        <p:nvPicPr>
          <p:cNvPr id="38" name="Afbeelding 37">
            <a:extLst>
              <a:ext uri="{FF2B5EF4-FFF2-40B4-BE49-F238E27FC236}">
                <a16:creationId xmlns:a16="http://schemas.microsoft.com/office/drawing/2014/main" id="{59963BC3-8FC3-6A12-425A-3A30C42FE63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072712" y="9930116"/>
            <a:ext cx="2226413" cy="2226413"/>
          </a:xfrm>
          <a:prstGeom prst="rect">
            <a:avLst/>
          </a:prstGeom>
        </p:spPr>
      </p:pic>
      <p:pic>
        <p:nvPicPr>
          <p:cNvPr id="39" name="Afbeelding 38">
            <a:extLst>
              <a:ext uri="{FF2B5EF4-FFF2-40B4-BE49-F238E27FC236}">
                <a16:creationId xmlns:a16="http://schemas.microsoft.com/office/drawing/2014/main" id="{1681D9A4-CCB3-91F9-DAB5-D1B59A836FD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058751" y="11339876"/>
            <a:ext cx="2277268" cy="2277268"/>
          </a:xfrm>
          <a:prstGeom prst="rect">
            <a:avLst/>
          </a:prstGeom>
        </p:spPr>
      </p:pic>
      <p:sp>
        <p:nvSpPr>
          <p:cNvPr id="42" name="Pijl links 41">
            <a:extLst>
              <a:ext uri="{FF2B5EF4-FFF2-40B4-BE49-F238E27FC236}">
                <a16:creationId xmlns:a16="http://schemas.microsoft.com/office/drawing/2014/main" id="{373EA031-3702-CBD6-3488-1E22B443DA5D}"/>
              </a:ext>
            </a:extLst>
          </p:cNvPr>
          <p:cNvSpPr/>
          <p:nvPr/>
        </p:nvSpPr>
        <p:spPr>
          <a:xfrm rot="5400000">
            <a:off x="1577409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88C4879C-113F-CE25-C2BD-DE14F5059AF2}"/>
              </a:ext>
            </a:extLst>
          </p:cNvPr>
          <p:cNvCxnSpPr>
            <a:cxnSpLocks/>
          </p:cNvCxnSpPr>
          <p:nvPr/>
        </p:nvCxnSpPr>
        <p:spPr>
          <a:xfrm flipV="1">
            <a:off x="15329146"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63115E71-9263-B372-53AB-5F1A57B48F1B}"/>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a * b</a:t>
            </a:r>
          </a:p>
        </p:txBody>
      </p:sp>
      <p:sp>
        <p:nvSpPr>
          <p:cNvPr id="8" name="Tekstvak 7">
            <a:extLst>
              <a:ext uri="{FF2B5EF4-FFF2-40B4-BE49-F238E27FC236}">
                <a16:creationId xmlns:a16="http://schemas.microsoft.com/office/drawing/2014/main" id="{E7CD2AEF-C7D1-899C-81FF-6A47D3FC04D8}"/>
              </a:ext>
            </a:extLst>
          </p:cNvPr>
          <p:cNvSpPr txBox="1"/>
          <p:nvPr/>
        </p:nvSpPr>
        <p:spPr>
          <a:xfrm>
            <a:off x="15537671"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sp>
        <p:nvSpPr>
          <p:cNvPr id="22" name="Tekstvak 21">
            <a:extLst>
              <a:ext uri="{FF2B5EF4-FFF2-40B4-BE49-F238E27FC236}">
                <a16:creationId xmlns:a16="http://schemas.microsoft.com/office/drawing/2014/main" id="{94C06BE3-3E60-1A6B-F8D1-401C11486D99}"/>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br>
              <a:rPr lang="en-US" sz="2400" dirty="0">
                <a:solidFill>
                  <a:schemeClr val="accent6">
                    <a:lumMod val="10000"/>
                  </a:schemeClr>
                </a:solidFill>
                <a:latin typeface="Menlo"/>
              </a:rPr>
            </a:b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a:t>
            </a:r>
            <a:r>
              <a:rPr lang="en-US" sz="2400" dirty="0">
                <a:solidFill>
                  <a:srgbClr val="569CD6"/>
                </a:solidFill>
                <a:latin typeface="Menlo"/>
              </a:rPr>
              <a:t> === </a:t>
            </a:r>
            <a:r>
              <a:rPr lang="en-US" sz="2400" dirty="0">
                <a:solidFill>
                  <a:schemeClr val="accent6">
                    <a:lumMod val="10000"/>
                  </a:schemeClr>
                </a:solidFill>
                <a:latin typeface="Menlo"/>
              </a:rPr>
              <a:t>a * b;</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23" name="Rechthoek 22">
            <a:extLst>
              <a:ext uri="{FF2B5EF4-FFF2-40B4-BE49-F238E27FC236}">
                <a16:creationId xmlns:a16="http://schemas.microsoft.com/office/drawing/2014/main" id="{AE1FD341-EF63-F51F-421F-C559D33D819A}"/>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cxnSp>
        <p:nvCxnSpPr>
          <p:cNvPr id="24" name="Rechte verbindingslijn met pijl 23">
            <a:extLst>
              <a:ext uri="{FF2B5EF4-FFF2-40B4-BE49-F238E27FC236}">
                <a16:creationId xmlns:a16="http://schemas.microsoft.com/office/drawing/2014/main" id="{08245D9F-478B-E550-5C34-2E92D778AAB4}"/>
              </a:ext>
            </a:extLst>
          </p:cNvPr>
          <p:cNvCxnSpPr>
            <a:cxnSpLocks/>
          </p:cNvCxnSpPr>
          <p:nvPr/>
        </p:nvCxnSpPr>
        <p:spPr>
          <a:xfrm>
            <a:off x="12905481" y="7915389"/>
            <a:ext cx="2467346" cy="820253"/>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7EDF03A5-4803-51E5-5AAF-363513095E9C}"/>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a:extLst>
              <a:ext uri="{FF2B5EF4-FFF2-40B4-BE49-F238E27FC236}">
                <a16:creationId xmlns:a16="http://schemas.microsoft.com/office/drawing/2014/main" id="{AF2CBDA1-F168-4A8E-CAC4-4A87B5AD96A3}"/>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16</a:t>
            </a:r>
          </a:p>
        </p:txBody>
      </p:sp>
    </p:spTree>
    <p:extLst>
      <p:ext uri="{BB962C8B-B14F-4D97-AF65-F5344CB8AC3E}">
        <p14:creationId xmlns:p14="http://schemas.microsoft.com/office/powerpoint/2010/main" val="1422667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83199E-6 -2.22222E-6 L 0.15563 -2.22222E-6 " pathEditMode="relative" rAng="0" ptsTypes="AA">
                                      <p:cBhvr>
                                        <p:cTn id="6" dur="2000" fill="hold"/>
                                        <p:tgtEl>
                                          <p:spTgt spid="6"/>
                                        </p:tgtEl>
                                        <p:attrNameLst>
                                          <p:attrName>ppt_x</p:attrName>
                                          <p:attrName>ppt_y</p:attrName>
                                        </p:attrNameLst>
                                      </p:cBhvr>
                                      <p:rCtr x="7782" y="0"/>
                                    </p:animMotion>
                                  </p:childTnLst>
                                </p:cTn>
                              </p:par>
                              <p:par>
                                <p:cTn id="7" presetID="0" presetClass="path" presetSubtype="0" accel="50000" decel="50000" fill="hold" nodeType="withEffect">
                                  <p:stCondLst>
                                    <p:cond delay="0"/>
                                  </p:stCondLst>
                                  <p:childTnLst>
                                    <p:animMotion origin="layout" path="M 0 0 L 0.15427 0 " pathEditMode="relative" ptsTypes="AA">
                                      <p:cBhvr>
                                        <p:cTn id="8" dur="2000" fill="hold"/>
                                        <p:tgtEl>
                                          <p:spTgt spid="50"/>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32587E-6 -1.85185E-6 L 0.15909 -1.85185E-6 " pathEditMode="relative" rAng="0" ptsTypes="AA">
                                      <p:cBhvr>
                                        <p:cTn id="10" dur="2000" fill="hold"/>
                                        <p:tgtEl>
                                          <p:spTgt spid="48"/>
                                        </p:tgtEl>
                                        <p:attrNameLst>
                                          <p:attrName>ppt_x</p:attrName>
                                          <p:attrName>ppt_y</p:attrName>
                                        </p:attrNameLst>
                                      </p:cBhvr>
                                      <p:rCtr x="7951" y="0"/>
                                    </p:animMotion>
                                  </p:childTnLst>
                                </p:cTn>
                              </p:par>
                              <p:par>
                                <p:cTn id="11" presetID="0" presetClass="path" presetSubtype="0" accel="50000" decel="50000" fill="hold" grpId="0" nodeType="withEffect">
                                  <p:stCondLst>
                                    <p:cond delay="0"/>
                                  </p:stCondLst>
                                  <p:childTnLst>
                                    <p:animMotion origin="layout" path="M 0 0 L 0.15909 0 " pathEditMode="relative" ptsTypes="AA">
                                      <p:cBhvr>
                                        <p:cTn id="12" dur="2000" fill="hold"/>
                                        <p:tgtEl>
                                          <p:spTgt spid="42"/>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1.31545E-6 -2.59259E-6 L 0.15909 -2.59259E-6 " pathEditMode="relative" rAng="0" ptsTypes="AA">
                                      <p:cBhvr>
                                        <p:cTn id="14" dur="2000" fill="hold"/>
                                        <p:tgtEl>
                                          <p:spTgt spid="38"/>
                                        </p:tgtEl>
                                        <p:attrNameLst>
                                          <p:attrName>ppt_x</p:attrName>
                                          <p:attrName>ppt_y</p:attrName>
                                        </p:attrNameLst>
                                      </p:cBhvr>
                                      <p:rCtr x="7951" y="0"/>
                                    </p:animMotion>
                                  </p:childTnLst>
                                </p:cTn>
                              </p:par>
                              <p:par>
                                <p:cTn id="15" presetID="0" presetClass="path" presetSubtype="0" accel="50000" decel="50000" fill="hold" nodeType="withEffect">
                                  <p:stCondLst>
                                    <p:cond delay="0"/>
                                  </p:stCondLst>
                                  <p:childTnLst>
                                    <p:animMotion origin="layout" path="M 0 0 L 0.15909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056 0 " pathEditMode="relative" ptsTypes="AA">
                                      <p:cBhvr>
                                        <p:cTn id="18" dur="2000" fill="hold"/>
                                        <p:tgtEl>
                                          <p:spTgt spid="1029"/>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15056 0 " pathEditMode="relative" ptsTypes="AA">
                                      <p:cBhvr>
                                        <p:cTn id="20" dur="2000" fill="hold"/>
                                        <p:tgtEl>
                                          <p:spTgt spid="9222"/>
                                        </p:tgtEl>
                                        <p:attrNameLst>
                                          <p:attrName>ppt_x</p:attrName>
                                          <p:attrName>ppt_y</p:attrName>
                                        </p:attrNameLst>
                                      </p:cBhvr>
                                    </p:animMotion>
                                  </p:childTnLst>
                                </p:cTn>
                              </p:par>
                              <p:par>
                                <p:cTn id="21" presetID="18" presetClass="entr" presetSubtype="12" fill="hold" grpId="0" nodeType="withEffect">
                                  <p:stCondLst>
                                    <p:cond delay="1500"/>
                                  </p:stCondLst>
                                  <p:childTnLst>
                                    <p:set>
                                      <p:cBhvr>
                                        <p:cTn id="22" dur="1" fill="hold">
                                          <p:stCondLst>
                                            <p:cond delay="0"/>
                                          </p:stCondLst>
                                        </p:cTn>
                                        <p:tgtEl>
                                          <p:spTgt spid="7"/>
                                        </p:tgtEl>
                                        <p:attrNameLst>
                                          <p:attrName>style.visibility</p:attrName>
                                        </p:attrNameLst>
                                      </p:cBhvr>
                                      <p:to>
                                        <p:strVal val="visible"/>
                                      </p:to>
                                    </p:set>
                                    <p:animEffect transition="in" filter="strips(downLeft)">
                                      <p:cBhvr>
                                        <p:cTn id="23" dur="500"/>
                                        <p:tgtEl>
                                          <p:spTgt spid="7"/>
                                        </p:tgtEl>
                                      </p:cBhvr>
                                    </p:animEffect>
                                  </p:childTnLst>
                                </p:cTn>
                              </p:par>
                              <p:par>
                                <p:cTn id="24" presetID="18" presetClass="entr" presetSubtype="12" fill="hold" grpId="0" nodeType="withEffect">
                                  <p:stCondLst>
                                    <p:cond delay="1500"/>
                                  </p:stCondLst>
                                  <p:childTnLst>
                                    <p:set>
                                      <p:cBhvr>
                                        <p:cTn id="25" dur="1" fill="hold">
                                          <p:stCondLst>
                                            <p:cond delay="0"/>
                                          </p:stCondLst>
                                        </p:cTn>
                                        <p:tgtEl>
                                          <p:spTgt spid="8"/>
                                        </p:tgtEl>
                                        <p:attrNameLst>
                                          <p:attrName>style.visibility</p:attrName>
                                        </p:attrNameLst>
                                      </p:cBhvr>
                                      <p:to>
                                        <p:strVal val="visible"/>
                                      </p:to>
                                    </p:set>
                                    <p:animEffect transition="in" filter="strips(down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animBg="1"/>
      <p:bldP spid="42"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D82E4-1240-D22C-8961-FDF426E71B8D}"/>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A0EC56A-7FF8-D80E-9372-C8FBF61B8A1E}"/>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ZKP</a:t>
            </a:r>
            <a:r>
              <a:rPr lang="nl-BE" sz="6600" b="1" dirty="0">
                <a:latin typeface="Nunito" pitchFamily="2" charset="77"/>
              </a:rPr>
              <a:t> </a:t>
            </a:r>
            <a:r>
              <a:rPr lang="nl-BE" sz="8000" b="1" dirty="0">
                <a:latin typeface="Nunito" pitchFamily="2" charset="77"/>
              </a:rPr>
              <a:t>Pipeline</a:t>
            </a:r>
            <a:r>
              <a:rPr lang="nl-BE" sz="6600" b="1" dirty="0">
                <a:latin typeface="Nunito" pitchFamily="2" charset="77"/>
              </a:rPr>
              <a:t> </a:t>
            </a:r>
            <a:endParaRPr lang="nl-BE" sz="8800" dirty="0"/>
          </a:p>
        </p:txBody>
      </p:sp>
      <p:pic>
        <p:nvPicPr>
          <p:cNvPr id="4" name="Picture 2">
            <a:extLst>
              <a:ext uri="{FF2B5EF4-FFF2-40B4-BE49-F238E27FC236}">
                <a16:creationId xmlns:a16="http://schemas.microsoft.com/office/drawing/2014/main" id="{E2F29DA6-FDDB-4CE6-0A60-CA18AEC06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B22B937C-940E-CA74-2CD2-3FBB3BFCF835}"/>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1" name="Rechthoek 1030">
            <a:extLst>
              <a:ext uri="{FF2B5EF4-FFF2-40B4-BE49-F238E27FC236}">
                <a16:creationId xmlns:a16="http://schemas.microsoft.com/office/drawing/2014/main" id="{6DE3F35F-211D-301A-F39C-D40E8046C735}"/>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pic>
        <p:nvPicPr>
          <p:cNvPr id="38" name="Afbeelding 37">
            <a:extLst>
              <a:ext uri="{FF2B5EF4-FFF2-40B4-BE49-F238E27FC236}">
                <a16:creationId xmlns:a16="http://schemas.microsoft.com/office/drawing/2014/main" id="{5BAABCF7-C374-6A7A-B4E8-B8E5B1D233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EDE95E57-3150-1C73-D394-AA8C56832C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74EA3C95-549B-1648-7F94-7296801A11CB}"/>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7E1DCD5C-2695-0357-EA73-7DAEC7B0CF24}"/>
              </a:ext>
            </a:extLst>
          </p:cNvPr>
          <p:cNvCxnSpPr>
            <a:cxnSpLocks/>
          </p:cNvCxnSpPr>
          <p:nvPr/>
        </p:nvCxnSpPr>
        <p:spPr>
          <a:xfrm flipV="1">
            <a:off x="19202400"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B5D76A33-C7AA-E7E8-1406-C90F45A635D5}"/>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a * b</a:t>
            </a:r>
          </a:p>
        </p:txBody>
      </p:sp>
      <p:pic>
        <p:nvPicPr>
          <p:cNvPr id="7" name="Picture 6" descr="Contract - Free files and folders icons">
            <a:extLst>
              <a:ext uri="{FF2B5EF4-FFF2-40B4-BE49-F238E27FC236}">
                <a16:creationId xmlns:a16="http://schemas.microsoft.com/office/drawing/2014/main" id="{694B2F6C-701B-86A5-C2AD-5B383CD188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AAECC9D3-BC76-DC78-76DD-F5E6E1DF9853}"/>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Rechthoek 11">
            <a:extLst>
              <a:ext uri="{FF2B5EF4-FFF2-40B4-BE49-F238E27FC236}">
                <a16:creationId xmlns:a16="http://schemas.microsoft.com/office/drawing/2014/main" id="{B4477248-9A64-EF36-0864-9E9D249923FC}"/>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a: 4  </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2</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out: 8</a:t>
            </a:r>
          </a:p>
        </p:txBody>
      </p:sp>
      <p:sp>
        <p:nvSpPr>
          <p:cNvPr id="15" name="Tekstvak 14">
            <a:extLst>
              <a:ext uri="{FF2B5EF4-FFF2-40B4-BE49-F238E27FC236}">
                <a16:creationId xmlns:a16="http://schemas.microsoft.com/office/drawing/2014/main" id="{9BBA5AAE-5FEF-47AA-D1C2-7A5073DEDEFD}"/>
              </a:ext>
            </a:extLst>
          </p:cNvPr>
          <p:cNvSpPr txBox="1"/>
          <p:nvPr/>
        </p:nvSpPr>
        <p:spPr>
          <a:xfrm>
            <a:off x="21672077" y="7765238"/>
            <a:ext cx="2031325" cy="400110"/>
          </a:xfrm>
          <a:prstGeom prst="rect">
            <a:avLst/>
          </a:prstGeom>
          <a:noFill/>
        </p:spPr>
        <p:txBody>
          <a:bodyPr wrap="none" rtlCol="0">
            <a:spAutoFit/>
          </a:bodyPr>
          <a:lstStyle/>
          <a:p>
            <a:r>
              <a:rPr lang="en-US" sz="2000" b="1" dirty="0">
                <a:latin typeface="Menlo" panose="020B0609030804020204" pitchFamily="49" charset="0"/>
                <a:ea typeface="Menlo" panose="020B0609030804020204" pitchFamily="49" charset="0"/>
                <a:cs typeface="Menlo" panose="020B0609030804020204" pitchFamily="49" charset="0"/>
              </a:rPr>
              <a:t>8 === 4 * 2?</a:t>
            </a:r>
          </a:p>
        </p:txBody>
      </p:sp>
      <p:sp>
        <p:nvSpPr>
          <p:cNvPr id="16" name="Wolkvormige toelichting 15">
            <a:extLst>
              <a:ext uri="{FF2B5EF4-FFF2-40B4-BE49-F238E27FC236}">
                <a16:creationId xmlns:a16="http://schemas.microsoft.com/office/drawing/2014/main" id="{D42484BA-A4F4-8543-0F89-61483FD78F02}"/>
              </a:ext>
            </a:extLst>
          </p:cNvPr>
          <p:cNvSpPr/>
          <p:nvPr/>
        </p:nvSpPr>
        <p:spPr>
          <a:xfrm>
            <a:off x="21387126" y="7273949"/>
            <a:ext cx="2774348" cy="1443531"/>
          </a:xfrm>
          <a:prstGeom prst="cloudCallout">
            <a:avLst>
              <a:gd name="adj1" fmla="val -71231"/>
              <a:gd name="adj2" fmla="val -57500"/>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586430F1-C828-390D-7378-AA06E2FD1B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pic>
        <p:nvPicPr>
          <p:cNvPr id="44" name="Picture 2" descr="Cool boy emoji | AI Emoji Generator">
            <a:extLst>
              <a:ext uri="{FF2B5EF4-FFF2-40B4-BE49-F238E27FC236}">
                <a16:creationId xmlns:a16="http://schemas.microsoft.com/office/drawing/2014/main" id="{AB76C80C-2059-3FCB-33AE-EA78610B14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9200" y="895660"/>
            <a:ext cx="2074652" cy="2074652"/>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Rechte verbindingslijn met pijl 44">
            <a:extLst>
              <a:ext uri="{FF2B5EF4-FFF2-40B4-BE49-F238E27FC236}">
                <a16:creationId xmlns:a16="http://schemas.microsoft.com/office/drawing/2014/main" id="{62386541-F963-7440-24BB-D081E09762EC}"/>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kstvak 46">
            <a:extLst>
              <a:ext uri="{FF2B5EF4-FFF2-40B4-BE49-F238E27FC236}">
                <a16:creationId xmlns:a16="http://schemas.microsoft.com/office/drawing/2014/main" id="{31AEFC29-25A4-C9EE-6E57-A22B0665C23D}"/>
              </a:ext>
            </a:extLst>
          </p:cNvPr>
          <p:cNvSpPr txBox="1"/>
          <p:nvPr/>
        </p:nvSpPr>
        <p:spPr>
          <a:xfrm>
            <a:off x="15537672" y="2389651"/>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sp>
        <p:nvSpPr>
          <p:cNvPr id="49" name="Tekstvak 48">
            <a:extLst>
              <a:ext uri="{FF2B5EF4-FFF2-40B4-BE49-F238E27FC236}">
                <a16:creationId xmlns:a16="http://schemas.microsoft.com/office/drawing/2014/main" id="{DEB46B26-1EB4-7C26-FFF8-26CC1087B348}"/>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br>
              <a:rPr lang="en-US" sz="2400" dirty="0">
                <a:solidFill>
                  <a:schemeClr val="accent6">
                    <a:lumMod val="10000"/>
                  </a:schemeClr>
                </a:solidFill>
                <a:latin typeface="Menlo"/>
              </a:rPr>
            </a:b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a:t>
            </a:r>
            <a:r>
              <a:rPr lang="en-US" sz="2400" dirty="0">
                <a:solidFill>
                  <a:srgbClr val="569CD6"/>
                </a:solidFill>
                <a:latin typeface="Menlo"/>
              </a:rPr>
              <a:t> === </a:t>
            </a:r>
            <a:r>
              <a:rPr lang="en-US" sz="2400" dirty="0">
                <a:solidFill>
                  <a:schemeClr val="accent6">
                    <a:lumMod val="10000"/>
                  </a:schemeClr>
                </a:solidFill>
                <a:latin typeface="Menlo"/>
              </a:rPr>
              <a:t>a * b;</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51" name="Rechthoek 50">
            <a:extLst>
              <a:ext uri="{FF2B5EF4-FFF2-40B4-BE49-F238E27FC236}">
                <a16:creationId xmlns:a16="http://schemas.microsoft.com/office/drawing/2014/main" id="{257127FB-3F1C-BB7B-4EF2-E9A14DE963E2}"/>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cxnSp>
        <p:nvCxnSpPr>
          <p:cNvPr id="52" name="Rechte verbindingslijn met pijl 51">
            <a:extLst>
              <a:ext uri="{FF2B5EF4-FFF2-40B4-BE49-F238E27FC236}">
                <a16:creationId xmlns:a16="http://schemas.microsoft.com/office/drawing/2014/main" id="{34627877-17F2-E5E4-34CC-614BF26B3360}"/>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kstvak 52">
            <a:extLst>
              <a:ext uri="{FF2B5EF4-FFF2-40B4-BE49-F238E27FC236}">
                <a16:creationId xmlns:a16="http://schemas.microsoft.com/office/drawing/2014/main" id="{FC36C243-3D2E-D05C-340E-CDC6C7359FAF}"/>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17</a:t>
            </a:r>
          </a:p>
        </p:txBody>
      </p:sp>
    </p:spTree>
    <p:extLst>
      <p:ext uri="{BB962C8B-B14F-4D97-AF65-F5344CB8AC3E}">
        <p14:creationId xmlns:p14="http://schemas.microsoft.com/office/powerpoint/2010/main" val="32500310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48"/>
                                        </p:tgtEl>
                                        <p:attrNameLst>
                                          <p:attrName>style.opacity</p:attrName>
                                        </p:attrNameLst>
                                      </p:cBhvr>
                                      <p:to>
                                        <p:strVal val="0.1"/>
                                      </p:to>
                                    </p:set>
                                    <p:animEffect filter="image" prLst="opacity: 0.1">
                                      <p:cBhvr rctx="IE">
                                        <p:cTn id="15" dur="indefinite"/>
                                        <p:tgtEl>
                                          <p:spTgt spid="48"/>
                                        </p:tgtEl>
                                      </p:cBhvr>
                                    </p:animEffect>
                                  </p:childTnLst>
                                </p:cTn>
                              </p:par>
                              <p:par>
                                <p:cTn id="16" presetID="9" presetClass="emph" presetSubtype="0" nodeType="withEffect">
                                  <p:stCondLst>
                                    <p:cond delay="0"/>
                                  </p:stCondLst>
                                  <p:childTnLst>
                                    <p:set>
                                      <p:cBhvr>
                                        <p:cTn id="17" dur="indefinite"/>
                                        <p:tgtEl>
                                          <p:spTgt spid="39"/>
                                        </p:tgtEl>
                                        <p:attrNameLst>
                                          <p:attrName>style.opacity</p:attrName>
                                        </p:attrNameLst>
                                      </p:cBhvr>
                                      <p:to>
                                        <p:strVal val="0.1"/>
                                      </p:to>
                                    </p:set>
                                    <p:animEffect filter="image" prLst="opacity: 0.1">
                                      <p:cBhvr rctx="IE">
                                        <p:cTn id="18" dur="indefinite"/>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66C96-5A8D-4974-F944-B71A7A66754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31F5342-AF0E-3C76-E41C-69375AECDC2F}"/>
              </a:ext>
            </a:extLst>
          </p:cNvPr>
          <p:cNvSpPr txBox="1"/>
          <p:nvPr/>
        </p:nvSpPr>
        <p:spPr>
          <a:xfrm>
            <a:off x="1132204" y="921157"/>
            <a:ext cx="15182490"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Zero-Knowledge Proofs</a:t>
            </a:r>
            <a:endParaRPr lang="nl-BE" sz="8000" b="1" u="none" strike="noStrike" dirty="0">
              <a:effectLst/>
              <a:latin typeface="Nunito" pitchFamily="2" charset="77"/>
            </a:endParaRPr>
          </a:p>
        </p:txBody>
      </p:sp>
      <p:sp>
        <p:nvSpPr>
          <p:cNvPr id="6" name="Tekstvak 5">
            <a:extLst>
              <a:ext uri="{FF2B5EF4-FFF2-40B4-BE49-F238E27FC236}">
                <a16:creationId xmlns:a16="http://schemas.microsoft.com/office/drawing/2014/main" id="{6B3E1CC1-37AA-6017-267C-35D1E2456F62}"/>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1</a:t>
            </a:r>
          </a:p>
        </p:txBody>
      </p:sp>
      <p:pic>
        <p:nvPicPr>
          <p:cNvPr id="2" name="Picture 2" descr="Cool boy emoji | AI Emoji Generator">
            <a:extLst>
              <a:ext uri="{FF2B5EF4-FFF2-40B4-BE49-F238E27FC236}">
                <a16:creationId xmlns:a16="http://schemas.microsoft.com/office/drawing/2014/main" id="{787CB5C5-C60B-4D98-E365-6191D87D9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112" y="6719759"/>
            <a:ext cx="2737665" cy="273766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567B9283-078E-9E14-C2C4-F8F2ABB46E4B}"/>
              </a:ext>
            </a:extLst>
          </p:cNvPr>
          <p:cNvSpPr txBox="1"/>
          <p:nvPr/>
        </p:nvSpPr>
        <p:spPr>
          <a:xfrm>
            <a:off x="9115572" y="7871928"/>
            <a:ext cx="1544320" cy="646331"/>
          </a:xfrm>
          <a:prstGeom prst="rect">
            <a:avLst/>
          </a:prstGeom>
          <a:noFill/>
        </p:spPr>
        <p:txBody>
          <a:bodyPr wrap="square" rtlCol="0">
            <a:spAutoFit/>
          </a:bodyPr>
          <a:lstStyle/>
          <a:p>
            <a:r>
              <a:rPr lang="nl-BE" b="1" dirty="0">
                <a:solidFill>
                  <a:schemeClr val="accent1"/>
                </a:solidFill>
                <a:latin typeface="FUTURA MEDIUM" panose="020B0602020204020303" pitchFamily="34" charset="-79"/>
                <a:cs typeface="FUTURA MEDIUM" panose="020B0602020204020303" pitchFamily="34" charset="-79"/>
              </a:rPr>
              <a:t> p, q</a:t>
            </a:r>
          </a:p>
        </p:txBody>
      </p:sp>
      <p:cxnSp>
        <p:nvCxnSpPr>
          <p:cNvPr id="11" name="Rechte verbindingslijn met pijl 10">
            <a:extLst>
              <a:ext uri="{FF2B5EF4-FFF2-40B4-BE49-F238E27FC236}">
                <a16:creationId xmlns:a16="http://schemas.microsoft.com/office/drawing/2014/main" id="{8999C703-E277-B4CE-A996-38AA310F0C2D}"/>
              </a:ext>
            </a:extLst>
          </p:cNvPr>
          <p:cNvCxnSpPr>
            <a:cxnSpLocks/>
          </p:cNvCxnSpPr>
          <p:nvPr/>
        </p:nvCxnSpPr>
        <p:spPr>
          <a:xfrm flipV="1">
            <a:off x="14508480" y="7686697"/>
            <a:ext cx="756508" cy="417385"/>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A7DBD436-2662-8F32-3863-526BD8D50706}"/>
              </a:ext>
            </a:extLst>
          </p:cNvPr>
          <p:cNvSpPr txBox="1"/>
          <p:nvPr/>
        </p:nvSpPr>
        <p:spPr>
          <a:xfrm>
            <a:off x="15221764" y="7063555"/>
            <a:ext cx="1020805" cy="646331"/>
          </a:xfrm>
          <a:prstGeom prst="rect">
            <a:avLst/>
          </a:prstGeom>
          <a:noFill/>
        </p:spPr>
        <p:txBody>
          <a:bodyPr wrap="square" rtlCol="0">
            <a:spAutoFit/>
          </a:bodyPr>
          <a:lstStyle/>
          <a:p>
            <a:r>
              <a:rPr lang="nl-BE" b="1" dirty="0">
                <a:solidFill>
                  <a:schemeClr val="accent1"/>
                </a:solidFill>
                <a:latin typeface="FUTURA MEDIUM" panose="020B0602020204020303" pitchFamily="34" charset="-79"/>
                <a:cs typeface="FUTURA MEDIUM" panose="020B0602020204020303" pitchFamily="34" charset="-79"/>
              </a:rPr>
              <a:t>N =</a:t>
            </a:r>
          </a:p>
        </p:txBody>
      </p:sp>
      <p:sp>
        <p:nvSpPr>
          <p:cNvPr id="19" name="Tekstvak 18">
            <a:extLst>
              <a:ext uri="{FF2B5EF4-FFF2-40B4-BE49-F238E27FC236}">
                <a16:creationId xmlns:a16="http://schemas.microsoft.com/office/drawing/2014/main" id="{3D5BFD12-8117-E658-9067-B31931863C99}"/>
              </a:ext>
            </a:extLst>
          </p:cNvPr>
          <p:cNvSpPr txBox="1"/>
          <p:nvPr/>
        </p:nvSpPr>
        <p:spPr>
          <a:xfrm>
            <a:off x="15189807" y="8911484"/>
            <a:ext cx="1798320" cy="646331"/>
          </a:xfrm>
          <a:prstGeom prst="rect">
            <a:avLst/>
          </a:prstGeom>
          <a:noFill/>
        </p:spPr>
        <p:txBody>
          <a:bodyPr wrap="square" rtlCol="0">
            <a:spAutoFit/>
          </a:bodyPr>
          <a:lstStyle/>
          <a:p>
            <a:r>
              <a:rPr lang="nl-BE" b="1">
                <a:solidFill>
                  <a:schemeClr val="accent1"/>
                </a:solidFill>
                <a:latin typeface="FUTURA MEDIUM" panose="020B0602020204020303" pitchFamily="34" charset="-79"/>
                <a:cs typeface="FUTURA MEDIUM" panose="020B0602020204020303" pitchFamily="34" charset="-79"/>
              </a:rPr>
              <a:t>N ≠</a:t>
            </a:r>
          </a:p>
        </p:txBody>
      </p:sp>
      <p:cxnSp>
        <p:nvCxnSpPr>
          <p:cNvPr id="27" name="Rechte verbindingslijn met pijl 26">
            <a:extLst>
              <a:ext uri="{FF2B5EF4-FFF2-40B4-BE49-F238E27FC236}">
                <a16:creationId xmlns:a16="http://schemas.microsoft.com/office/drawing/2014/main" id="{119C9891-9300-25E2-F15C-5EB8C8E6864B}"/>
              </a:ext>
            </a:extLst>
          </p:cNvPr>
          <p:cNvCxnSpPr>
            <a:cxnSpLocks/>
          </p:cNvCxnSpPr>
          <p:nvPr/>
        </p:nvCxnSpPr>
        <p:spPr>
          <a:xfrm>
            <a:off x="7686897" y="8229600"/>
            <a:ext cx="1497901" cy="0"/>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495058E0-00B1-271E-F370-84EAED3319B2}"/>
              </a:ext>
            </a:extLst>
          </p:cNvPr>
          <p:cNvCxnSpPr>
            <a:cxnSpLocks/>
          </p:cNvCxnSpPr>
          <p:nvPr/>
        </p:nvCxnSpPr>
        <p:spPr>
          <a:xfrm flipV="1">
            <a:off x="16414750" y="6408000"/>
            <a:ext cx="1154539" cy="6346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1E9717C3-F3A0-A71C-7E5A-C0F16F69D681}"/>
              </a:ext>
            </a:extLst>
          </p:cNvPr>
          <p:cNvSpPr txBox="1"/>
          <p:nvPr/>
        </p:nvSpPr>
        <p:spPr>
          <a:xfrm>
            <a:off x="16169635" y="6988370"/>
            <a:ext cx="1020805" cy="646331"/>
          </a:xfrm>
          <a:prstGeom prst="rect">
            <a:avLst/>
          </a:prstGeom>
          <a:noFill/>
        </p:spPr>
        <p:txBody>
          <a:bodyPr wrap="square" rtlCol="0">
            <a:spAutoFit/>
          </a:bodyPr>
          <a:lstStyle/>
          <a:p>
            <a:r>
              <a:rPr lang="nl-BE" b="1" dirty="0">
                <a:solidFill>
                  <a:schemeClr val="accent1"/>
                </a:solidFill>
                <a:latin typeface="FUTURA MEDIUM" panose="020B0602020204020303" pitchFamily="34" charset="-79"/>
                <a:cs typeface="FUTURA MEDIUM" panose="020B0602020204020303" pitchFamily="34" charset="-79"/>
              </a:rPr>
              <a:t>pq</a:t>
            </a:r>
          </a:p>
        </p:txBody>
      </p:sp>
      <p:cxnSp>
        <p:nvCxnSpPr>
          <p:cNvPr id="31" name="Rechte verbindingslijn met pijl 30">
            <a:extLst>
              <a:ext uri="{FF2B5EF4-FFF2-40B4-BE49-F238E27FC236}">
                <a16:creationId xmlns:a16="http://schemas.microsoft.com/office/drawing/2014/main" id="{1D294252-B8D7-27B8-3BC8-EC097CA2C713}"/>
              </a:ext>
            </a:extLst>
          </p:cNvPr>
          <p:cNvCxnSpPr>
            <a:cxnSpLocks/>
          </p:cNvCxnSpPr>
          <p:nvPr/>
        </p:nvCxnSpPr>
        <p:spPr>
          <a:xfrm>
            <a:off x="14508480" y="8361680"/>
            <a:ext cx="909320" cy="579120"/>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EF430FAC-064D-D537-C0B2-BDAD765BE08C}"/>
              </a:ext>
            </a:extLst>
          </p:cNvPr>
          <p:cNvCxnSpPr>
            <a:cxnSpLocks/>
          </p:cNvCxnSpPr>
          <p:nvPr/>
        </p:nvCxnSpPr>
        <p:spPr>
          <a:xfrm>
            <a:off x="16387482" y="9561600"/>
            <a:ext cx="1185817" cy="7423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3" name="Afgeronde rechthoek 32">
            <a:extLst>
              <a:ext uri="{FF2B5EF4-FFF2-40B4-BE49-F238E27FC236}">
                <a16:creationId xmlns:a16="http://schemas.microsoft.com/office/drawing/2014/main" id="{59889F87-1C83-6463-1995-C05A10513073}"/>
              </a:ext>
            </a:extLst>
          </p:cNvPr>
          <p:cNvSpPr/>
          <p:nvPr/>
        </p:nvSpPr>
        <p:spPr>
          <a:xfrm>
            <a:off x="4597580" y="5357004"/>
            <a:ext cx="15182490" cy="5676181"/>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Afgeronde rechthoek 34">
            <a:extLst>
              <a:ext uri="{FF2B5EF4-FFF2-40B4-BE49-F238E27FC236}">
                <a16:creationId xmlns:a16="http://schemas.microsoft.com/office/drawing/2014/main" id="{E19CA990-D5EE-102E-D6E0-F95370A386DB}"/>
              </a:ext>
            </a:extLst>
          </p:cNvPr>
          <p:cNvSpPr/>
          <p:nvPr/>
        </p:nvSpPr>
        <p:spPr>
          <a:xfrm>
            <a:off x="5387975" y="4202601"/>
            <a:ext cx="13601700" cy="1143000"/>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noFill/>
                <a:latin typeface="Futura Medium" panose="020B0602020204020303" pitchFamily="34" charset="-79"/>
                <a:cs typeface="Futura Medium" panose="020B0602020204020303" pitchFamily="34" charset="-79"/>
              </a:rPr>
              <a:t>I</a:t>
            </a:r>
            <a:r>
              <a:rPr lang="nl-BE" dirty="0">
                <a:solidFill>
                  <a:srgbClr val="000000"/>
                </a:solidFill>
                <a:latin typeface="Futura Medium" panose="020B0602020204020303" pitchFamily="34" charset="-79"/>
                <a:cs typeface="Futura Medium" panose="020B0602020204020303" pitchFamily="34" charset="-79"/>
              </a:rPr>
              <a:t>Claim: I know p and q so that N = pq</a:t>
            </a:r>
            <a:endParaRPr lang="nl-BE" dirty="0">
              <a:noFill/>
              <a:latin typeface="Futura Medium" panose="020B0602020204020303" pitchFamily="34" charset="-79"/>
              <a:cs typeface="Futura Medium" panose="020B0602020204020303" pitchFamily="34" charset="-79"/>
            </a:endParaRPr>
          </a:p>
        </p:txBody>
      </p:sp>
      <p:sp>
        <p:nvSpPr>
          <p:cNvPr id="36" name="Tekstvak 35">
            <a:extLst>
              <a:ext uri="{FF2B5EF4-FFF2-40B4-BE49-F238E27FC236}">
                <a16:creationId xmlns:a16="http://schemas.microsoft.com/office/drawing/2014/main" id="{03F6B715-370A-2566-83B8-1CA0C2C1A197}"/>
              </a:ext>
            </a:extLst>
          </p:cNvPr>
          <p:cNvSpPr txBox="1"/>
          <p:nvPr/>
        </p:nvSpPr>
        <p:spPr>
          <a:xfrm>
            <a:off x="16066107" y="8828454"/>
            <a:ext cx="1020805" cy="646331"/>
          </a:xfrm>
          <a:prstGeom prst="rect">
            <a:avLst/>
          </a:prstGeom>
          <a:noFill/>
        </p:spPr>
        <p:txBody>
          <a:bodyPr wrap="square" rtlCol="0">
            <a:spAutoFit/>
          </a:bodyPr>
          <a:lstStyle/>
          <a:p>
            <a:r>
              <a:rPr lang="nl-BE" b="1" dirty="0">
                <a:solidFill>
                  <a:schemeClr val="accent1"/>
                </a:solidFill>
                <a:latin typeface="FUTURA MEDIUM" panose="020B0602020204020303" pitchFamily="34" charset="-79"/>
                <a:cs typeface="FUTURA MEDIUM" panose="020B0602020204020303" pitchFamily="34" charset="-79"/>
              </a:rPr>
              <a:t>pq</a:t>
            </a:r>
          </a:p>
        </p:txBody>
      </p:sp>
      <p:cxnSp>
        <p:nvCxnSpPr>
          <p:cNvPr id="48" name="Rechte verbindingslijn met pijl 47">
            <a:extLst>
              <a:ext uri="{FF2B5EF4-FFF2-40B4-BE49-F238E27FC236}">
                <a16:creationId xmlns:a16="http://schemas.microsoft.com/office/drawing/2014/main" id="{86B39C7D-1D78-5830-576D-FF7C605A9F4A}"/>
              </a:ext>
            </a:extLst>
          </p:cNvPr>
          <p:cNvCxnSpPr>
            <a:cxnSpLocks/>
          </p:cNvCxnSpPr>
          <p:nvPr/>
        </p:nvCxnSpPr>
        <p:spPr>
          <a:xfrm>
            <a:off x="10394984" y="8229600"/>
            <a:ext cx="157166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5" name="Afbeelding 4" descr="Afbeelding met speelgoed, pop, persoon, tekenfilm&#10;&#10;Door AI gegenereerde inhoud is mogelijk onjuist.">
            <a:extLst>
              <a:ext uri="{FF2B5EF4-FFF2-40B4-BE49-F238E27FC236}">
                <a16:creationId xmlns:a16="http://schemas.microsoft.com/office/drawing/2014/main" id="{3D4AC234-1646-822D-0F38-57C1EF08D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842" y="6430992"/>
            <a:ext cx="3043793" cy="3043793"/>
          </a:xfrm>
          <a:prstGeom prst="rect">
            <a:avLst/>
          </a:prstGeom>
        </p:spPr>
      </p:pic>
      <p:pic>
        <p:nvPicPr>
          <p:cNvPr id="10" name="Afbeelding 9">
            <a:extLst>
              <a:ext uri="{FF2B5EF4-FFF2-40B4-BE49-F238E27FC236}">
                <a16:creationId xmlns:a16="http://schemas.microsoft.com/office/drawing/2014/main" id="{507840B4-6640-4EA8-0989-93F509C8A6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372048" y="5460284"/>
            <a:ext cx="2226413" cy="2226413"/>
          </a:xfrm>
          <a:prstGeom prst="rect">
            <a:avLst/>
          </a:prstGeom>
        </p:spPr>
      </p:pic>
      <p:pic>
        <p:nvPicPr>
          <p:cNvPr id="12" name="Afbeelding 11">
            <a:extLst>
              <a:ext uri="{FF2B5EF4-FFF2-40B4-BE49-F238E27FC236}">
                <a16:creationId xmlns:a16="http://schemas.microsoft.com/office/drawing/2014/main" id="{0659B904-B56A-4C8B-4D07-9E4CACDF9F8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502802" y="8634413"/>
            <a:ext cx="2277268" cy="2277268"/>
          </a:xfrm>
          <a:prstGeom prst="rect">
            <a:avLst/>
          </a:prstGeom>
        </p:spPr>
      </p:pic>
    </p:spTree>
    <p:extLst>
      <p:ext uri="{BB962C8B-B14F-4D97-AF65-F5344CB8AC3E}">
        <p14:creationId xmlns:p14="http://schemas.microsoft.com/office/powerpoint/2010/main" val="945546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downLeft)">
                                      <p:cBhvr>
                                        <p:cTn id="7" dur="500"/>
                                        <p:tgtEl>
                                          <p:spTgt spid="3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par>
                                <p:cTn id="12" presetID="9"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par>
                                <p:cTn id="15" presetID="9"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strips(downRight)">
                                      <p:cBhvr>
                                        <p:cTn id="28" dur="500"/>
                                        <p:tgtEl>
                                          <p:spTgt spid="32"/>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strips(downRight)">
                                      <p:cBhvr>
                                        <p:cTn id="31" dur="500"/>
                                        <p:tgtEl>
                                          <p:spTgt spid="36"/>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strips(downRight)">
                                      <p:cBhvr>
                                        <p:cTn id="34" dur="500"/>
                                        <p:tgtEl>
                                          <p:spTgt spid="19"/>
                                        </p:tgtEl>
                                      </p:cBhvr>
                                    </p:animEffect>
                                  </p:childTnLst>
                                </p:cTn>
                              </p:par>
                              <p:par>
                                <p:cTn id="35" presetID="18" presetClass="entr" presetSubtype="6"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strips(downRight)">
                                      <p:cBhvr>
                                        <p:cTn id="37" dur="500"/>
                                        <p:tgtEl>
                                          <p:spTgt spid="31"/>
                                        </p:tgtEl>
                                      </p:cBhvr>
                                    </p:animEffect>
                                  </p:childTnLst>
                                </p:cTn>
                              </p:par>
                              <p:par>
                                <p:cTn id="38" presetID="18" presetClass="entr" presetSubtype="6"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Right)">
                                      <p:cBhvr>
                                        <p:cTn id="40" dur="500"/>
                                        <p:tgtEl>
                                          <p:spTgt spid="11"/>
                                        </p:tgtEl>
                                      </p:cBhvr>
                                    </p:animEffect>
                                  </p:childTnLst>
                                </p:cTn>
                              </p:par>
                              <p:par>
                                <p:cTn id="41" presetID="18" presetClass="entr" presetSubtype="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strips(downRight)">
                                      <p:cBhvr>
                                        <p:cTn id="43" dur="500"/>
                                        <p:tgtEl>
                                          <p:spTgt spid="13"/>
                                        </p:tgtEl>
                                      </p:cBhvr>
                                    </p:animEffect>
                                  </p:childTnLst>
                                </p:cTn>
                              </p:par>
                              <p:par>
                                <p:cTn id="44" presetID="18" presetClass="entr" presetSubtype="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strips(downRight)">
                                      <p:cBhvr>
                                        <p:cTn id="46" dur="500"/>
                                        <p:tgtEl>
                                          <p:spTgt spid="30"/>
                                        </p:tgtEl>
                                      </p:cBhvr>
                                    </p:animEffect>
                                  </p:childTnLst>
                                </p:cTn>
                              </p:par>
                              <p:par>
                                <p:cTn id="47" presetID="18" presetClass="entr" presetSubtype="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strips(downRight)">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9" grpId="0"/>
      <p:bldP spid="30" grpId="0"/>
      <p:bldP spid="33" grpId="0" animBg="1"/>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FF289-D310-8D49-E66B-3348EE26C9DD}"/>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9C31A25D-87AA-2454-77EF-61BF6290A31D}"/>
              </a:ext>
            </a:extLst>
          </p:cNvPr>
          <p:cNvSpPr txBox="1"/>
          <p:nvPr/>
        </p:nvSpPr>
        <p:spPr>
          <a:xfrm>
            <a:off x="1132205" y="921160"/>
            <a:ext cx="14151338" cy="1323439"/>
          </a:xfrm>
          <a:prstGeom prst="rect">
            <a:avLst/>
          </a:prstGeom>
          <a:noFill/>
        </p:spPr>
        <p:txBody>
          <a:bodyPr wrap="square">
            <a:spAutoFit/>
          </a:bodyPr>
          <a:lstStyle/>
          <a:p>
            <a:pPr>
              <a:spcBef>
                <a:spcPts val="0"/>
              </a:spcBef>
              <a:spcAft>
                <a:spcPts val="0"/>
              </a:spcAft>
            </a:pPr>
            <a:r>
              <a:rPr lang="nl-BE" sz="8000" b="1" dirty="0">
                <a:latin typeface="Nunito" pitchFamily="2" charset="77"/>
                <a:ea typeface="Red Hat Text SemiBold" panose="02010503040201060303" pitchFamily="2" charset="0"/>
                <a:cs typeface="Red Hat Text SemiBold" panose="02010503040201060303" pitchFamily="2" charset="0"/>
              </a:rPr>
              <a:t>ZKP</a:t>
            </a:r>
            <a:r>
              <a:rPr lang="nl-BE" sz="6600" b="1" dirty="0">
                <a:latin typeface="Nunito" pitchFamily="2" charset="77"/>
                <a:ea typeface="Red Hat Text SemiBold" panose="02010503040201060303" pitchFamily="2" charset="0"/>
                <a:cs typeface="Red Hat Text SemiBold" panose="02010503040201060303" pitchFamily="2" charset="0"/>
              </a:rPr>
              <a:t> </a:t>
            </a:r>
            <a:r>
              <a:rPr lang="nl-BE" sz="8000" b="1" dirty="0">
                <a:latin typeface="Nunito" pitchFamily="2" charset="77"/>
                <a:ea typeface="Red Hat Text SemiBold" panose="02010503040201060303" pitchFamily="2" charset="0"/>
                <a:cs typeface="Red Hat Text SemiBold" panose="02010503040201060303" pitchFamily="2" charset="0"/>
              </a:rPr>
              <a:t>Pipeline</a:t>
            </a:r>
            <a:r>
              <a:rPr lang="nl-BE" sz="6600" b="1" dirty="0">
                <a:latin typeface="Nunito" pitchFamily="2" charset="77"/>
                <a:ea typeface="Red Hat Text SemiBold" panose="02010503040201060303" pitchFamily="2" charset="0"/>
                <a:cs typeface="Red Hat Text SemiBold" panose="02010503040201060303" pitchFamily="2" charset="0"/>
              </a:rPr>
              <a:t> </a:t>
            </a:r>
            <a:endParaRPr lang="nl-BE" sz="8800" dirty="0">
              <a:latin typeface="Nunito" pitchFamily="2" charset="77"/>
              <a:ea typeface="Red Hat Text SemiBold" panose="02010503040201060303" pitchFamily="2" charset="0"/>
              <a:cs typeface="Red Hat Text SemiBold" panose="02010503040201060303" pitchFamily="2" charset="0"/>
            </a:endParaRPr>
          </a:p>
        </p:txBody>
      </p:sp>
      <p:pic>
        <p:nvPicPr>
          <p:cNvPr id="3" name="Picture 2">
            <a:extLst>
              <a:ext uri="{FF2B5EF4-FFF2-40B4-BE49-F238E27FC236}">
                <a16:creationId xmlns:a16="http://schemas.microsoft.com/office/drawing/2014/main" id="{7D631732-6231-11A7-BF00-6013A3044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12" name="Pijl links 11">
            <a:extLst>
              <a:ext uri="{FF2B5EF4-FFF2-40B4-BE49-F238E27FC236}">
                <a16:creationId xmlns:a16="http://schemas.microsoft.com/office/drawing/2014/main" id="{35753C5B-2458-27EA-3BF0-F3B73C32270A}"/>
              </a:ext>
            </a:extLst>
          </p:cNvPr>
          <p:cNvSpPr/>
          <p:nvPr/>
        </p:nvSpPr>
        <p:spPr>
          <a:xfrm>
            <a:off x="3776042" y="5294670"/>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Picture 2" descr="Cool boy emoji | AI Emoji Generator">
            <a:extLst>
              <a:ext uri="{FF2B5EF4-FFF2-40B4-BE49-F238E27FC236}">
                <a16:creationId xmlns:a16="http://schemas.microsoft.com/office/drawing/2014/main" id="{B9B225D8-A492-9F2A-747C-9186BE1F2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6400"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descr="Afbeelding met speelgoed, pop, persoon, tekenfilm&#10;&#10;Door AI gegenereerde inhoud is mogelijk onjuist.">
            <a:extLst>
              <a:ext uri="{FF2B5EF4-FFF2-40B4-BE49-F238E27FC236}">
                <a16:creationId xmlns:a16="http://schemas.microsoft.com/office/drawing/2014/main" id="{A050FA33-6437-EC9A-92A8-BFBA8A02EB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sp>
        <p:nvSpPr>
          <p:cNvPr id="15" name="Rechthoek 14">
            <a:extLst>
              <a:ext uri="{FF2B5EF4-FFF2-40B4-BE49-F238E27FC236}">
                <a16:creationId xmlns:a16="http://schemas.microsoft.com/office/drawing/2014/main" id="{5C725BEF-737D-5CE4-ABC0-7E574E8014D8}"/>
              </a:ext>
            </a:extLst>
          </p:cNvPr>
          <p:cNvSpPr/>
          <p:nvPr/>
        </p:nvSpPr>
        <p:spPr>
          <a:xfrm>
            <a:off x="1285091"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pic>
        <p:nvPicPr>
          <p:cNvPr id="16" name="Afbeelding 15">
            <a:extLst>
              <a:ext uri="{FF2B5EF4-FFF2-40B4-BE49-F238E27FC236}">
                <a16:creationId xmlns:a16="http://schemas.microsoft.com/office/drawing/2014/main" id="{A24119AF-88A4-5395-A03F-D634074675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953203" y="9930119"/>
            <a:ext cx="2226413" cy="2226413"/>
          </a:xfrm>
          <a:prstGeom prst="rect">
            <a:avLst/>
          </a:prstGeom>
        </p:spPr>
      </p:pic>
      <p:sp>
        <p:nvSpPr>
          <p:cNvPr id="17" name="Pijl links 16">
            <a:extLst>
              <a:ext uri="{FF2B5EF4-FFF2-40B4-BE49-F238E27FC236}">
                <a16:creationId xmlns:a16="http://schemas.microsoft.com/office/drawing/2014/main" id="{0FA41FB3-B3CF-4335-8D25-E505277FFBF1}"/>
              </a:ext>
            </a:extLst>
          </p:cNvPr>
          <p:cNvSpPr/>
          <p:nvPr/>
        </p:nvSpPr>
        <p:spPr>
          <a:xfrm rot="5400000">
            <a:off x="19648800" y="9856279"/>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ekstvak 17">
            <a:extLst>
              <a:ext uri="{FF2B5EF4-FFF2-40B4-BE49-F238E27FC236}">
                <a16:creationId xmlns:a16="http://schemas.microsoft.com/office/drawing/2014/main" id="{7875E281-A1DC-56D3-16DD-2E45E4288C93}"/>
              </a:ext>
            </a:extLst>
          </p:cNvPr>
          <p:cNvSpPr txBox="1"/>
          <p:nvPr/>
        </p:nvSpPr>
        <p:spPr>
          <a:xfrm>
            <a:off x="15537674" y="8430845"/>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a * b</a:t>
            </a:r>
          </a:p>
        </p:txBody>
      </p:sp>
      <p:sp>
        <p:nvSpPr>
          <p:cNvPr id="19" name="Tekstvak 18">
            <a:extLst>
              <a:ext uri="{FF2B5EF4-FFF2-40B4-BE49-F238E27FC236}">
                <a16:creationId xmlns:a16="http://schemas.microsoft.com/office/drawing/2014/main" id="{2D9C651C-C228-3C86-F72A-2276B1563F81}"/>
              </a:ext>
            </a:extLst>
          </p:cNvPr>
          <p:cNvSpPr txBox="1"/>
          <p:nvPr/>
        </p:nvSpPr>
        <p:spPr>
          <a:xfrm>
            <a:off x="15537600" y="2390403"/>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20" name="Picture 6" descr="Contract - Free files and folders icons">
            <a:extLst>
              <a:ext uri="{FF2B5EF4-FFF2-40B4-BE49-F238E27FC236}">
                <a16:creationId xmlns:a16="http://schemas.microsoft.com/office/drawing/2014/main" id="{219F184A-650D-A04C-8924-D9F4C3B7C0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785"/>
          <a:stretch/>
        </p:blipFill>
        <p:spPr bwMode="auto">
          <a:xfrm>
            <a:off x="21114002" y="3735931"/>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21" name="Pijl links 20">
            <a:extLst>
              <a:ext uri="{FF2B5EF4-FFF2-40B4-BE49-F238E27FC236}">
                <a16:creationId xmlns:a16="http://schemas.microsoft.com/office/drawing/2014/main" id="{2E30739C-D64C-72D7-713A-693FBC2BC8FD}"/>
              </a:ext>
            </a:extLst>
          </p:cNvPr>
          <p:cNvSpPr/>
          <p:nvPr/>
        </p:nvSpPr>
        <p:spPr>
          <a:xfrm rot="5400000">
            <a:off x="19386000" y="4372944"/>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2" name="Rechte verbindingslijn met pijl 21">
            <a:extLst>
              <a:ext uri="{FF2B5EF4-FFF2-40B4-BE49-F238E27FC236}">
                <a16:creationId xmlns:a16="http://schemas.microsoft.com/office/drawing/2014/main" id="{4735D426-F86A-CADF-44DB-98592BFCFAC5}"/>
              </a:ext>
            </a:extLst>
          </p:cNvPr>
          <p:cNvCxnSpPr>
            <a:cxnSpLocks/>
          </p:cNvCxnSpPr>
          <p:nvPr/>
        </p:nvCxnSpPr>
        <p:spPr>
          <a:xfrm flipV="1">
            <a:off x="12959502" y="2682041"/>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F184B607-6DE7-7C55-0BD3-F860F48735C4}"/>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br>
              <a:rPr lang="en-US" sz="2400" dirty="0">
                <a:solidFill>
                  <a:schemeClr val="accent6">
                    <a:lumMod val="10000"/>
                  </a:schemeClr>
                </a:solidFill>
                <a:latin typeface="Menlo"/>
              </a:rPr>
            </a:b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a:t>
            </a:r>
            <a:r>
              <a:rPr lang="en-US" sz="2400" dirty="0">
                <a:solidFill>
                  <a:srgbClr val="569CD6"/>
                </a:solidFill>
                <a:latin typeface="Menlo"/>
              </a:rPr>
              <a:t> === </a:t>
            </a:r>
            <a:r>
              <a:rPr lang="en-US" sz="2400" dirty="0">
                <a:solidFill>
                  <a:schemeClr val="accent6">
                    <a:lumMod val="10000"/>
                  </a:schemeClr>
                </a:solidFill>
                <a:latin typeface="Menlo"/>
              </a:rPr>
              <a:t>a * b;</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24" name="Rechthoek 23">
            <a:extLst>
              <a:ext uri="{FF2B5EF4-FFF2-40B4-BE49-F238E27FC236}">
                <a16:creationId xmlns:a16="http://schemas.microsoft.com/office/drawing/2014/main" id="{4E33E34D-60D6-5B8C-82FA-0FF868258A49}"/>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cxnSp>
        <p:nvCxnSpPr>
          <p:cNvPr id="25" name="Rechte verbindingslijn met pijl 24">
            <a:extLst>
              <a:ext uri="{FF2B5EF4-FFF2-40B4-BE49-F238E27FC236}">
                <a16:creationId xmlns:a16="http://schemas.microsoft.com/office/drawing/2014/main" id="{A53C84F5-B564-DFA1-4FBB-CBEC2F943C51}"/>
              </a:ext>
            </a:extLst>
          </p:cNvPr>
          <p:cNvCxnSpPr>
            <a:cxnSpLocks/>
          </p:cNvCxnSpPr>
          <p:nvPr/>
        </p:nvCxnSpPr>
        <p:spPr>
          <a:xfrm>
            <a:off x="12905482" y="7915392"/>
            <a:ext cx="2467346" cy="820253"/>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Afbeelding 26">
            <a:extLst>
              <a:ext uri="{FF2B5EF4-FFF2-40B4-BE49-F238E27FC236}">
                <a16:creationId xmlns:a16="http://schemas.microsoft.com/office/drawing/2014/main" id="{217F7319-37C8-762F-F6FA-741F3A61EEF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934127" y="11339877"/>
            <a:ext cx="2277268" cy="2277268"/>
          </a:xfrm>
          <a:prstGeom prst="rect">
            <a:avLst/>
          </a:prstGeom>
        </p:spPr>
      </p:pic>
      <p:cxnSp>
        <p:nvCxnSpPr>
          <p:cNvPr id="28" name="Rechte verbindingslijn met pijl 27">
            <a:extLst>
              <a:ext uri="{FF2B5EF4-FFF2-40B4-BE49-F238E27FC236}">
                <a16:creationId xmlns:a16="http://schemas.microsoft.com/office/drawing/2014/main" id="{62582F1C-2534-FB08-621A-77B51802C728}"/>
              </a:ext>
            </a:extLst>
          </p:cNvPr>
          <p:cNvCxnSpPr>
            <a:cxnSpLocks/>
          </p:cNvCxnSpPr>
          <p:nvPr/>
        </p:nvCxnSpPr>
        <p:spPr>
          <a:xfrm flipV="1">
            <a:off x="19202403"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87497711-8B52-D0EF-36A1-FA28867A4EF7}"/>
              </a:ext>
            </a:extLst>
          </p:cNvPr>
          <p:cNvSpPr txBox="1"/>
          <p:nvPr/>
        </p:nvSpPr>
        <p:spPr>
          <a:xfrm>
            <a:off x="21580985" y="7795659"/>
            <a:ext cx="2386630" cy="400110"/>
          </a:xfrm>
          <a:prstGeom prst="rect">
            <a:avLst/>
          </a:prstGeom>
          <a:noFill/>
        </p:spPr>
        <p:txBody>
          <a:bodyPr wrap="square" rtlCol="0">
            <a:spAutoFit/>
          </a:bodyPr>
          <a:lstStyle/>
          <a:p>
            <a:pPr algn="ctr"/>
            <a:r>
              <a:rPr lang="nl-BE" sz="2000" b="1" dirty="0">
                <a:solidFill>
                  <a:schemeClr val="accent6">
                    <a:lumMod val="25000"/>
                  </a:schemeClr>
                </a:solidFill>
                <a:latin typeface="Menlo" panose="020B0609030804020204" pitchFamily="49" charset="0"/>
                <a:ea typeface="Menlo" panose="020B0609030804020204" pitchFamily="49" charset="0"/>
                <a:cs typeface="Menlo" panose="020B0609030804020204" pitchFamily="49" charset="0"/>
              </a:rPr>
              <a:t>+, *, ===</a:t>
            </a:r>
            <a:endParaRPr lang="en-US" sz="2000" b="1" dirty="0">
              <a:latin typeface="Menlo" panose="020B0609030804020204" pitchFamily="49" charset="0"/>
              <a:ea typeface="Menlo" panose="020B0609030804020204" pitchFamily="49" charset="0"/>
              <a:cs typeface="Menlo" panose="020B0609030804020204" pitchFamily="49" charset="0"/>
            </a:endParaRPr>
          </a:p>
        </p:txBody>
      </p:sp>
      <p:sp>
        <p:nvSpPr>
          <p:cNvPr id="8" name="Wolkvormige toelichting 7">
            <a:extLst>
              <a:ext uri="{FF2B5EF4-FFF2-40B4-BE49-F238E27FC236}">
                <a16:creationId xmlns:a16="http://schemas.microsoft.com/office/drawing/2014/main" id="{E25D5AF9-5567-24FC-C4CB-26E7B3E1C37F}"/>
              </a:ext>
            </a:extLst>
          </p:cNvPr>
          <p:cNvSpPr/>
          <p:nvPr/>
        </p:nvSpPr>
        <p:spPr>
          <a:xfrm>
            <a:off x="21387126" y="7273949"/>
            <a:ext cx="2774348" cy="1443531"/>
          </a:xfrm>
          <a:prstGeom prst="cloudCallout">
            <a:avLst>
              <a:gd name="adj1" fmla="val -71231"/>
              <a:gd name="adj2" fmla="val -57500"/>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E6213077-7E11-1DFA-94C8-C98737DCC089}"/>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18</a:t>
            </a:r>
          </a:p>
        </p:txBody>
      </p:sp>
    </p:spTree>
    <p:extLst>
      <p:ext uri="{BB962C8B-B14F-4D97-AF65-F5344CB8AC3E}">
        <p14:creationId xmlns:p14="http://schemas.microsoft.com/office/powerpoint/2010/main" val="303272985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4FFCD-C765-6D44-86FC-4D0FC1FBB71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B7DB906-FD55-CAE1-2969-B5054B2BD7AC}"/>
              </a:ext>
            </a:extLst>
          </p:cNvPr>
          <p:cNvSpPr txBox="1"/>
          <p:nvPr/>
        </p:nvSpPr>
        <p:spPr>
          <a:xfrm>
            <a:off x="1132205" y="921157"/>
            <a:ext cx="18538456"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Prover-Verifier Mismatches</a:t>
            </a:r>
            <a:endParaRPr lang="nl-BE" sz="8800" dirty="0"/>
          </a:p>
        </p:txBody>
      </p:sp>
      <p:pic>
        <p:nvPicPr>
          <p:cNvPr id="4" name="Picture 2">
            <a:extLst>
              <a:ext uri="{FF2B5EF4-FFF2-40B4-BE49-F238E27FC236}">
                <a16:creationId xmlns:a16="http://schemas.microsoft.com/office/drawing/2014/main" id="{8DDA0D79-6F73-26E5-E598-422AE3649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E0A6515E-15F9-06EC-4A59-1B89A0F27EEF}"/>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Picture 2" descr="Cool boy emoji | AI Emoji Generator">
            <a:extLst>
              <a:ext uri="{FF2B5EF4-FFF2-40B4-BE49-F238E27FC236}">
                <a16:creationId xmlns:a16="http://schemas.microsoft.com/office/drawing/2014/main" id="{6F49FAF9-F1A9-65F9-7AD7-7F3D28A8C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9200"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0" name="Afbeelding 49" descr="Afbeelding met speelgoed, pop, persoon, tekenfilm&#10;&#10;Door AI gegenereerde inhoud is mogelijk onjuist.">
            <a:extLst>
              <a:ext uri="{FF2B5EF4-FFF2-40B4-BE49-F238E27FC236}">
                <a16:creationId xmlns:a16="http://schemas.microsoft.com/office/drawing/2014/main" id="{E017E314-CB25-F6EE-1F4C-6F8F2E28F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sp>
        <p:nvSpPr>
          <p:cNvPr id="1031" name="Rechthoek 1030">
            <a:extLst>
              <a:ext uri="{FF2B5EF4-FFF2-40B4-BE49-F238E27FC236}">
                <a16:creationId xmlns:a16="http://schemas.microsoft.com/office/drawing/2014/main" id="{2031D06C-65A7-41C7-3AF8-186AE78322A7}"/>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pic>
        <p:nvPicPr>
          <p:cNvPr id="38" name="Afbeelding 37">
            <a:extLst>
              <a:ext uri="{FF2B5EF4-FFF2-40B4-BE49-F238E27FC236}">
                <a16:creationId xmlns:a16="http://schemas.microsoft.com/office/drawing/2014/main" id="{5D0D08FA-79A2-BBD2-B538-49D859BB45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99F41A4B-768F-D7A5-CB6D-68CEA6F353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52197E14-3A56-516D-5DB4-98D999DF9A03}"/>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33C480AE-5319-59D1-14C7-4CAFAA8793B5}"/>
              </a:ext>
            </a:extLst>
          </p:cNvPr>
          <p:cNvCxnSpPr>
            <a:cxnSpLocks/>
          </p:cNvCxnSpPr>
          <p:nvPr/>
        </p:nvCxnSpPr>
        <p:spPr>
          <a:xfrm flipV="1">
            <a:off x="19202400"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D0A07563-91CD-25C7-6354-783AFB1F55EE}"/>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a:t>
            </a:r>
          </a:p>
        </p:txBody>
      </p:sp>
      <p:sp>
        <p:nvSpPr>
          <p:cNvPr id="8" name="Tekstvak 7">
            <a:extLst>
              <a:ext uri="{FF2B5EF4-FFF2-40B4-BE49-F238E27FC236}">
                <a16:creationId xmlns:a16="http://schemas.microsoft.com/office/drawing/2014/main" id="{50587055-B972-4DC1-6C14-A9B014C960BC}"/>
              </a:ext>
            </a:extLst>
          </p:cNvPr>
          <p:cNvSpPr txBox="1"/>
          <p:nvPr/>
        </p:nvSpPr>
        <p:spPr>
          <a:xfrm>
            <a:off x="15537600"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7" name="Picture 6" descr="Contract - Free files and folders icons">
            <a:extLst>
              <a:ext uri="{FF2B5EF4-FFF2-40B4-BE49-F238E27FC236}">
                <a16:creationId xmlns:a16="http://schemas.microsoft.com/office/drawing/2014/main" id="{235DB681-2773-0B79-3F18-E045BC7E93E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C678D375-6275-F9F8-54D4-70560A882CEA}"/>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Rechthoek 11">
            <a:extLst>
              <a:ext uri="{FF2B5EF4-FFF2-40B4-BE49-F238E27FC236}">
                <a16:creationId xmlns:a16="http://schemas.microsoft.com/office/drawing/2014/main" id="{5DD60B8D-E92F-8529-8927-FACDD7058A0B}"/>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a: 4</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2</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out: 2</a:t>
            </a:r>
          </a:p>
        </p:txBody>
      </p:sp>
      <p:cxnSp>
        <p:nvCxnSpPr>
          <p:cNvPr id="32" name="Rechte verbindingslijn met pijl 31">
            <a:extLst>
              <a:ext uri="{FF2B5EF4-FFF2-40B4-BE49-F238E27FC236}">
                <a16:creationId xmlns:a16="http://schemas.microsoft.com/office/drawing/2014/main" id="{08A07970-72FC-FEFA-A5BB-4ED54D027C52}"/>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15C1380B-6146-7916-6FBA-9549F63B3E1B}"/>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br>
              <a:rPr lang="en-US" sz="2400" dirty="0">
                <a:solidFill>
                  <a:schemeClr val="accent6">
                    <a:lumMod val="10000"/>
                  </a:schemeClr>
                </a:solidFill>
                <a:latin typeface="Menlo"/>
              </a:rPr>
            </a:br>
            <a:br>
              <a:rPr lang="en-US" sz="2400" dirty="0">
                <a:solidFill>
                  <a:schemeClr val="accent6">
                    <a:lumMod val="10000"/>
                  </a:schemeClr>
                </a:solidFill>
                <a:latin typeface="Menlo"/>
              </a:rPr>
            </a:br>
            <a:br>
              <a:rPr lang="en-US" sz="2400" dirty="0">
                <a:solidFill>
                  <a:schemeClr val="accent6">
                    <a:lumMod val="10000"/>
                  </a:schemeClr>
                </a:solidFill>
                <a:latin typeface="Menlo"/>
              </a:rPr>
            </a:br>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34" name="Rechthoek 33">
            <a:extLst>
              <a:ext uri="{FF2B5EF4-FFF2-40B4-BE49-F238E27FC236}">
                <a16:creationId xmlns:a16="http://schemas.microsoft.com/office/drawing/2014/main" id="{7195C97A-41CC-8566-1F00-4E4504D2FFF0}"/>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cxnSp>
        <p:nvCxnSpPr>
          <p:cNvPr id="35" name="Rechte verbindingslijn met pijl 34">
            <a:extLst>
              <a:ext uri="{FF2B5EF4-FFF2-40B4-BE49-F238E27FC236}">
                <a16:creationId xmlns:a16="http://schemas.microsoft.com/office/drawing/2014/main" id="{9361D15C-06E8-5B4F-EC2C-271BFF055189}"/>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C801FD48-5713-1F7F-F9AA-D7D66E65A6D8}"/>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19</a:t>
            </a:r>
          </a:p>
        </p:txBody>
      </p:sp>
    </p:spTree>
    <p:extLst>
      <p:ext uri="{BB962C8B-B14F-4D97-AF65-F5344CB8AC3E}">
        <p14:creationId xmlns:p14="http://schemas.microsoft.com/office/powerpoint/2010/main" val="8759150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BF6E-9590-E6DA-FC72-ACC68A092386}"/>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2119205-0BA5-D76C-F8D0-CD64F8DD3D9E}"/>
              </a:ext>
            </a:extLst>
          </p:cNvPr>
          <p:cNvSpPr txBox="1"/>
          <p:nvPr/>
        </p:nvSpPr>
        <p:spPr>
          <a:xfrm>
            <a:off x="1132205" y="921157"/>
            <a:ext cx="14151338"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Prover-Verifier Mismatches</a:t>
            </a:r>
            <a:endParaRPr lang="nl-BE" sz="8800" dirty="0"/>
          </a:p>
        </p:txBody>
      </p:sp>
      <p:pic>
        <p:nvPicPr>
          <p:cNvPr id="4" name="Picture 2">
            <a:extLst>
              <a:ext uri="{FF2B5EF4-FFF2-40B4-BE49-F238E27FC236}">
                <a16:creationId xmlns:a16="http://schemas.microsoft.com/office/drawing/2014/main" id="{5F8F0B72-FAD6-E6EE-0E9B-B0E6B56AF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1FBF2995-0896-4AFA-3FB0-17AB9BBF137B}"/>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Picture 2" descr="Cool boy emoji | AI Emoji Generator">
            <a:extLst>
              <a:ext uri="{FF2B5EF4-FFF2-40B4-BE49-F238E27FC236}">
                <a16:creationId xmlns:a16="http://schemas.microsoft.com/office/drawing/2014/main" id="{224265E0-C2CE-9648-9C85-F1F68694D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9200"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pic>
        <p:nvPicPr>
          <p:cNvPr id="50" name="Afbeelding 49" descr="Afbeelding met speelgoed, pop, persoon, tekenfilm&#10;&#10;Door AI gegenereerde inhoud is mogelijk onjuist.">
            <a:extLst>
              <a:ext uri="{FF2B5EF4-FFF2-40B4-BE49-F238E27FC236}">
                <a16:creationId xmlns:a16="http://schemas.microsoft.com/office/drawing/2014/main" id="{B0CD13ED-94E0-3CFA-093B-A6D4E32EE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sp>
        <p:nvSpPr>
          <p:cNvPr id="1031" name="Rechthoek 1030">
            <a:extLst>
              <a:ext uri="{FF2B5EF4-FFF2-40B4-BE49-F238E27FC236}">
                <a16:creationId xmlns:a16="http://schemas.microsoft.com/office/drawing/2014/main" id="{C1255B79-541A-36CD-7DED-F3B8937EB642}"/>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pic>
        <p:nvPicPr>
          <p:cNvPr id="38" name="Afbeelding 37">
            <a:extLst>
              <a:ext uri="{FF2B5EF4-FFF2-40B4-BE49-F238E27FC236}">
                <a16:creationId xmlns:a16="http://schemas.microsoft.com/office/drawing/2014/main" id="{264E8C1A-F6E9-EBD4-DE20-F1524C9904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65813ABE-A7C3-96CB-7D9A-6208E72C51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05EA8CF2-A210-AB62-0FCA-8735BCA05A3E}"/>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97E8ABED-3237-AF9E-DE5F-550ECF330B8A}"/>
              </a:ext>
            </a:extLst>
          </p:cNvPr>
          <p:cNvCxnSpPr>
            <a:cxnSpLocks/>
          </p:cNvCxnSpPr>
          <p:nvPr/>
        </p:nvCxnSpPr>
        <p:spPr>
          <a:xfrm flipV="1">
            <a:off x="19202400"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891404D4-E428-23EB-07DE-8C117100B147}"/>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8" name="Tekstvak 7">
            <a:extLst>
              <a:ext uri="{FF2B5EF4-FFF2-40B4-BE49-F238E27FC236}">
                <a16:creationId xmlns:a16="http://schemas.microsoft.com/office/drawing/2014/main" id="{3776E47C-0F5E-1E5C-9459-936EB24DF644}"/>
              </a:ext>
            </a:extLst>
          </p:cNvPr>
          <p:cNvSpPr txBox="1"/>
          <p:nvPr/>
        </p:nvSpPr>
        <p:spPr>
          <a:xfrm>
            <a:off x="15537671"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7" name="Picture 6" descr="Contract - Free files and folders icons">
            <a:extLst>
              <a:ext uri="{FF2B5EF4-FFF2-40B4-BE49-F238E27FC236}">
                <a16:creationId xmlns:a16="http://schemas.microsoft.com/office/drawing/2014/main" id="{2D7D08FE-0FBE-F91E-657A-909C2076194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07DA83B5-BE41-D519-1D92-1DA7D51E8EB5}"/>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Rechthoek 11">
            <a:extLst>
              <a:ext uri="{FF2B5EF4-FFF2-40B4-BE49-F238E27FC236}">
                <a16:creationId xmlns:a16="http://schemas.microsoft.com/office/drawing/2014/main" id="{9ADD2D3D-568E-5821-28A3-4B9741E1F392}"/>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a: 4</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2</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out: 2</a:t>
            </a:r>
          </a:p>
        </p:txBody>
      </p:sp>
      <p:sp>
        <p:nvSpPr>
          <p:cNvPr id="13" name="Tekstvak 12">
            <a:extLst>
              <a:ext uri="{FF2B5EF4-FFF2-40B4-BE49-F238E27FC236}">
                <a16:creationId xmlns:a16="http://schemas.microsoft.com/office/drawing/2014/main" id="{5EDFF547-A64E-CDB6-0217-A2DED42D5E15}"/>
              </a:ext>
            </a:extLst>
          </p:cNvPr>
          <p:cNvSpPr txBox="1"/>
          <p:nvPr/>
        </p:nvSpPr>
        <p:spPr>
          <a:xfrm>
            <a:off x="21672077" y="7765238"/>
            <a:ext cx="2031325" cy="400110"/>
          </a:xfrm>
          <a:prstGeom prst="rect">
            <a:avLst/>
          </a:prstGeom>
          <a:noFill/>
        </p:spPr>
        <p:txBody>
          <a:bodyPr wrap="none" rtlCol="0">
            <a:spAutoFit/>
          </a:bodyPr>
          <a:lstStyle/>
          <a:p>
            <a:r>
              <a:rPr lang="en-US" sz="2000" dirty="0">
                <a:latin typeface="Menlo" panose="020B0609030804020204" pitchFamily="49" charset="0"/>
                <a:ea typeface="Menlo" panose="020B0609030804020204" pitchFamily="49" charset="0"/>
                <a:cs typeface="Menlo" panose="020B0609030804020204" pitchFamily="49" charset="0"/>
              </a:rPr>
              <a:t>2 * 2 === 4?</a:t>
            </a:r>
          </a:p>
        </p:txBody>
      </p:sp>
      <p:sp>
        <p:nvSpPr>
          <p:cNvPr id="14" name="Wolkvormige toelichting 13">
            <a:extLst>
              <a:ext uri="{FF2B5EF4-FFF2-40B4-BE49-F238E27FC236}">
                <a16:creationId xmlns:a16="http://schemas.microsoft.com/office/drawing/2014/main" id="{2B12F074-48A4-BB10-968A-196A48BC069E}"/>
              </a:ext>
            </a:extLst>
          </p:cNvPr>
          <p:cNvSpPr/>
          <p:nvPr/>
        </p:nvSpPr>
        <p:spPr>
          <a:xfrm>
            <a:off x="21387126" y="7273949"/>
            <a:ext cx="2774348" cy="1443531"/>
          </a:xfrm>
          <a:prstGeom prst="cloudCallout">
            <a:avLst>
              <a:gd name="adj1" fmla="val -71231"/>
              <a:gd name="adj2" fmla="val -57500"/>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Rechte verbindingslijn met pijl 15">
            <a:extLst>
              <a:ext uri="{FF2B5EF4-FFF2-40B4-BE49-F238E27FC236}">
                <a16:creationId xmlns:a16="http://schemas.microsoft.com/office/drawing/2014/main" id="{6D5AEFF2-2189-6F59-1228-D4F29187598B}"/>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F626A309-076E-B40E-EB82-53FC8EE7FC3E}"/>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br>
              <a:rPr lang="en-US" sz="2400" dirty="0">
                <a:solidFill>
                  <a:schemeClr val="accent6">
                    <a:lumMod val="10000"/>
                  </a:schemeClr>
                </a:solidFill>
                <a:latin typeface="Menlo"/>
              </a:rPr>
            </a:b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 b</a:t>
            </a:r>
            <a:r>
              <a:rPr lang="en-US" sz="2400" dirty="0">
                <a:solidFill>
                  <a:srgbClr val="569CD6"/>
                </a:solidFill>
                <a:latin typeface="Menlo"/>
              </a:rPr>
              <a:t> === </a:t>
            </a:r>
            <a:r>
              <a:rPr lang="en-US" sz="2400" dirty="0">
                <a:solidFill>
                  <a:schemeClr val="accent6">
                    <a:lumMod val="10000"/>
                  </a:schemeClr>
                </a:solidFill>
                <a:latin typeface="Menlo"/>
              </a:rPr>
              <a:t>a;</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8" name="Rechthoek 17">
            <a:extLst>
              <a:ext uri="{FF2B5EF4-FFF2-40B4-BE49-F238E27FC236}">
                <a16:creationId xmlns:a16="http://schemas.microsoft.com/office/drawing/2014/main" id="{BDEE7CBA-9F1E-DDB7-3F31-219CDAC46F0B}"/>
              </a:ext>
            </a:extLst>
          </p:cNvPr>
          <p:cNvSpPr/>
          <p:nvPr/>
        </p:nvSpPr>
        <p:spPr>
          <a:xfrm>
            <a:off x="7394255" y="8294247"/>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cxnSp>
        <p:nvCxnSpPr>
          <p:cNvPr id="19" name="Rechte verbindingslijn met pijl 18">
            <a:extLst>
              <a:ext uri="{FF2B5EF4-FFF2-40B4-BE49-F238E27FC236}">
                <a16:creationId xmlns:a16="http://schemas.microsoft.com/office/drawing/2014/main" id="{5756E475-CF96-B928-6C41-2D679025A582}"/>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D1CC6EB4-9977-6FEA-3BA8-2ED7A2DF3EFC}"/>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20</a:t>
            </a:r>
          </a:p>
        </p:txBody>
      </p:sp>
    </p:spTree>
    <p:extLst>
      <p:ext uri="{BB962C8B-B14F-4D97-AF65-F5344CB8AC3E}">
        <p14:creationId xmlns:p14="http://schemas.microsoft.com/office/powerpoint/2010/main" val="2141500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48"/>
                                        </p:tgtEl>
                                        <p:attrNameLst>
                                          <p:attrName>style.opacity</p:attrName>
                                        </p:attrNameLst>
                                      </p:cBhvr>
                                      <p:to>
                                        <p:strVal val="0.1"/>
                                      </p:to>
                                    </p:set>
                                    <p:animEffect filter="image" prLst="opacity: 0.1">
                                      <p:cBhvr rctx="IE">
                                        <p:cTn id="15" dur="indefinite"/>
                                        <p:tgtEl>
                                          <p:spTgt spid="48"/>
                                        </p:tgtEl>
                                      </p:cBhvr>
                                    </p:animEffect>
                                  </p:childTnLst>
                                </p:cTn>
                              </p:par>
                              <p:par>
                                <p:cTn id="16" presetID="9" presetClass="emph" presetSubtype="0" nodeType="withEffect">
                                  <p:stCondLst>
                                    <p:cond delay="0"/>
                                  </p:stCondLst>
                                  <p:childTnLst>
                                    <p:set>
                                      <p:cBhvr>
                                        <p:cTn id="17" dur="indefinite"/>
                                        <p:tgtEl>
                                          <p:spTgt spid="39"/>
                                        </p:tgtEl>
                                        <p:attrNameLst>
                                          <p:attrName>style.opacity</p:attrName>
                                        </p:attrNameLst>
                                      </p:cBhvr>
                                      <p:to>
                                        <p:strVal val="0.1"/>
                                      </p:to>
                                    </p:set>
                                    <p:animEffect filter="image" prLst="opacity: 0.1">
                                      <p:cBhvr rctx="IE">
                                        <p:cTn id="18" dur="indefinite"/>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D8B98-0CDD-78AC-04A7-B5D0E28A184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A8E4AD4-A15B-170E-6BAE-3D7D0BBB24B3}"/>
              </a:ext>
            </a:extLst>
          </p:cNvPr>
          <p:cNvSpPr txBox="1"/>
          <p:nvPr/>
        </p:nvSpPr>
        <p:spPr>
          <a:xfrm>
            <a:off x="1132205" y="921157"/>
            <a:ext cx="14151338"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Prover-Verifier Mismatches</a:t>
            </a:r>
            <a:endParaRPr lang="nl-BE" sz="8800" dirty="0"/>
          </a:p>
        </p:txBody>
      </p:sp>
      <p:pic>
        <p:nvPicPr>
          <p:cNvPr id="4" name="Picture 2">
            <a:extLst>
              <a:ext uri="{FF2B5EF4-FFF2-40B4-BE49-F238E27FC236}">
                <a16:creationId xmlns:a16="http://schemas.microsoft.com/office/drawing/2014/main" id="{9421347D-7041-539D-3EE1-CA8C474DF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E4325F6A-C03B-B194-9001-31F5844810BC}"/>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7EE01F76-FF44-2386-F447-9CCC18A28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sp>
        <p:nvSpPr>
          <p:cNvPr id="1031" name="Rechthoek 1030">
            <a:extLst>
              <a:ext uri="{FF2B5EF4-FFF2-40B4-BE49-F238E27FC236}">
                <a16:creationId xmlns:a16="http://schemas.microsoft.com/office/drawing/2014/main" id="{B6BB7205-2652-F840-5DEB-781BEF9721F8}"/>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pic>
        <p:nvPicPr>
          <p:cNvPr id="38" name="Afbeelding 37">
            <a:extLst>
              <a:ext uri="{FF2B5EF4-FFF2-40B4-BE49-F238E27FC236}">
                <a16:creationId xmlns:a16="http://schemas.microsoft.com/office/drawing/2014/main" id="{A23BC571-964E-32AD-B643-4E8FAD55EE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538666E1-5B86-53B8-565A-6877CB28B7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EC708920-1F38-1C6D-9C41-61358266C91B}"/>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ECDD5B9F-EAB0-BDFE-5B1A-E4DB4914EEA5}"/>
              </a:ext>
            </a:extLst>
          </p:cNvPr>
          <p:cNvCxnSpPr>
            <a:cxnSpLocks/>
          </p:cNvCxnSpPr>
          <p:nvPr/>
        </p:nvCxnSpPr>
        <p:spPr>
          <a:xfrm flipV="1">
            <a:off x="19202400"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7" name="Picture 6" descr="Contract - Free files and folders icons">
            <a:extLst>
              <a:ext uri="{FF2B5EF4-FFF2-40B4-BE49-F238E27FC236}">
                <a16:creationId xmlns:a16="http://schemas.microsoft.com/office/drawing/2014/main" id="{49A5C206-848C-97C6-FD99-65F1B8AC0D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B4022718-17C9-3AA9-8F48-B3E72084C3D5}"/>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Rechthoek 9">
            <a:extLst>
              <a:ext uri="{FF2B5EF4-FFF2-40B4-BE49-F238E27FC236}">
                <a16:creationId xmlns:a16="http://schemas.microsoft.com/office/drawing/2014/main" id="{4513364F-AC65-6641-47DC-04859A43D8A1}"/>
              </a:ext>
            </a:extLst>
          </p:cNvPr>
          <p:cNvSpPr/>
          <p:nvPr/>
        </p:nvSpPr>
        <p:spPr>
          <a:xfrm>
            <a:off x="7394255" y="8286836"/>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12" name="Rechthoek 11">
            <a:extLst>
              <a:ext uri="{FF2B5EF4-FFF2-40B4-BE49-F238E27FC236}">
                <a16:creationId xmlns:a16="http://schemas.microsoft.com/office/drawing/2014/main" id="{A96B09FF-F4B3-481D-7FC7-179C320F37B3}"/>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a: 4</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0</a:t>
            </a:r>
          </a:p>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out: 2</a:t>
            </a:r>
          </a:p>
        </p:txBody>
      </p:sp>
      <p:pic>
        <p:nvPicPr>
          <p:cNvPr id="13" name="Picture 2">
            <a:extLst>
              <a:ext uri="{FF2B5EF4-FFF2-40B4-BE49-F238E27FC236}">
                <a16:creationId xmlns:a16="http://schemas.microsoft.com/office/drawing/2014/main" id="{42DAACF4-8FAD-EE43-1D8C-E7C8BC7976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2090" y="5725308"/>
            <a:ext cx="735175" cy="964916"/>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093CF9CB-C4A6-CDF3-4B0B-0092E0CC2271}"/>
              </a:ext>
            </a:extLst>
          </p:cNvPr>
          <p:cNvSpPr txBox="1"/>
          <p:nvPr/>
        </p:nvSpPr>
        <p:spPr>
          <a:xfrm>
            <a:off x="9498189" y="5993868"/>
            <a:ext cx="3004349" cy="553998"/>
          </a:xfrm>
          <a:prstGeom prst="rect">
            <a:avLst/>
          </a:prstGeom>
          <a:noFill/>
        </p:spPr>
        <p:txBody>
          <a:bodyPr wrap="none" rtlCol="0">
            <a:spAutoFit/>
          </a:bodyPr>
          <a:lstStyle/>
          <a:p>
            <a:r>
              <a:rPr lang="en-US" sz="3000" b="1" dirty="0">
                <a:solidFill>
                  <a:srgbClr val="85130E"/>
                </a:solidFill>
              </a:rPr>
              <a:t>Division by Zero!</a:t>
            </a:r>
          </a:p>
        </p:txBody>
      </p:sp>
      <p:sp>
        <p:nvSpPr>
          <p:cNvPr id="16" name="Tekstvak 15">
            <a:extLst>
              <a:ext uri="{FF2B5EF4-FFF2-40B4-BE49-F238E27FC236}">
                <a16:creationId xmlns:a16="http://schemas.microsoft.com/office/drawing/2014/main" id="{324E5574-5F61-74C7-825E-4A195FACDA2A}"/>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cxnSp>
        <p:nvCxnSpPr>
          <p:cNvPr id="18" name="Rechte verbindingslijn met pijl 17">
            <a:extLst>
              <a:ext uri="{FF2B5EF4-FFF2-40B4-BE49-F238E27FC236}">
                <a16:creationId xmlns:a16="http://schemas.microsoft.com/office/drawing/2014/main" id="{187B9148-F633-E410-2F9E-B75E608AC5AF}"/>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B9EB18CC-B0E2-1504-5653-5447FAB96B22}"/>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p>
          <a:p>
            <a:r>
              <a:rPr lang="en-US" sz="2400" dirty="0">
                <a:solidFill>
                  <a:schemeClr val="accent6">
                    <a:lumMod val="10000"/>
                  </a:schemeClr>
                </a:solidFill>
                <a:latin typeface="Menlo"/>
              </a:rPr>
              <a:t>  </a:t>
            </a:r>
            <a:br>
              <a:rPr lang="en-US" sz="2400" dirty="0">
                <a:solidFill>
                  <a:schemeClr val="accent6">
                    <a:lumMod val="10000"/>
                  </a:schemeClr>
                </a:solidFill>
                <a:latin typeface="Menlo"/>
              </a:rPr>
            </a:br>
            <a:r>
              <a:rPr lang="en-US" sz="2400" dirty="0">
                <a:solidFill>
                  <a:schemeClr val="accent6">
                    <a:lumMod val="10000"/>
                  </a:schemeClr>
                </a:solidFill>
                <a:latin typeface="Menlo"/>
              </a:rPr>
              <a:t>  out * b</a:t>
            </a:r>
            <a:r>
              <a:rPr lang="en-US" sz="2400" dirty="0">
                <a:solidFill>
                  <a:srgbClr val="569CD6"/>
                </a:solidFill>
                <a:latin typeface="Menlo"/>
              </a:rPr>
              <a:t> === </a:t>
            </a:r>
            <a:r>
              <a:rPr lang="en-US" sz="2400" dirty="0">
                <a:solidFill>
                  <a:schemeClr val="accent6">
                    <a:lumMod val="10000"/>
                  </a:schemeClr>
                </a:solidFill>
                <a:latin typeface="Menlo"/>
              </a:rPr>
              <a:t>a;</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cxnSp>
        <p:nvCxnSpPr>
          <p:cNvPr id="20" name="Rechte verbindingslijn met pijl 19">
            <a:extLst>
              <a:ext uri="{FF2B5EF4-FFF2-40B4-BE49-F238E27FC236}">
                <a16:creationId xmlns:a16="http://schemas.microsoft.com/office/drawing/2014/main" id="{EC0C37C3-0EB9-320A-B8BA-62660A1AE176}"/>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 descr="Cool boy emoji | AI Emoji Generator">
            <a:extLst>
              <a:ext uri="{FF2B5EF4-FFF2-40B4-BE49-F238E27FC236}">
                <a16:creationId xmlns:a16="http://schemas.microsoft.com/office/drawing/2014/main" id="{78677A22-501E-A5E8-8BED-D9184E1552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69200"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sp>
        <p:nvSpPr>
          <p:cNvPr id="22" name="Tekstvak 21">
            <a:extLst>
              <a:ext uri="{FF2B5EF4-FFF2-40B4-BE49-F238E27FC236}">
                <a16:creationId xmlns:a16="http://schemas.microsoft.com/office/drawing/2014/main" id="{0899566C-469C-FBA3-914C-207B754AC099}"/>
              </a:ext>
            </a:extLst>
          </p:cNvPr>
          <p:cNvSpPr txBox="1"/>
          <p:nvPr/>
        </p:nvSpPr>
        <p:spPr>
          <a:xfrm>
            <a:off x="15537600"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sp>
        <p:nvSpPr>
          <p:cNvPr id="23" name="Tekstvak 22">
            <a:extLst>
              <a:ext uri="{FF2B5EF4-FFF2-40B4-BE49-F238E27FC236}">
                <a16:creationId xmlns:a16="http://schemas.microsoft.com/office/drawing/2014/main" id="{3F9D48F7-003A-9083-5B6C-74F15B8D17C6}"/>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21</a:t>
            </a:r>
          </a:p>
        </p:txBody>
      </p:sp>
    </p:spTree>
    <p:extLst>
      <p:ext uri="{BB962C8B-B14F-4D97-AF65-F5344CB8AC3E}">
        <p14:creationId xmlns:p14="http://schemas.microsoft.com/office/powerpoint/2010/main" val="4833516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0E9A5-E457-F762-42C9-0B1C32B5392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1ABACAA-D8AC-4212-882A-0E782BD6B32D}"/>
              </a:ext>
            </a:extLst>
          </p:cNvPr>
          <p:cNvSpPr txBox="1"/>
          <p:nvPr/>
        </p:nvSpPr>
        <p:spPr>
          <a:xfrm>
            <a:off x="1132205" y="921157"/>
            <a:ext cx="14151338"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Prover-Verifier Mismatches</a:t>
            </a:r>
            <a:endParaRPr lang="nl-BE" sz="8800" dirty="0"/>
          </a:p>
        </p:txBody>
      </p:sp>
      <p:pic>
        <p:nvPicPr>
          <p:cNvPr id="4" name="Picture 2">
            <a:extLst>
              <a:ext uri="{FF2B5EF4-FFF2-40B4-BE49-F238E27FC236}">
                <a16:creationId xmlns:a16="http://schemas.microsoft.com/office/drawing/2014/main" id="{B736FA0F-8E28-45D3-5170-061C508FE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FC59BCB9-C448-170A-D622-839814907AE1}"/>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4843D46F-A45C-B3D1-EC2F-D0A0E46B4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sp>
        <p:nvSpPr>
          <p:cNvPr id="1031" name="Rechthoek 1030">
            <a:extLst>
              <a:ext uri="{FF2B5EF4-FFF2-40B4-BE49-F238E27FC236}">
                <a16:creationId xmlns:a16="http://schemas.microsoft.com/office/drawing/2014/main" id="{8026CEE9-32B0-1BD6-18B1-33B208B400B4}"/>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pic>
        <p:nvPicPr>
          <p:cNvPr id="38" name="Afbeelding 37">
            <a:extLst>
              <a:ext uri="{FF2B5EF4-FFF2-40B4-BE49-F238E27FC236}">
                <a16:creationId xmlns:a16="http://schemas.microsoft.com/office/drawing/2014/main" id="{F5D67F2D-0230-70B6-523C-2A5D7AB6E3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959B1BA8-D9DB-CD81-F5DA-EEEE844FA3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B1096F12-455A-FD12-4DF4-BCF4BB8C3B8F}"/>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3EAD4310-018E-FBD4-8B80-72255B93679A}"/>
              </a:ext>
            </a:extLst>
          </p:cNvPr>
          <p:cNvCxnSpPr>
            <a:cxnSpLocks/>
          </p:cNvCxnSpPr>
          <p:nvPr/>
        </p:nvCxnSpPr>
        <p:spPr>
          <a:xfrm flipV="1">
            <a:off x="19202400" y="11043323"/>
            <a:ext cx="1750439" cy="2140504"/>
          </a:xfrm>
          <a:prstGeom prst="straightConnector1">
            <a:avLst/>
          </a:prstGeom>
          <a:ln w="88900">
            <a:solidFill>
              <a:schemeClr val="accent6">
                <a:lumMod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7" name="Picture 6" descr="Contract - Free files and folders icons">
            <a:extLst>
              <a:ext uri="{FF2B5EF4-FFF2-40B4-BE49-F238E27FC236}">
                <a16:creationId xmlns:a16="http://schemas.microsoft.com/office/drawing/2014/main" id="{0B91ACDE-5C42-2FDB-DBA2-1869FF729F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4D7109BA-8E84-8C54-7810-CBC3E82A3895}"/>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Tekstvak 12">
            <a:extLst>
              <a:ext uri="{FF2B5EF4-FFF2-40B4-BE49-F238E27FC236}">
                <a16:creationId xmlns:a16="http://schemas.microsoft.com/office/drawing/2014/main" id="{B8D53B23-58BD-55BC-340A-E03ADA3DB9F2}"/>
              </a:ext>
            </a:extLst>
          </p:cNvPr>
          <p:cNvSpPr txBox="1"/>
          <p:nvPr/>
        </p:nvSpPr>
        <p:spPr>
          <a:xfrm>
            <a:off x="21672077" y="7765238"/>
            <a:ext cx="2031325" cy="400110"/>
          </a:xfrm>
          <a:prstGeom prst="rect">
            <a:avLst/>
          </a:prstGeom>
          <a:noFill/>
        </p:spPr>
        <p:txBody>
          <a:bodyPr wrap="none" rtlCol="0">
            <a:spAutoFit/>
          </a:bodyPr>
          <a:lstStyle/>
          <a:p>
            <a:r>
              <a:rPr lang="en-US" sz="2000" dirty="0">
                <a:latin typeface="Menlo" panose="020B0609030804020204" pitchFamily="49" charset="0"/>
                <a:ea typeface="Menlo" panose="020B0609030804020204" pitchFamily="49" charset="0"/>
                <a:cs typeface="Menlo" panose="020B0609030804020204" pitchFamily="49" charset="0"/>
              </a:rPr>
              <a:t>5 * 0 === 0?</a:t>
            </a:r>
          </a:p>
        </p:txBody>
      </p:sp>
      <p:sp>
        <p:nvSpPr>
          <p:cNvPr id="14" name="Wolkvormige toelichting 13">
            <a:extLst>
              <a:ext uri="{FF2B5EF4-FFF2-40B4-BE49-F238E27FC236}">
                <a16:creationId xmlns:a16="http://schemas.microsoft.com/office/drawing/2014/main" id="{87D596B0-0FBB-9A68-9C2F-9684BE3C607E}"/>
              </a:ext>
            </a:extLst>
          </p:cNvPr>
          <p:cNvSpPr/>
          <p:nvPr/>
        </p:nvSpPr>
        <p:spPr>
          <a:xfrm>
            <a:off x="21387126" y="7273949"/>
            <a:ext cx="2774348" cy="1443531"/>
          </a:xfrm>
          <a:prstGeom prst="cloudCallout">
            <a:avLst>
              <a:gd name="adj1" fmla="val -71231"/>
              <a:gd name="adj2" fmla="val -57500"/>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hoek 18">
            <a:extLst>
              <a:ext uri="{FF2B5EF4-FFF2-40B4-BE49-F238E27FC236}">
                <a16:creationId xmlns:a16="http://schemas.microsoft.com/office/drawing/2014/main" id="{161AED59-8A7F-CF80-75EA-1AF89DEEB385}"/>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a: 4</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0</a:t>
            </a:r>
          </a:p>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out: 2</a:t>
            </a:r>
          </a:p>
        </p:txBody>
      </p:sp>
      <p:sp>
        <p:nvSpPr>
          <p:cNvPr id="12" name="Rechthoek 11">
            <a:extLst>
              <a:ext uri="{FF2B5EF4-FFF2-40B4-BE49-F238E27FC236}">
                <a16:creationId xmlns:a16="http://schemas.microsoft.com/office/drawing/2014/main" id="{BD12921A-77A9-86F4-2607-F4DBD1F8E732}"/>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a: </a:t>
            </a:r>
            <a:r>
              <a:rPr lang="en-US" sz="3200" dirty="0">
                <a:solidFill>
                  <a:srgbClr val="C00000"/>
                </a:solidFill>
                <a:latin typeface="Cooper Black" panose="0208090404030B020404" pitchFamily="18" charset="77"/>
                <a:cs typeface="Futura Medium" panose="020B0602020204020303" pitchFamily="34" charset="-79"/>
              </a:rPr>
              <a:t>0</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a:t>
            </a:r>
            <a:r>
              <a:rPr lang="en-US" sz="3200" dirty="0">
                <a:solidFill>
                  <a:srgbClr val="C00000"/>
                </a:solidFill>
                <a:latin typeface="Cooper Black" panose="0208090404030B020404" pitchFamily="18" charset="77"/>
                <a:cs typeface="Futura Medium" panose="020B0602020204020303" pitchFamily="34" charset="-79"/>
              </a:rPr>
              <a:t>0</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out: </a:t>
            </a:r>
            <a:r>
              <a:rPr lang="en-US" sz="3200" dirty="0">
                <a:solidFill>
                  <a:srgbClr val="C00000"/>
                </a:solidFill>
                <a:latin typeface="Cooper Black" panose="0208090404030B020404" pitchFamily="18" charset="77"/>
                <a:cs typeface="Futura Medium" panose="020B0602020204020303" pitchFamily="34" charset="-79"/>
              </a:rPr>
              <a:t>5</a:t>
            </a:r>
          </a:p>
        </p:txBody>
      </p:sp>
      <p:pic>
        <p:nvPicPr>
          <p:cNvPr id="23" name="Picture 2">
            <a:extLst>
              <a:ext uri="{FF2B5EF4-FFF2-40B4-BE49-F238E27FC236}">
                <a16:creationId xmlns:a16="http://schemas.microsoft.com/office/drawing/2014/main" id="{B50A9AD8-A112-2E33-F701-EEA45BB8D7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2090" y="5725308"/>
            <a:ext cx="735175" cy="964916"/>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EA502A1A-7248-6E81-8BDE-D46CED42D9AD}"/>
              </a:ext>
            </a:extLst>
          </p:cNvPr>
          <p:cNvSpPr txBox="1"/>
          <p:nvPr/>
        </p:nvSpPr>
        <p:spPr>
          <a:xfrm>
            <a:off x="9498189" y="5993868"/>
            <a:ext cx="3004349" cy="553998"/>
          </a:xfrm>
          <a:prstGeom prst="rect">
            <a:avLst/>
          </a:prstGeom>
          <a:noFill/>
        </p:spPr>
        <p:txBody>
          <a:bodyPr wrap="none" rtlCol="0">
            <a:spAutoFit/>
          </a:bodyPr>
          <a:lstStyle/>
          <a:p>
            <a:r>
              <a:rPr lang="en-US" sz="3000" b="1" dirty="0">
                <a:solidFill>
                  <a:srgbClr val="85130E"/>
                </a:solidFill>
              </a:rPr>
              <a:t>Division by Zero!</a:t>
            </a:r>
          </a:p>
        </p:txBody>
      </p:sp>
      <p:sp>
        <p:nvSpPr>
          <p:cNvPr id="37" name="Rechthoek 36">
            <a:extLst>
              <a:ext uri="{FF2B5EF4-FFF2-40B4-BE49-F238E27FC236}">
                <a16:creationId xmlns:a16="http://schemas.microsoft.com/office/drawing/2014/main" id="{4CD9FC6A-C26A-B6CE-4BCE-B9A24B3062A7}"/>
              </a:ext>
            </a:extLst>
          </p:cNvPr>
          <p:cNvSpPr/>
          <p:nvPr/>
        </p:nvSpPr>
        <p:spPr>
          <a:xfrm>
            <a:off x="7394255" y="8286836"/>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40" name="Tekstvak 39">
            <a:extLst>
              <a:ext uri="{FF2B5EF4-FFF2-40B4-BE49-F238E27FC236}">
                <a16:creationId xmlns:a16="http://schemas.microsoft.com/office/drawing/2014/main" id="{E39DFE2D-71FA-EC62-907A-80910F641409}"/>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cxnSp>
        <p:nvCxnSpPr>
          <p:cNvPr id="41" name="Rechte verbindingslijn met pijl 40">
            <a:extLst>
              <a:ext uri="{FF2B5EF4-FFF2-40B4-BE49-F238E27FC236}">
                <a16:creationId xmlns:a16="http://schemas.microsoft.com/office/drawing/2014/main" id="{88D6044B-278A-6619-AAB9-ADD6F5199830}"/>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kstvak 42">
            <a:extLst>
              <a:ext uri="{FF2B5EF4-FFF2-40B4-BE49-F238E27FC236}">
                <a16:creationId xmlns:a16="http://schemas.microsoft.com/office/drawing/2014/main" id="{F5D84E76-B1B5-A71B-74E4-FCD59EBBFCF6}"/>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p>
          <a:p>
            <a:r>
              <a:rPr lang="en-US" sz="2400" dirty="0">
                <a:solidFill>
                  <a:schemeClr val="accent6">
                    <a:lumMod val="10000"/>
                  </a:schemeClr>
                </a:solidFill>
                <a:latin typeface="Menlo"/>
              </a:rPr>
              <a:t>  </a:t>
            </a:r>
            <a:br>
              <a:rPr lang="en-US" sz="2400" dirty="0">
                <a:solidFill>
                  <a:schemeClr val="accent6">
                    <a:lumMod val="10000"/>
                  </a:schemeClr>
                </a:solidFill>
                <a:latin typeface="Menlo"/>
              </a:rPr>
            </a:br>
            <a:r>
              <a:rPr lang="en-US" sz="2400" dirty="0">
                <a:solidFill>
                  <a:schemeClr val="accent6">
                    <a:lumMod val="10000"/>
                  </a:schemeClr>
                </a:solidFill>
                <a:latin typeface="Menlo"/>
              </a:rPr>
              <a:t>  out * b</a:t>
            </a:r>
            <a:r>
              <a:rPr lang="en-US" sz="2400" dirty="0">
                <a:solidFill>
                  <a:srgbClr val="569CD6"/>
                </a:solidFill>
                <a:latin typeface="Menlo"/>
              </a:rPr>
              <a:t> === </a:t>
            </a:r>
            <a:r>
              <a:rPr lang="en-US" sz="2400" dirty="0">
                <a:solidFill>
                  <a:schemeClr val="accent6">
                    <a:lumMod val="10000"/>
                  </a:schemeClr>
                </a:solidFill>
                <a:latin typeface="Menlo"/>
              </a:rPr>
              <a:t>a;</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cxnSp>
        <p:nvCxnSpPr>
          <p:cNvPr id="44" name="Rechte verbindingslijn met pijl 43">
            <a:extLst>
              <a:ext uri="{FF2B5EF4-FFF2-40B4-BE49-F238E27FC236}">
                <a16:creationId xmlns:a16="http://schemas.microsoft.com/office/drawing/2014/main" id="{45043174-7420-91F8-B0B2-C13D96FC7845}"/>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2" descr="Cool boy emoji | AI Emoji Generator">
            <a:extLst>
              <a:ext uri="{FF2B5EF4-FFF2-40B4-BE49-F238E27FC236}">
                <a16:creationId xmlns:a16="http://schemas.microsoft.com/office/drawing/2014/main" id="{01E77B51-1B62-BD76-42F3-722A737B41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69200" y="896400"/>
            <a:ext cx="2074652" cy="2074652"/>
          </a:xfrm>
          <a:prstGeom prst="rect">
            <a:avLst/>
          </a:prstGeom>
          <a:noFill/>
          <a:extLst>
            <a:ext uri="{909E8E84-426E-40DD-AFC4-6F175D3DCCD1}">
              <a14:hiddenFill xmlns:a14="http://schemas.microsoft.com/office/drawing/2010/main">
                <a:solidFill>
                  <a:srgbClr val="FFFFFF"/>
                </a:solidFill>
              </a14:hiddenFill>
            </a:ext>
          </a:extLst>
        </p:spPr>
      </p:pic>
      <p:sp>
        <p:nvSpPr>
          <p:cNvPr id="59" name="Tekstvak 58">
            <a:extLst>
              <a:ext uri="{FF2B5EF4-FFF2-40B4-BE49-F238E27FC236}">
                <a16:creationId xmlns:a16="http://schemas.microsoft.com/office/drawing/2014/main" id="{AC4BDAD7-2D2B-114A-AC23-9339149DC42A}"/>
              </a:ext>
            </a:extLst>
          </p:cNvPr>
          <p:cNvSpPr txBox="1"/>
          <p:nvPr/>
        </p:nvSpPr>
        <p:spPr>
          <a:xfrm>
            <a:off x="15537671"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61" name="Afbeelding 60">
            <a:extLst>
              <a:ext uri="{FF2B5EF4-FFF2-40B4-BE49-F238E27FC236}">
                <a16:creationId xmlns:a16="http://schemas.microsoft.com/office/drawing/2014/main" id="{FFF7FFC0-4CFA-DD6C-80D2-698220ECF5AF}"/>
              </a:ext>
            </a:extLst>
          </p:cNvPr>
          <p:cNvPicPr>
            <a:picLocks noChangeAspect="1"/>
          </p:cNvPicPr>
          <p:nvPr/>
        </p:nvPicPr>
        <p:blipFill>
          <a:blip r:embed="rId10"/>
          <a:stretch>
            <a:fillRect/>
          </a:stretch>
        </p:blipFill>
        <p:spPr>
          <a:xfrm>
            <a:off x="16109580" y="1741100"/>
            <a:ext cx="2392441" cy="2197140"/>
          </a:xfrm>
          <a:prstGeom prst="rect">
            <a:avLst/>
          </a:prstGeom>
        </p:spPr>
      </p:pic>
      <p:pic>
        <p:nvPicPr>
          <p:cNvPr id="62" name="Afbeelding 61">
            <a:extLst>
              <a:ext uri="{FF2B5EF4-FFF2-40B4-BE49-F238E27FC236}">
                <a16:creationId xmlns:a16="http://schemas.microsoft.com/office/drawing/2014/main" id="{68A2D0F4-B683-2158-01D8-2D893097FEF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6917" y1="32583" x2="46917" y2="32583"/>
                      </a14:backgroundRemoval>
                    </a14:imgEffect>
                  </a14:imgLayer>
                </a14:imgProps>
              </a:ext>
              <a:ext uri="{28A0092B-C50C-407E-A947-70E740481C1C}">
                <a14:useLocalDpi xmlns:a14="http://schemas.microsoft.com/office/drawing/2010/main" val="0"/>
              </a:ext>
            </a:extLst>
          </a:blip>
          <a:srcRect/>
          <a:stretch/>
        </p:blipFill>
        <p:spPr>
          <a:xfrm>
            <a:off x="18673105" y="578824"/>
            <a:ext cx="2866841" cy="2866841"/>
          </a:xfrm>
          <a:prstGeom prst="rect">
            <a:avLst/>
          </a:prstGeom>
        </p:spPr>
      </p:pic>
      <p:sp>
        <p:nvSpPr>
          <p:cNvPr id="63" name="Tekstvak 62">
            <a:extLst>
              <a:ext uri="{FF2B5EF4-FFF2-40B4-BE49-F238E27FC236}">
                <a16:creationId xmlns:a16="http://schemas.microsoft.com/office/drawing/2014/main" id="{A2EDBE2B-C7DD-7394-C359-E75D3323ED52}"/>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22</a:t>
            </a:r>
          </a:p>
        </p:txBody>
      </p:sp>
    </p:spTree>
    <p:extLst>
      <p:ext uri="{BB962C8B-B14F-4D97-AF65-F5344CB8AC3E}">
        <p14:creationId xmlns:p14="http://schemas.microsoft.com/office/powerpoint/2010/main" val="42379345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58"/>
                                        </p:tgtEl>
                                      </p:cBhvr>
                                      <p:by x="0" y="0"/>
                                    </p:animScale>
                                  </p:childTnLst>
                                </p:cTn>
                              </p:par>
                              <p:par>
                                <p:cTn id="7" presetID="53" presetClass="entr" presetSubtype="16"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cBhvr>
                                        <p:cTn id="9" dur="1000" fill="hold"/>
                                        <p:tgtEl>
                                          <p:spTgt spid="62"/>
                                        </p:tgtEl>
                                        <p:attrNameLst>
                                          <p:attrName>ppt_w</p:attrName>
                                        </p:attrNameLst>
                                      </p:cBhvr>
                                      <p:tavLst>
                                        <p:tav tm="0">
                                          <p:val>
                                            <p:fltVal val="0"/>
                                          </p:val>
                                        </p:tav>
                                        <p:tav tm="100000">
                                          <p:val>
                                            <p:strVal val="#ppt_w"/>
                                          </p:val>
                                        </p:tav>
                                      </p:tavLst>
                                    </p:anim>
                                    <p:anim calcmode="lin" valueType="num">
                                      <p:cBhvr>
                                        <p:cTn id="10" dur="1000" fill="hold"/>
                                        <p:tgtEl>
                                          <p:spTgt spid="62"/>
                                        </p:tgtEl>
                                        <p:attrNameLst>
                                          <p:attrName>ppt_h</p:attrName>
                                        </p:attrNameLst>
                                      </p:cBhvr>
                                      <p:tavLst>
                                        <p:tav tm="0">
                                          <p:val>
                                            <p:fltVal val="0"/>
                                          </p:val>
                                        </p:tav>
                                        <p:tav tm="100000">
                                          <p:val>
                                            <p:strVal val="#ppt_h"/>
                                          </p:val>
                                        </p:tav>
                                      </p:tavLst>
                                    </p:anim>
                                    <p:animEffect transition="in" filter="fade">
                                      <p:cBhvr>
                                        <p:cTn id="11" dur="1000"/>
                                        <p:tgtEl>
                                          <p:spTgt spid="62"/>
                                        </p:tgtEl>
                                      </p:cBhvr>
                                    </p:animEffect>
                                  </p:childTnLst>
                                </p:cTn>
                              </p:par>
                              <p:par>
                                <p:cTn id="12" presetID="10" presetClass="entr" presetSubtype="0" fill="hold"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1000"/>
                                        <p:tgtEl>
                                          <p:spTgt spid="6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48"/>
                                        </p:tgtEl>
                                        <p:attrNameLst>
                                          <p:attrName>style.opacity</p:attrName>
                                        </p:attrNameLst>
                                      </p:cBhvr>
                                      <p:to>
                                        <p:strVal val="0.1"/>
                                      </p:to>
                                    </p:set>
                                    <p:animEffect filter="image" prLst="opacity: 0.1">
                                      <p:cBhvr rctx="IE">
                                        <p:cTn id="31" dur="indefinite"/>
                                        <p:tgtEl>
                                          <p:spTgt spid="48"/>
                                        </p:tgtEl>
                                      </p:cBhvr>
                                    </p:animEffect>
                                  </p:childTnLst>
                                </p:cTn>
                              </p:par>
                              <p:par>
                                <p:cTn id="32" presetID="9" presetClass="emph" presetSubtype="0" nodeType="withEffect">
                                  <p:stCondLst>
                                    <p:cond delay="0"/>
                                  </p:stCondLst>
                                  <p:childTnLst>
                                    <p:set>
                                      <p:cBhvr>
                                        <p:cTn id="33" dur="indefinite"/>
                                        <p:tgtEl>
                                          <p:spTgt spid="39"/>
                                        </p:tgtEl>
                                        <p:attrNameLst>
                                          <p:attrName>style.opacity</p:attrName>
                                        </p:attrNameLst>
                                      </p:cBhvr>
                                      <p:to>
                                        <p:strVal val="0.1"/>
                                      </p:to>
                                    </p:set>
                                    <p:animEffect filter="image" prLst="opacity: 0.1">
                                      <p:cBhvr rctx="IE">
                                        <p:cTn id="34" dur="indefinite"/>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17B40-D304-E3A1-A846-FEEAD57C4C9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98EDFEC-9B24-4F85-1108-CD8BA2E1D73B}"/>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Signal Tags</a:t>
            </a:r>
            <a:endParaRPr lang="nl-BE" sz="8800" dirty="0"/>
          </a:p>
        </p:txBody>
      </p:sp>
      <p:pic>
        <p:nvPicPr>
          <p:cNvPr id="4" name="Picture 2">
            <a:extLst>
              <a:ext uri="{FF2B5EF4-FFF2-40B4-BE49-F238E27FC236}">
                <a16:creationId xmlns:a16="http://schemas.microsoft.com/office/drawing/2014/main" id="{9C95A50F-F258-F2A9-4EFA-0010CCDDD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32205" y="4432134"/>
            <a:ext cx="2442198" cy="2442198"/>
          </a:xfrm>
          <a:prstGeom prst="rect">
            <a:avLst/>
          </a:prstGeom>
          <a:noFill/>
          <a:extLst>
            <a:ext uri="{909E8E84-426E-40DD-AFC4-6F175D3DCCD1}">
              <a14:hiddenFill xmlns:a14="http://schemas.microsoft.com/office/drawing/2010/main">
                <a:solidFill>
                  <a:srgbClr val="FFFFFF"/>
                </a:solidFill>
              </a14:hiddenFill>
            </a:ext>
          </a:extLst>
        </p:spPr>
      </p:pic>
      <p:sp>
        <p:nvSpPr>
          <p:cNvPr id="9" name="Pijl links 8">
            <a:extLst>
              <a:ext uri="{FF2B5EF4-FFF2-40B4-BE49-F238E27FC236}">
                <a16:creationId xmlns:a16="http://schemas.microsoft.com/office/drawing/2014/main" id="{F6281136-D092-0339-7699-B9E7B6B7CA55}"/>
              </a:ext>
            </a:extLst>
          </p:cNvPr>
          <p:cNvSpPr/>
          <p:nvPr/>
        </p:nvSpPr>
        <p:spPr>
          <a:xfrm>
            <a:off x="3776042" y="5294668"/>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0" name="Afbeelding 49" descr="Afbeelding met speelgoed, pop, persoon, tekenfilm&#10;&#10;Door AI gegenereerde inhoud is mogelijk onjuist.">
            <a:extLst>
              <a:ext uri="{FF2B5EF4-FFF2-40B4-BE49-F238E27FC236}">
                <a16:creationId xmlns:a16="http://schemas.microsoft.com/office/drawing/2014/main" id="{B303C424-E9AB-0ECC-7CD7-7735E3D1C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5200" y="6471696"/>
            <a:ext cx="2774348" cy="2774348"/>
          </a:xfrm>
          <a:prstGeom prst="rect">
            <a:avLst/>
          </a:prstGeom>
        </p:spPr>
      </p:pic>
      <p:sp>
        <p:nvSpPr>
          <p:cNvPr id="1031" name="Rechthoek 1030">
            <a:extLst>
              <a:ext uri="{FF2B5EF4-FFF2-40B4-BE49-F238E27FC236}">
                <a16:creationId xmlns:a16="http://schemas.microsoft.com/office/drawing/2014/main" id="{71DD39E3-052C-31E0-CA55-0B611A42B80C}"/>
              </a:ext>
            </a:extLst>
          </p:cNvPr>
          <p:cNvSpPr/>
          <p:nvPr/>
        </p:nvSpPr>
        <p:spPr>
          <a:xfrm>
            <a:off x="1285090" y="6874332"/>
            <a:ext cx="2490952"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IDEA</a:t>
            </a:r>
          </a:p>
        </p:txBody>
      </p:sp>
      <p:pic>
        <p:nvPicPr>
          <p:cNvPr id="38" name="Afbeelding 37">
            <a:extLst>
              <a:ext uri="{FF2B5EF4-FFF2-40B4-BE49-F238E27FC236}">
                <a16:creationId xmlns:a16="http://schemas.microsoft.com/office/drawing/2014/main" id="{9A8AC212-B9A8-3F0D-81F1-FE79435B5E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46000" y="9930116"/>
            <a:ext cx="2226413" cy="2226413"/>
          </a:xfrm>
          <a:prstGeom prst="rect">
            <a:avLst/>
          </a:prstGeom>
        </p:spPr>
      </p:pic>
      <p:pic>
        <p:nvPicPr>
          <p:cNvPr id="39" name="Afbeelding 38">
            <a:extLst>
              <a:ext uri="{FF2B5EF4-FFF2-40B4-BE49-F238E27FC236}">
                <a16:creationId xmlns:a16="http://schemas.microsoft.com/office/drawing/2014/main" id="{88D9EC27-8E76-2932-81FA-AE1CE7A4AEB4}"/>
              </a:ext>
            </a:extLst>
          </p:cNvPr>
          <p:cNvPicPr>
            <a:picLocks noChangeAspect="1"/>
          </p:cNvPicPr>
          <p:nvPr/>
        </p:nvPicPr>
        <p:blipFill>
          <a:blip r:embed="rId6">
            <a:alphaModFix amt="10000"/>
            <a:extLst>
              <a:ext uri="{28A0092B-C50C-407E-A947-70E740481C1C}">
                <a14:useLocalDpi xmlns:a14="http://schemas.microsoft.com/office/drawing/2010/main" val="0"/>
              </a:ext>
            </a:extLst>
          </a:blip>
          <a:srcRect/>
          <a:stretch/>
        </p:blipFill>
        <p:spPr>
          <a:xfrm>
            <a:off x="19934126" y="11339876"/>
            <a:ext cx="2277268" cy="2277268"/>
          </a:xfrm>
          <a:prstGeom prst="rect">
            <a:avLst/>
          </a:prstGeom>
        </p:spPr>
      </p:pic>
      <p:sp>
        <p:nvSpPr>
          <p:cNvPr id="42" name="Pijl links 41">
            <a:extLst>
              <a:ext uri="{FF2B5EF4-FFF2-40B4-BE49-F238E27FC236}">
                <a16:creationId xmlns:a16="http://schemas.microsoft.com/office/drawing/2014/main" id="{A2020B6E-7DC9-07CB-9CE7-9CF9C232D3A0}"/>
              </a:ext>
            </a:extLst>
          </p:cNvPr>
          <p:cNvSpPr/>
          <p:nvPr/>
        </p:nvSpPr>
        <p:spPr>
          <a:xfrm rot="5400000">
            <a:off x="19648800" y="9856276"/>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8" name="Rechte verbindingslijn met pijl 47">
            <a:extLst>
              <a:ext uri="{FF2B5EF4-FFF2-40B4-BE49-F238E27FC236}">
                <a16:creationId xmlns:a16="http://schemas.microsoft.com/office/drawing/2014/main" id="{2857B61F-4C5A-1A84-98CC-783915B7D169}"/>
              </a:ext>
            </a:extLst>
          </p:cNvPr>
          <p:cNvCxnSpPr>
            <a:cxnSpLocks/>
          </p:cNvCxnSpPr>
          <p:nvPr/>
        </p:nvCxnSpPr>
        <p:spPr>
          <a:xfrm flipV="1">
            <a:off x="19202400" y="11043323"/>
            <a:ext cx="1750439" cy="2140504"/>
          </a:xfrm>
          <a:prstGeom prst="straightConnector1">
            <a:avLst/>
          </a:prstGeom>
          <a:ln w="88900">
            <a:solidFill>
              <a:schemeClr val="accent6">
                <a:lumMod val="10000"/>
                <a:alpha val="10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7" name="Picture 6" descr="Contract - Free files and folders icons">
            <a:extLst>
              <a:ext uri="{FF2B5EF4-FFF2-40B4-BE49-F238E27FC236}">
                <a16:creationId xmlns:a16="http://schemas.microsoft.com/office/drawing/2014/main" id="{2ECBDE95-ADB3-2E31-D412-A22C4FA631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785"/>
          <a:stretch/>
        </p:blipFill>
        <p:spPr bwMode="auto">
          <a:xfrm>
            <a:off x="21114000" y="3735930"/>
            <a:ext cx="1884497" cy="2292164"/>
          </a:xfrm>
          <a:prstGeom prst="rect">
            <a:avLst/>
          </a:prstGeom>
          <a:noFill/>
          <a:extLst>
            <a:ext uri="{909E8E84-426E-40DD-AFC4-6F175D3DCCD1}">
              <a14:hiddenFill xmlns:a14="http://schemas.microsoft.com/office/drawing/2010/main">
                <a:solidFill>
                  <a:srgbClr val="FFFFFF"/>
                </a:solidFill>
              </a14:hiddenFill>
            </a:ext>
          </a:extLst>
        </p:spPr>
      </p:pic>
      <p:sp>
        <p:nvSpPr>
          <p:cNvPr id="11" name="Pijl links 10">
            <a:extLst>
              <a:ext uri="{FF2B5EF4-FFF2-40B4-BE49-F238E27FC236}">
                <a16:creationId xmlns:a16="http://schemas.microsoft.com/office/drawing/2014/main" id="{05600B3D-8331-14FD-0F26-5B8B2F05F796}"/>
              </a:ext>
            </a:extLst>
          </p:cNvPr>
          <p:cNvSpPr/>
          <p:nvPr/>
        </p:nvSpPr>
        <p:spPr>
          <a:xfrm rot="5400000">
            <a:off x="19386000" y="4372942"/>
            <a:ext cx="1373364" cy="804041"/>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Tekstvak 12">
            <a:extLst>
              <a:ext uri="{FF2B5EF4-FFF2-40B4-BE49-F238E27FC236}">
                <a16:creationId xmlns:a16="http://schemas.microsoft.com/office/drawing/2014/main" id="{6E368A29-6527-E492-AA31-2024B402C7A1}"/>
              </a:ext>
            </a:extLst>
          </p:cNvPr>
          <p:cNvSpPr txBox="1"/>
          <p:nvPr/>
        </p:nvSpPr>
        <p:spPr>
          <a:xfrm>
            <a:off x="21672077" y="7765238"/>
            <a:ext cx="2031325" cy="400110"/>
          </a:xfrm>
          <a:prstGeom prst="rect">
            <a:avLst/>
          </a:prstGeom>
          <a:noFill/>
        </p:spPr>
        <p:txBody>
          <a:bodyPr wrap="none" rtlCol="0">
            <a:spAutoFit/>
          </a:bodyPr>
          <a:lstStyle/>
          <a:p>
            <a:r>
              <a:rPr lang="en-US" sz="2000" dirty="0">
                <a:latin typeface="Menlo" panose="020B0609030804020204" pitchFamily="49" charset="0"/>
                <a:ea typeface="Menlo" panose="020B0609030804020204" pitchFamily="49" charset="0"/>
                <a:cs typeface="Menlo" panose="020B0609030804020204" pitchFamily="49" charset="0"/>
              </a:rPr>
              <a:t>5 * 0 === 0?</a:t>
            </a:r>
          </a:p>
        </p:txBody>
      </p:sp>
      <p:sp>
        <p:nvSpPr>
          <p:cNvPr id="14" name="Wolkvormige toelichting 13">
            <a:extLst>
              <a:ext uri="{FF2B5EF4-FFF2-40B4-BE49-F238E27FC236}">
                <a16:creationId xmlns:a16="http://schemas.microsoft.com/office/drawing/2014/main" id="{6693ABB2-428F-EDFC-6679-4B7777BEAB22}"/>
              </a:ext>
            </a:extLst>
          </p:cNvPr>
          <p:cNvSpPr/>
          <p:nvPr/>
        </p:nvSpPr>
        <p:spPr>
          <a:xfrm>
            <a:off x="21387126" y="7273949"/>
            <a:ext cx="2774348" cy="1443531"/>
          </a:xfrm>
          <a:prstGeom prst="cloudCallout">
            <a:avLst>
              <a:gd name="adj1" fmla="val -71231"/>
              <a:gd name="adj2" fmla="val -57500"/>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hoek 18">
            <a:extLst>
              <a:ext uri="{FF2B5EF4-FFF2-40B4-BE49-F238E27FC236}">
                <a16:creationId xmlns:a16="http://schemas.microsoft.com/office/drawing/2014/main" id="{24D7FE95-10AB-D078-D76A-BC344D31AFB1}"/>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a: 4</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0</a:t>
            </a:r>
          </a:p>
          <a:p>
            <a:pPr algn="ctr"/>
            <a:r>
              <a:rPr lang="en-US" sz="3200" dirty="0">
                <a:solidFill>
                  <a:schemeClr val="accent6">
                    <a:lumMod val="10000"/>
                    <a:alpha val="15000"/>
                  </a:schemeClr>
                </a:solidFill>
                <a:latin typeface="Cooper Black" panose="0208090404030B020404" pitchFamily="18" charset="77"/>
                <a:cs typeface="Futura Medium" panose="020B0602020204020303" pitchFamily="34" charset="-79"/>
              </a:rPr>
              <a:t>out: 2</a:t>
            </a:r>
          </a:p>
        </p:txBody>
      </p:sp>
      <p:sp>
        <p:nvSpPr>
          <p:cNvPr id="12" name="Rechthoek 11">
            <a:extLst>
              <a:ext uri="{FF2B5EF4-FFF2-40B4-BE49-F238E27FC236}">
                <a16:creationId xmlns:a16="http://schemas.microsoft.com/office/drawing/2014/main" id="{21E0C9C0-A3F2-197B-CF10-CB6A3EEDBE7A}"/>
              </a:ext>
            </a:extLst>
          </p:cNvPr>
          <p:cNvSpPr/>
          <p:nvPr/>
        </p:nvSpPr>
        <p:spPr>
          <a:xfrm>
            <a:off x="21338196" y="4033819"/>
            <a:ext cx="1436104" cy="1696386"/>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a: </a:t>
            </a:r>
            <a:r>
              <a:rPr lang="en-US" sz="3200" dirty="0">
                <a:solidFill>
                  <a:srgbClr val="C00000"/>
                </a:solidFill>
                <a:latin typeface="Cooper Black" panose="0208090404030B020404" pitchFamily="18" charset="77"/>
                <a:cs typeface="Futura Medium" panose="020B0602020204020303" pitchFamily="34" charset="-79"/>
              </a:rPr>
              <a:t>0</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b: </a:t>
            </a:r>
            <a:r>
              <a:rPr lang="en-US" sz="3200" dirty="0">
                <a:solidFill>
                  <a:srgbClr val="C00000"/>
                </a:solidFill>
                <a:latin typeface="Cooper Black" panose="0208090404030B020404" pitchFamily="18" charset="77"/>
                <a:cs typeface="Futura Medium" panose="020B0602020204020303" pitchFamily="34" charset="-79"/>
              </a:rPr>
              <a:t>0</a:t>
            </a:r>
          </a:p>
          <a:p>
            <a:pPr algn="ctr"/>
            <a:r>
              <a:rPr lang="en-US" sz="3200" dirty="0">
                <a:solidFill>
                  <a:schemeClr val="accent6">
                    <a:lumMod val="10000"/>
                  </a:schemeClr>
                </a:solidFill>
                <a:latin typeface="Cooper Black" panose="0208090404030B020404" pitchFamily="18" charset="77"/>
                <a:cs typeface="Futura Medium" panose="020B0602020204020303" pitchFamily="34" charset="-79"/>
              </a:rPr>
              <a:t>out: </a:t>
            </a:r>
            <a:r>
              <a:rPr lang="en-US" sz="3200" dirty="0">
                <a:solidFill>
                  <a:srgbClr val="C00000"/>
                </a:solidFill>
                <a:latin typeface="Cooper Black" panose="0208090404030B020404" pitchFamily="18" charset="77"/>
                <a:cs typeface="Futura Medium" panose="020B0602020204020303" pitchFamily="34" charset="-79"/>
              </a:rPr>
              <a:t>5</a:t>
            </a:r>
          </a:p>
        </p:txBody>
      </p:sp>
      <p:sp>
        <p:nvSpPr>
          <p:cNvPr id="20" name="Tekstvak 19">
            <a:extLst>
              <a:ext uri="{FF2B5EF4-FFF2-40B4-BE49-F238E27FC236}">
                <a16:creationId xmlns:a16="http://schemas.microsoft.com/office/drawing/2014/main" id="{B7A5F5A0-292C-2AB8-CB34-533FF007D327}"/>
              </a:ext>
            </a:extLst>
          </p:cNvPr>
          <p:cNvSpPr txBox="1"/>
          <p:nvPr/>
        </p:nvSpPr>
        <p:spPr>
          <a:xfrm>
            <a:off x="13252538" y="4157091"/>
            <a:ext cx="6919875" cy="3539430"/>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Futura Medium" panose="020B0602020204020303" pitchFamily="34" charset="-79"/>
                <a:cs typeface="Futura Medium" panose="020B0602020204020303" pitchFamily="34" charset="-79"/>
              </a:rPr>
              <a:t>Reason: performance</a:t>
            </a:r>
          </a:p>
          <a:p>
            <a:pPr marL="571500" indent="-571500">
              <a:buFont typeface="Arial" panose="020B0604020202020204" pitchFamily="34" charset="0"/>
              <a:buChar char="•"/>
            </a:pPr>
            <a:endParaRPr lang="en-US" sz="3200" dirty="0">
              <a:latin typeface="Futura Medium" panose="020B0602020204020303" pitchFamily="34" charset="-79"/>
              <a:cs typeface="Futura Medium" panose="020B0602020204020303" pitchFamily="34" charset="-79"/>
            </a:endParaRPr>
          </a:p>
          <a:p>
            <a:pPr marL="571500" indent="-571500">
              <a:buFont typeface="Arial" panose="020B0604020202020204" pitchFamily="34" charset="0"/>
              <a:buChar char="•"/>
            </a:pPr>
            <a:r>
              <a:rPr lang="en-US" sz="3200" dirty="0">
                <a:latin typeface="Futura Medium" panose="020B0602020204020303" pitchFamily="34" charset="-79"/>
                <a:cs typeface="Futura Medium" panose="020B0602020204020303" pitchFamily="34" charset="-79"/>
              </a:rPr>
              <a:t>Many such assumptions </a:t>
            </a:r>
            <a:br>
              <a:rPr lang="en-US" sz="3200" dirty="0">
                <a:latin typeface="Futura Medium" panose="020B0602020204020303" pitchFamily="34" charset="-79"/>
                <a:cs typeface="Futura Medium" panose="020B0602020204020303" pitchFamily="34" charset="-79"/>
              </a:rPr>
            </a:br>
            <a:r>
              <a:rPr lang="en-US" sz="3200" dirty="0">
                <a:latin typeface="Futura Medium" panose="020B0602020204020303" pitchFamily="34" charset="-79"/>
                <a:cs typeface="Futura Medium" panose="020B0602020204020303" pitchFamily="34" charset="-79"/>
              </a:rPr>
              <a:t>appear in library templates</a:t>
            </a:r>
          </a:p>
          <a:p>
            <a:pPr marL="571500" indent="-571500">
              <a:buFont typeface="Arial" panose="020B0604020202020204" pitchFamily="34" charset="0"/>
              <a:buChar char="•"/>
            </a:pPr>
            <a:endParaRPr lang="en-US" sz="3200" dirty="0">
              <a:latin typeface="Futura Medium" panose="020B0602020204020303" pitchFamily="34" charset="-79"/>
              <a:cs typeface="Futura Medium" panose="020B0602020204020303" pitchFamily="34" charset="-79"/>
            </a:endParaRPr>
          </a:p>
          <a:p>
            <a:pPr marL="571500" indent="-571500">
              <a:buFont typeface="Arial" panose="020B0604020202020204" pitchFamily="34" charset="0"/>
              <a:buChar char="•"/>
            </a:pPr>
            <a:r>
              <a:rPr lang="en-US" sz="3200" dirty="0">
                <a:latin typeface="Futura Medium" panose="020B0602020204020303" pitchFamily="34" charset="-79"/>
                <a:cs typeface="Futura Medium" panose="020B0602020204020303" pitchFamily="34" charset="-79"/>
              </a:rPr>
              <a:t>Compiler does not verify</a:t>
            </a:r>
          </a:p>
          <a:p>
            <a:pPr marL="571500" indent="-571500">
              <a:buFont typeface="Arial" panose="020B0604020202020204" pitchFamily="34" charset="0"/>
              <a:buChar char="•"/>
            </a:pPr>
            <a:endParaRPr lang="en-US" sz="3200" dirty="0">
              <a:latin typeface="Futura Medium" panose="020B0602020204020303" pitchFamily="34" charset="-79"/>
              <a:cs typeface="Futura Medium" panose="020B0602020204020303" pitchFamily="34" charset="-79"/>
            </a:endParaRPr>
          </a:p>
        </p:txBody>
      </p:sp>
      <p:sp>
        <p:nvSpPr>
          <p:cNvPr id="26" name="Rechthoek 25">
            <a:extLst>
              <a:ext uri="{FF2B5EF4-FFF2-40B4-BE49-F238E27FC236}">
                <a16:creationId xmlns:a16="http://schemas.microsoft.com/office/drawing/2014/main" id="{4624064A-F967-F54A-7CED-8C80C698050E}"/>
              </a:ext>
            </a:extLst>
          </p:cNvPr>
          <p:cNvSpPr/>
          <p:nvPr/>
        </p:nvSpPr>
        <p:spPr>
          <a:xfrm>
            <a:off x="7394255" y="8286836"/>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27" name="Tekstvak 26">
            <a:extLst>
              <a:ext uri="{FF2B5EF4-FFF2-40B4-BE49-F238E27FC236}">
                <a16:creationId xmlns:a16="http://schemas.microsoft.com/office/drawing/2014/main" id="{E236F69C-BE60-9E57-7234-CFF2B513738E}"/>
              </a:ext>
            </a:extLst>
          </p:cNvPr>
          <p:cNvSpPr txBox="1"/>
          <p:nvPr/>
        </p:nvSpPr>
        <p:spPr>
          <a:xfrm>
            <a:off x="15537671" y="8430842"/>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cxnSp>
        <p:nvCxnSpPr>
          <p:cNvPr id="28" name="Rechte verbindingslijn met pijl 27">
            <a:extLst>
              <a:ext uri="{FF2B5EF4-FFF2-40B4-BE49-F238E27FC236}">
                <a16:creationId xmlns:a16="http://schemas.microsoft.com/office/drawing/2014/main" id="{07928400-4611-9576-1FCB-2E8939380E9B}"/>
              </a:ext>
            </a:extLst>
          </p:cNvPr>
          <p:cNvCxnSpPr>
            <a:cxnSpLocks/>
          </p:cNvCxnSpPr>
          <p:nvPr/>
        </p:nvCxnSpPr>
        <p:spPr>
          <a:xfrm flipV="1">
            <a:off x="12959501" y="2682038"/>
            <a:ext cx="2413326" cy="1078367"/>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A0E0F0DC-C6BC-E9BA-54DD-2ECEB909253E}"/>
              </a:ext>
            </a:extLst>
          </p:cNvPr>
          <p:cNvSpPr txBox="1"/>
          <p:nvPr/>
        </p:nvSpPr>
        <p:spPr>
          <a:xfrm>
            <a:off x="5804663" y="3760405"/>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Name</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highlight>
                  <a:srgbClr val="FFFF00"/>
                </a:highlight>
                <a:latin typeface="Menlo"/>
              </a:rPr>
              <a:t>{</a:t>
            </a:r>
            <a:r>
              <a:rPr lang="en-US" sz="2400" dirty="0" err="1">
                <a:solidFill>
                  <a:schemeClr val="accent6">
                    <a:lumMod val="10000"/>
                  </a:schemeClr>
                </a:solidFill>
                <a:highlight>
                  <a:srgbClr val="FFFF00"/>
                </a:highlight>
                <a:latin typeface="Menlo"/>
              </a:rPr>
              <a:t>nonZero</a:t>
            </a:r>
            <a:r>
              <a:rPr lang="en-US" sz="2400" dirty="0">
                <a:solidFill>
                  <a:schemeClr val="accent6">
                    <a:lumMod val="10000"/>
                  </a:schemeClr>
                </a:solidFill>
                <a:highlight>
                  <a:srgbClr val="FFFF00"/>
                </a:highlight>
                <a:latin typeface="Menlo"/>
              </a:rPr>
              <a:t>}</a:t>
            </a:r>
            <a:r>
              <a:rPr lang="en-US" sz="2400" dirty="0">
                <a:solidFill>
                  <a:schemeClr val="accent6">
                    <a:lumMod val="10000"/>
                  </a:schemeClr>
                </a:solidFill>
                <a:latin typeface="Menlo"/>
              </a:rPr>
              <a:t> 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br>
              <a:rPr lang="en-US" sz="2400" dirty="0">
                <a:latin typeface="Menlo"/>
              </a:rPr>
            </a:br>
            <a:r>
              <a:rPr lang="en-US" sz="2400" dirty="0">
                <a:latin typeface="Menlo"/>
              </a:rPr>
              <a:t>  </a:t>
            </a:r>
            <a:r>
              <a:rPr lang="en-US" sz="2400" dirty="0">
                <a:solidFill>
                  <a:schemeClr val="accent6">
                    <a:lumMod val="10000"/>
                  </a:schemeClr>
                </a:solidFill>
                <a:latin typeface="Menlo"/>
              </a:rPr>
              <a:t>out</a:t>
            </a:r>
            <a:r>
              <a:rPr lang="en-US" sz="2400" dirty="0">
                <a:solidFill>
                  <a:srgbClr val="569CD6"/>
                </a:solidFill>
                <a:latin typeface="Menlo"/>
              </a:rPr>
              <a:t> &lt;-- </a:t>
            </a:r>
            <a:r>
              <a:rPr lang="en-US" sz="2400" dirty="0">
                <a:solidFill>
                  <a:schemeClr val="accent6">
                    <a:lumMod val="10000"/>
                  </a:schemeClr>
                </a:solidFill>
                <a:latin typeface="Menlo"/>
              </a:rPr>
              <a:t>a / b;</a:t>
            </a:r>
          </a:p>
          <a:p>
            <a:r>
              <a:rPr lang="en-US" sz="2400" dirty="0">
                <a:solidFill>
                  <a:schemeClr val="accent6">
                    <a:lumMod val="10000"/>
                  </a:schemeClr>
                </a:solidFill>
                <a:latin typeface="Menlo"/>
              </a:rPr>
              <a:t>  </a:t>
            </a:r>
            <a:br>
              <a:rPr lang="en-US" sz="2400" dirty="0">
                <a:solidFill>
                  <a:schemeClr val="accent6">
                    <a:lumMod val="10000"/>
                  </a:schemeClr>
                </a:solidFill>
                <a:latin typeface="Menlo"/>
              </a:rPr>
            </a:br>
            <a:r>
              <a:rPr lang="en-US" sz="2400" dirty="0">
                <a:solidFill>
                  <a:schemeClr val="accent6">
                    <a:lumMod val="10000"/>
                  </a:schemeClr>
                </a:solidFill>
                <a:latin typeface="Menlo"/>
              </a:rPr>
              <a:t>  out * b</a:t>
            </a:r>
            <a:r>
              <a:rPr lang="en-US" sz="2400" dirty="0">
                <a:solidFill>
                  <a:srgbClr val="569CD6"/>
                </a:solidFill>
                <a:latin typeface="Menlo"/>
              </a:rPr>
              <a:t> === </a:t>
            </a:r>
            <a:r>
              <a:rPr lang="en-US" sz="2400" dirty="0">
                <a:solidFill>
                  <a:schemeClr val="accent6">
                    <a:lumMod val="10000"/>
                  </a:schemeClr>
                </a:solidFill>
                <a:latin typeface="Menlo"/>
              </a:rPr>
              <a:t>a;</a:t>
            </a:r>
          </a:p>
          <a:p>
            <a:endParaRPr lang="en-US" sz="2400" dirty="0">
              <a:solidFill>
                <a:srgbClr val="569CD6"/>
              </a:solidFill>
              <a:latin typeface="Menlo"/>
            </a:endParaRPr>
          </a:p>
          <a:p>
            <a:r>
              <a:rPr lang="en-US" sz="2400" dirty="0">
                <a:solidFill>
                  <a:schemeClr val="accent6">
                    <a:lumMod val="10000"/>
                  </a:schemeClr>
                </a:solidFill>
                <a:latin typeface="Menlo"/>
              </a:rPr>
              <a:t>}</a:t>
            </a:r>
          </a:p>
        </p:txBody>
      </p:sp>
      <p:cxnSp>
        <p:nvCxnSpPr>
          <p:cNvPr id="30" name="Rechte verbindingslijn met pijl 29">
            <a:extLst>
              <a:ext uri="{FF2B5EF4-FFF2-40B4-BE49-F238E27FC236}">
                <a16:creationId xmlns:a16="http://schemas.microsoft.com/office/drawing/2014/main" id="{50B09996-7F6A-F763-3940-ABA28FD8CE24}"/>
              </a:ext>
            </a:extLst>
          </p:cNvPr>
          <p:cNvCxnSpPr>
            <a:cxnSpLocks/>
          </p:cNvCxnSpPr>
          <p:nvPr/>
        </p:nvCxnSpPr>
        <p:spPr>
          <a:xfrm>
            <a:off x="12905481" y="7915389"/>
            <a:ext cx="2467346" cy="802091"/>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6CE17019-C97C-7AD3-3F95-20DD2483EB1D}"/>
              </a:ext>
            </a:extLst>
          </p:cNvPr>
          <p:cNvSpPr txBox="1"/>
          <p:nvPr/>
        </p:nvSpPr>
        <p:spPr>
          <a:xfrm>
            <a:off x="15537671" y="23904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37" name="Afbeelding 36">
            <a:extLst>
              <a:ext uri="{FF2B5EF4-FFF2-40B4-BE49-F238E27FC236}">
                <a16:creationId xmlns:a16="http://schemas.microsoft.com/office/drawing/2014/main" id="{2A0C7DA3-49D4-B971-C60E-6F486F56D3A7}"/>
              </a:ext>
            </a:extLst>
          </p:cNvPr>
          <p:cNvPicPr>
            <a:picLocks noChangeAspect="1"/>
          </p:cNvPicPr>
          <p:nvPr/>
        </p:nvPicPr>
        <p:blipFill>
          <a:blip r:embed="rId8"/>
          <a:stretch>
            <a:fillRect/>
          </a:stretch>
        </p:blipFill>
        <p:spPr>
          <a:xfrm>
            <a:off x="16109580" y="1741100"/>
            <a:ext cx="2392441" cy="2197140"/>
          </a:xfrm>
          <a:prstGeom prst="rect">
            <a:avLst/>
          </a:prstGeom>
        </p:spPr>
      </p:pic>
      <p:pic>
        <p:nvPicPr>
          <p:cNvPr id="40" name="Afbeelding 39">
            <a:extLst>
              <a:ext uri="{FF2B5EF4-FFF2-40B4-BE49-F238E27FC236}">
                <a16:creationId xmlns:a16="http://schemas.microsoft.com/office/drawing/2014/main" id="{7FA9821E-9F36-D8DA-20DE-673461D916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6917" y1="32583" x2="46917" y2="32583"/>
                      </a14:backgroundRemoval>
                    </a14:imgEffect>
                  </a14:imgLayer>
                </a14:imgProps>
              </a:ext>
              <a:ext uri="{28A0092B-C50C-407E-A947-70E740481C1C}">
                <a14:useLocalDpi xmlns:a14="http://schemas.microsoft.com/office/drawing/2010/main" val="0"/>
              </a:ext>
            </a:extLst>
          </a:blip>
          <a:srcRect/>
          <a:stretch/>
        </p:blipFill>
        <p:spPr>
          <a:xfrm>
            <a:off x="18673105" y="578824"/>
            <a:ext cx="2866841" cy="2866841"/>
          </a:xfrm>
          <a:prstGeom prst="rect">
            <a:avLst/>
          </a:prstGeom>
        </p:spPr>
      </p:pic>
      <p:sp>
        <p:nvSpPr>
          <p:cNvPr id="41" name="Tekstvak 40">
            <a:extLst>
              <a:ext uri="{FF2B5EF4-FFF2-40B4-BE49-F238E27FC236}">
                <a16:creationId xmlns:a16="http://schemas.microsoft.com/office/drawing/2014/main" id="{9A60B324-0773-1A10-335E-6B4ECFA183FF}"/>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23</a:t>
            </a:r>
          </a:p>
        </p:txBody>
      </p:sp>
    </p:spTree>
    <p:extLst>
      <p:ext uri="{BB962C8B-B14F-4D97-AF65-F5344CB8AC3E}">
        <p14:creationId xmlns:p14="http://schemas.microsoft.com/office/powerpoint/2010/main" val="38902657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dissolv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animEffect transition="in" filter="dissolve">
                                      <p:cBhvr>
                                        <p:cTn id="1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61756-80DF-9D4B-E62B-BB615E626447}"/>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C5D82365-7C2F-C5F6-EB5D-3C89BD20CB5F}"/>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Bug Examples</a:t>
            </a:r>
            <a:endParaRPr lang="nl-BE" sz="11500" dirty="0"/>
          </a:p>
        </p:txBody>
      </p:sp>
      <p:pic>
        <p:nvPicPr>
          <p:cNvPr id="7" name="Afbeelding 6">
            <a:extLst>
              <a:ext uri="{FF2B5EF4-FFF2-40B4-BE49-F238E27FC236}">
                <a16:creationId xmlns:a16="http://schemas.microsoft.com/office/drawing/2014/main" id="{2C6CB382-BF73-5AFE-7C78-5BF05B3E9CDB}"/>
              </a:ext>
            </a:extLst>
          </p:cNvPr>
          <p:cNvPicPr>
            <a:picLocks noChangeAspect="1"/>
          </p:cNvPicPr>
          <p:nvPr/>
        </p:nvPicPr>
        <p:blipFill>
          <a:blip r:embed="rId3">
            <a:extLst>
              <a:ext uri="{28A0092B-C50C-407E-A947-70E740481C1C}">
                <a14:useLocalDpi xmlns:a14="http://schemas.microsoft.com/office/drawing/2010/main" val="0"/>
              </a:ext>
            </a:extLst>
          </a:blip>
          <a:srcRect l="122" r="122"/>
          <a:stretch/>
        </p:blipFill>
        <p:spPr>
          <a:xfrm>
            <a:off x="1351615" y="7330779"/>
            <a:ext cx="7236738" cy="3333103"/>
          </a:xfrm>
          <a:prstGeom prst="roundRect">
            <a:avLst>
              <a:gd name="adj" fmla="val 1367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Afbeelding 4">
            <a:extLst>
              <a:ext uri="{FF2B5EF4-FFF2-40B4-BE49-F238E27FC236}">
                <a16:creationId xmlns:a16="http://schemas.microsoft.com/office/drawing/2014/main" id="{2E4F36E5-BF1A-3DE5-9F12-FFFC6E95866B}"/>
              </a:ext>
            </a:extLst>
          </p:cNvPr>
          <p:cNvPicPr>
            <a:picLocks noChangeAspect="1"/>
          </p:cNvPicPr>
          <p:nvPr/>
        </p:nvPicPr>
        <p:blipFill>
          <a:blip r:embed="rId4">
            <a:extLst>
              <a:ext uri="{28A0092B-C50C-407E-A947-70E740481C1C}">
                <a14:useLocalDpi xmlns:a14="http://schemas.microsoft.com/office/drawing/2010/main" val="0"/>
              </a:ext>
            </a:extLst>
          </a:blip>
          <a:srcRect l="1264" t="306" b="306"/>
          <a:stretch>
            <a:fillRect/>
          </a:stretch>
        </p:blipFill>
        <p:spPr>
          <a:xfrm>
            <a:off x="13306927" y="2602306"/>
            <a:ext cx="9152538" cy="3132193"/>
          </a:xfrm>
          <a:prstGeom prst="roundRect">
            <a:avLst>
              <a:gd name="adj" fmla="val 1029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Afbeelding 8">
            <a:extLst>
              <a:ext uri="{FF2B5EF4-FFF2-40B4-BE49-F238E27FC236}">
                <a16:creationId xmlns:a16="http://schemas.microsoft.com/office/drawing/2014/main" id="{088D8105-C1EB-F192-94CF-CE634C636060}"/>
              </a:ext>
            </a:extLst>
          </p:cNvPr>
          <p:cNvPicPr>
            <a:picLocks noChangeAspect="1"/>
          </p:cNvPicPr>
          <p:nvPr/>
        </p:nvPicPr>
        <p:blipFill>
          <a:blip r:embed="rId5">
            <a:extLst>
              <a:ext uri="{28A0092B-C50C-407E-A947-70E740481C1C}">
                <a14:useLocalDpi xmlns:a14="http://schemas.microsoft.com/office/drawing/2010/main" val="0"/>
              </a:ext>
            </a:extLst>
          </a:blip>
          <a:srcRect t="2347" b="4596"/>
          <a:stretch>
            <a:fillRect/>
          </a:stretch>
        </p:blipFill>
        <p:spPr>
          <a:xfrm>
            <a:off x="7636889" y="5493001"/>
            <a:ext cx="8320877" cy="3209757"/>
          </a:xfrm>
          <a:prstGeom prst="roundRect">
            <a:avLst>
              <a:gd name="adj" fmla="val 123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Afbeelding 3">
            <a:extLst>
              <a:ext uri="{FF2B5EF4-FFF2-40B4-BE49-F238E27FC236}">
                <a16:creationId xmlns:a16="http://schemas.microsoft.com/office/drawing/2014/main" id="{2E2738C5-C9CD-09BE-FBC5-7B39A0143E1E}"/>
              </a:ext>
            </a:extLst>
          </p:cNvPr>
          <p:cNvPicPr>
            <a:picLocks noChangeAspect="1"/>
          </p:cNvPicPr>
          <p:nvPr/>
        </p:nvPicPr>
        <p:blipFill>
          <a:blip r:embed="rId6">
            <a:extLst>
              <a:ext uri="{28A0092B-C50C-407E-A947-70E740481C1C}">
                <a14:useLocalDpi xmlns:a14="http://schemas.microsoft.com/office/drawing/2010/main" val="0"/>
              </a:ext>
            </a:extLst>
          </a:blip>
          <a:srcRect l="319" r="319"/>
          <a:stretch/>
        </p:blipFill>
        <p:spPr>
          <a:xfrm>
            <a:off x="1351615" y="2733250"/>
            <a:ext cx="7772400" cy="2870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Afbeelding 1">
            <a:extLst>
              <a:ext uri="{FF2B5EF4-FFF2-40B4-BE49-F238E27FC236}">
                <a16:creationId xmlns:a16="http://schemas.microsoft.com/office/drawing/2014/main" id="{50431296-0CD5-D2BE-0B32-272BF62CEA45}"/>
              </a:ext>
            </a:extLst>
          </p:cNvPr>
          <p:cNvPicPr>
            <a:picLocks noChangeAspect="1"/>
          </p:cNvPicPr>
          <p:nvPr/>
        </p:nvPicPr>
        <p:blipFill>
          <a:blip r:embed="rId7">
            <a:extLst>
              <a:ext uri="{28A0092B-C50C-407E-A947-70E740481C1C}">
                <a14:useLocalDpi xmlns:a14="http://schemas.microsoft.com/office/drawing/2010/main" val="0"/>
              </a:ext>
            </a:extLst>
          </a:blip>
          <a:srcRect t="3310" b="3310"/>
          <a:stretch/>
        </p:blipFill>
        <p:spPr>
          <a:xfrm>
            <a:off x="8199733" y="9694606"/>
            <a:ext cx="7772400" cy="1847112"/>
          </a:xfrm>
          <a:prstGeom prst="roundRect">
            <a:avLst>
              <a:gd name="adj" fmla="val 2239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Afbeelding 7">
            <a:extLst>
              <a:ext uri="{FF2B5EF4-FFF2-40B4-BE49-F238E27FC236}">
                <a16:creationId xmlns:a16="http://schemas.microsoft.com/office/drawing/2014/main" id="{405CBA68-2B81-86A5-ACBF-B1ED39148FF1}"/>
              </a:ext>
            </a:extLst>
          </p:cNvPr>
          <p:cNvPicPr>
            <a:picLocks noChangeAspect="1"/>
          </p:cNvPicPr>
          <p:nvPr/>
        </p:nvPicPr>
        <p:blipFill>
          <a:blip r:embed="rId8">
            <a:extLst>
              <a:ext uri="{28A0092B-C50C-407E-A947-70E740481C1C}">
                <a14:useLocalDpi xmlns:a14="http://schemas.microsoft.com/office/drawing/2010/main" val="0"/>
              </a:ext>
            </a:extLst>
          </a:blip>
          <a:srcRect t="-1100" b="24440"/>
          <a:stretch>
            <a:fillRect/>
          </a:stretch>
        </p:blipFill>
        <p:spPr>
          <a:xfrm>
            <a:off x="15795797" y="7169729"/>
            <a:ext cx="7607172" cy="3566160"/>
          </a:xfrm>
          <a:prstGeom prst="roundRect">
            <a:avLst>
              <a:gd name="adj" fmla="val 868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kstvak 9">
            <a:extLst>
              <a:ext uri="{FF2B5EF4-FFF2-40B4-BE49-F238E27FC236}">
                <a16:creationId xmlns:a16="http://schemas.microsoft.com/office/drawing/2014/main" id="{9E3684B6-FBFC-3EC9-4B2A-79A1E029A289}"/>
              </a:ext>
            </a:extLst>
          </p:cNvPr>
          <p:cNvSpPr txBox="1"/>
          <p:nvPr/>
        </p:nvSpPr>
        <p:spPr>
          <a:xfrm>
            <a:off x="17052835" y="12412617"/>
            <a:ext cx="6888424" cy="646331"/>
          </a:xfrm>
          <a:prstGeom prst="rect">
            <a:avLst/>
          </a:prstGeom>
          <a:noFill/>
        </p:spPr>
        <p:txBody>
          <a:bodyPr wrap="none" rtlCol="0">
            <a:spAutoFit/>
          </a:bodyPr>
          <a:lstStyle/>
          <a:p>
            <a:r>
              <a:rPr lang="nl-BE" dirty="0">
                <a:solidFill>
                  <a:schemeClr val="accent6">
                    <a:lumMod val="75000"/>
                  </a:schemeClr>
                </a:solidFill>
              </a:rPr>
              <a:t>[</a:t>
            </a:r>
            <a:r>
              <a:rPr lang="nl-BE" dirty="0">
                <a:solidFill>
                  <a:schemeClr val="accent6">
                    <a:lumMod val="75000"/>
                  </a:schemeClr>
                </a:solidFill>
                <a:latin typeface="+mn-lt"/>
              </a:rPr>
              <a:t>0xPARC/zk-bug-tracker</a:t>
            </a:r>
            <a:r>
              <a:rPr lang="nl-BE" dirty="0">
                <a:solidFill>
                  <a:schemeClr val="accent6">
                    <a:lumMod val="75000"/>
                  </a:schemeClr>
                </a:solidFill>
              </a:rPr>
              <a:t>, </a:t>
            </a:r>
            <a:r>
              <a:rPr lang="nl-BE" dirty="0">
                <a:solidFill>
                  <a:schemeClr val="accent6">
                    <a:lumMod val="75000"/>
                  </a:schemeClr>
                </a:solidFill>
                <a:latin typeface="+mn-lt"/>
              </a:rPr>
              <a:t>GitHub</a:t>
            </a:r>
            <a:r>
              <a:rPr lang="nl-BE" dirty="0">
                <a:solidFill>
                  <a:schemeClr val="accent6">
                    <a:lumMod val="75000"/>
                  </a:schemeClr>
                </a:solidFill>
              </a:rPr>
              <a:t>]</a:t>
            </a:r>
          </a:p>
        </p:txBody>
      </p:sp>
      <p:sp>
        <p:nvSpPr>
          <p:cNvPr id="11" name="Tekstvak 10">
            <a:extLst>
              <a:ext uri="{FF2B5EF4-FFF2-40B4-BE49-F238E27FC236}">
                <a16:creationId xmlns:a16="http://schemas.microsoft.com/office/drawing/2014/main" id="{10BB818A-1FB6-354B-639A-1122860B3B7E}"/>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24</a:t>
            </a:r>
          </a:p>
        </p:txBody>
      </p:sp>
    </p:spTree>
    <p:extLst>
      <p:ext uri="{BB962C8B-B14F-4D97-AF65-F5344CB8AC3E}">
        <p14:creationId xmlns:p14="http://schemas.microsoft.com/office/powerpoint/2010/main" val="360084697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54BF2-1A8F-7404-38FE-FEBAA9812C2E}"/>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57994D9-2947-1F29-C487-33D2F3B4496E}"/>
              </a:ext>
            </a:extLst>
          </p:cNvPr>
          <p:cNvSpPr txBox="1"/>
          <p:nvPr/>
        </p:nvSpPr>
        <p:spPr>
          <a:xfrm>
            <a:off x="1132204" y="921157"/>
            <a:ext cx="19793487"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Related Work: Target &amp; Scope</a:t>
            </a:r>
          </a:p>
        </p:txBody>
      </p:sp>
      <p:sp>
        <p:nvSpPr>
          <p:cNvPr id="36" name="Afgeronde rechthoek 35">
            <a:extLst>
              <a:ext uri="{FF2B5EF4-FFF2-40B4-BE49-F238E27FC236}">
                <a16:creationId xmlns:a16="http://schemas.microsoft.com/office/drawing/2014/main" id="{6B310030-58D0-51E4-39D8-BABD19E55033}"/>
              </a:ext>
            </a:extLst>
          </p:cNvPr>
          <p:cNvSpPr/>
          <p:nvPr/>
        </p:nvSpPr>
        <p:spPr>
          <a:xfrm>
            <a:off x="14051043" y="2487309"/>
            <a:ext cx="8944709" cy="1524000"/>
          </a:xfrm>
          <a:prstGeom prst="roundRect">
            <a:avLst/>
          </a:prstGeom>
          <a:solidFill>
            <a:srgbClr val="1A8B8F"/>
          </a:solidFill>
          <a:ln>
            <a:noFill/>
          </a:ln>
          <a:effectLst>
            <a:outerShdw blurRad="197915" dist="250190" dir="8460000" sx="97000" sy="97000" algn="ctr">
              <a:srgbClr val="1A8B8F"/>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Need for </a:t>
            </a:r>
            <a:r>
              <a:rPr lang="en-US" b="1" u="sng" dirty="0">
                <a:latin typeface="+mj-lt"/>
              </a:rPr>
              <a:t>Language-Agnostic</a:t>
            </a:r>
            <a:r>
              <a:rPr lang="en-US" b="1" dirty="0">
                <a:latin typeface="+mj-lt"/>
              </a:rPr>
              <a:t> techniques</a:t>
            </a:r>
          </a:p>
        </p:txBody>
      </p:sp>
      <p:sp>
        <p:nvSpPr>
          <p:cNvPr id="38" name="Rechthoekige toelichting 37">
            <a:extLst>
              <a:ext uri="{FF2B5EF4-FFF2-40B4-BE49-F238E27FC236}">
                <a16:creationId xmlns:a16="http://schemas.microsoft.com/office/drawing/2014/main" id="{D01C0366-3B8F-9586-9324-50864DD555C5}"/>
              </a:ext>
            </a:extLst>
          </p:cNvPr>
          <p:cNvSpPr/>
          <p:nvPr/>
        </p:nvSpPr>
        <p:spPr>
          <a:xfrm>
            <a:off x="4822414" y="2852147"/>
            <a:ext cx="4574132" cy="1682052"/>
          </a:xfrm>
          <a:prstGeom prst="wedgeRectCallout">
            <a:avLst>
              <a:gd name="adj1" fmla="val 51471"/>
              <a:gd name="adj2" fmla="val 84602"/>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Many detectors target a </a:t>
            </a:r>
            <a:r>
              <a:rPr lang="en-US" u="sng" dirty="0">
                <a:latin typeface="+mj-lt"/>
              </a:rPr>
              <a:t>single DSL </a:t>
            </a:r>
          </a:p>
        </p:txBody>
      </p:sp>
      <p:pic>
        <p:nvPicPr>
          <p:cNvPr id="48" name="Picture 6">
            <a:extLst>
              <a:ext uri="{FF2B5EF4-FFF2-40B4-BE49-F238E27FC236}">
                <a16:creationId xmlns:a16="http://schemas.microsoft.com/office/drawing/2014/main" id="{2FE4AF35-2512-05AF-000C-47A235B2A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927604" y="2187589"/>
            <a:ext cx="2123440" cy="2123440"/>
          </a:xfrm>
          <a:prstGeom prst="rect">
            <a:avLst/>
          </a:prstGeom>
          <a:noFill/>
          <a:extLst>
            <a:ext uri="{909E8E84-426E-40DD-AFC4-6F175D3DCCD1}">
              <a14:hiddenFill xmlns:a14="http://schemas.microsoft.com/office/drawing/2010/main">
                <a:solidFill>
                  <a:srgbClr val="FFFFFF"/>
                </a:solidFill>
              </a14:hiddenFill>
            </a:ext>
          </a:extLst>
        </p:spPr>
      </p:pic>
      <p:sp>
        <p:nvSpPr>
          <p:cNvPr id="49" name="Tekstvak 48">
            <a:extLst>
              <a:ext uri="{FF2B5EF4-FFF2-40B4-BE49-F238E27FC236}">
                <a16:creationId xmlns:a16="http://schemas.microsoft.com/office/drawing/2014/main" id="{C75EEF71-DA35-AABC-F501-5D8FB4182737}"/>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27</a:t>
            </a:r>
          </a:p>
        </p:txBody>
      </p:sp>
      <p:graphicFrame>
        <p:nvGraphicFramePr>
          <p:cNvPr id="2" name="Tabel 1">
            <a:extLst>
              <a:ext uri="{FF2B5EF4-FFF2-40B4-BE49-F238E27FC236}">
                <a16:creationId xmlns:a16="http://schemas.microsoft.com/office/drawing/2014/main" id="{C49E7C57-4DDE-74DC-426D-92EEBB8717EB}"/>
              </a:ext>
            </a:extLst>
          </p:cNvPr>
          <p:cNvGraphicFramePr>
            <a:graphicFrameLocks noGrp="1"/>
          </p:cNvGraphicFramePr>
          <p:nvPr>
            <p:extLst>
              <p:ext uri="{D42A27DB-BD31-4B8C-83A1-F6EECF244321}">
                <p14:modId xmlns:p14="http://schemas.microsoft.com/office/powerpoint/2010/main" val="2587324864"/>
              </p:ext>
            </p:extLst>
          </p:nvPr>
        </p:nvGraphicFramePr>
        <p:xfrm>
          <a:off x="3774453" y="5114159"/>
          <a:ext cx="7813540" cy="5623562"/>
        </p:xfrm>
        <a:graphic>
          <a:graphicData uri="http://schemas.openxmlformats.org/drawingml/2006/table">
            <a:tbl>
              <a:tblPr firstRow="1" bandRow="1">
                <a:tableStyleId>{073A0DAA-6AF3-43AB-8588-CEC1D06C72B9}</a:tableStyleId>
              </a:tblPr>
              <a:tblGrid>
                <a:gridCol w="4070934">
                  <a:extLst>
                    <a:ext uri="{9D8B030D-6E8A-4147-A177-3AD203B41FA5}">
                      <a16:colId xmlns:a16="http://schemas.microsoft.com/office/drawing/2014/main" val="2932877358"/>
                    </a:ext>
                  </a:extLst>
                </a:gridCol>
                <a:gridCol w="3742606">
                  <a:extLst>
                    <a:ext uri="{9D8B030D-6E8A-4147-A177-3AD203B41FA5}">
                      <a16:colId xmlns:a16="http://schemas.microsoft.com/office/drawing/2014/main" val="3872783679"/>
                    </a:ext>
                  </a:extLst>
                </a:gridCol>
              </a:tblGrid>
              <a:tr h="711926">
                <a:tc>
                  <a:txBody>
                    <a:bodyPr/>
                    <a:lstStyle/>
                    <a:p>
                      <a:pPr algn="ctr"/>
                      <a:r>
                        <a:rPr lang="en-US" dirty="0"/>
                        <a:t>Tool</a:t>
                      </a:r>
                    </a:p>
                  </a:txBody>
                  <a:tcPr/>
                </a:tc>
                <a:tc>
                  <a:txBody>
                    <a:bodyPr/>
                    <a:lstStyle/>
                    <a:p>
                      <a:pPr algn="ctr"/>
                      <a:r>
                        <a:rPr lang="en-US" dirty="0"/>
                        <a:t>Target</a:t>
                      </a:r>
                    </a:p>
                  </a:txBody>
                  <a:tcPr/>
                </a:tc>
                <a:extLst>
                  <a:ext uri="{0D108BD9-81ED-4DB2-BD59-A6C34878D82A}">
                    <a16:rowId xmlns:a16="http://schemas.microsoft.com/office/drawing/2014/main" val="2722432127"/>
                  </a:ext>
                </a:extLst>
              </a:tr>
              <a:tr h="711926">
                <a:tc>
                  <a:txBody>
                    <a:bodyPr/>
                    <a:lstStyle/>
                    <a:p>
                      <a:pPr algn="ctr"/>
                      <a:r>
                        <a:rPr lang="en-US" b="1" dirty="0" err="1">
                          <a:latin typeface="+mj-lt"/>
                        </a:rPr>
                        <a:t>Circomspect</a:t>
                      </a:r>
                      <a:endParaRPr lang="en-US" b="1" dirty="0">
                        <a:latin typeface="+mj-lt"/>
                      </a:endParaRP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extLst>
                  <a:ext uri="{0D108BD9-81ED-4DB2-BD59-A6C34878D82A}">
                    <a16:rowId xmlns:a16="http://schemas.microsoft.com/office/drawing/2014/main" val="2488217584"/>
                  </a:ext>
                </a:extLst>
              </a:tr>
              <a:tr h="711926">
                <a:tc>
                  <a:txBody>
                    <a:bodyPr/>
                    <a:lstStyle/>
                    <a:p>
                      <a:pPr algn="ctr"/>
                      <a:r>
                        <a:rPr lang="en-US" b="1" dirty="0" err="1">
                          <a:latin typeface="+mj-lt"/>
                        </a:rPr>
                        <a:t>Picus</a:t>
                      </a:r>
                      <a:endParaRPr lang="en-US" b="1" dirty="0">
                        <a:latin typeface="+mj-lt"/>
                      </a:endParaRPr>
                    </a:p>
                  </a:txBody>
                  <a:tcPr/>
                </a:tc>
                <a:tc>
                  <a:txBody>
                    <a:bodyPr/>
                    <a:lstStyle/>
                    <a:p>
                      <a:pPr algn="ctr"/>
                      <a:r>
                        <a:rPr lang="en-US" b="0" dirty="0">
                          <a:latin typeface="+mj-lt"/>
                        </a:rPr>
                        <a:t>R1CS</a:t>
                      </a:r>
                    </a:p>
                  </a:txBody>
                  <a:tcPr/>
                </a:tc>
                <a:extLst>
                  <a:ext uri="{0D108BD9-81ED-4DB2-BD59-A6C34878D82A}">
                    <a16:rowId xmlns:a16="http://schemas.microsoft.com/office/drawing/2014/main" val="4192978597"/>
                  </a:ext>
                </a:extLst>
              </a:tr>
              <a:tr h="711926">
                <a:tc>
                  <a:txBody>
                    <a:bodyPr/>
                    <a:lstStyle/>
                    <a:p>
                      <a:pPr algn="ctr"/>
                      <a:r>
                        <a:rPr lang="en-US" b="1" dirty="0" err="1">
                          <a:latin typeface="+mj-lt"/>
                        </a:rPr>
                        <a:t>ConsCS</a:t>
                      </a:r>
                      <a:endParaRPr lang="en-US" b="1" dirty="0">
                        <a:latin typeface="+mj-lt"/>
                      </a:endParaRPr>
                    </a:p>
                  </a:txBody>
                  <a:tcPr/>
                </a:tc>
                <a:tc>
                  <a:txBody>
                    <a:bodyPr/>
                    <a:lstStyle/>
                    <a:p>
                      <a:pPr algn="ctr"/>
                      <a:r>
                        <a:rPr lang="en-US" b="0" dirty="0" err="1">
                          <a:latin typeface="+mj-lt"/>
                        </a:rPr>
                        <a:t>Circom</a:t>
                      </a:r>
                      <a:endParaRPr lang="en-US" b="0" dirty="0">
                        <a:latin typeface="+mj-lt"/>
                      </a:endParaRPr>
                    </a:p>
                  </a:txBody>
                  <a:tcPr/>
                </a:tc>
                <a:extLst>
                  <a:ext uri="{0D108BD9-81ED-4DB2-BD59-A6C34878D82A}">
                    <a16:rowId xmlns:a16="http://schemas.microsoft.com/office/drawing/2014/main" val="3186866585"/>
                  </a:ext>
                </a:extLst>
              </a:tr>
              <a:tr h="711926">
                <a:tc>
                  <a:txBody>
                    <a:bodyPr/>
                    <a:lstStyle/>
                    <a:p>
                      <a:pPr algn="ctr"/>
                      <a:r>
                        <a:rPr lang="en-US" b="1" dirty="0">
                          <a:latin typeface="+mj-lt"/>
                        </a:rPr>
                        <a:t>CIVER</a:t>
                      </a: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extLst>
                  <a:ext uri="{0D108BD9-81ED-4DB2-BD59-A6C34878D82A}">
                    <a16:rowId xmlns:a16="http://schemas.microsoft.com/office/drawing/2014/main" val="3310716906"/>
                  </a:ext>
                </a:extLst>
              </a:tr>
              <a:tr h="711926">
                <a:tc>
                  <a:txBody>
                    <a:bodyPr/>
                    <a:lstStyle/>
                    <a:p>
                      <a:pPr algn="ctr"/>
                      <a:r>
                        <a:rPr lang="en-US" b="1" dirty="0">
                          <a:latin typeface="+mj-lt"/>
                        </a:rPr>
                        <a:t>ZKAP</a:t>
                      </a: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extLst>
                  <a:ext uri="{0D108BD9-81ED-4DB2-BD59-A6C34878D82A}">
                    <a16:rowId xmlns:a16="http://schemas.microsoft.com/office/drawing/2014/main" val="47322156"/>
                  </a:ext>
                </a:extLst>
              </a:tr>
              <a:tr h="711926">
                <a:tc>
                  <a:txBody>
                    <a:bodyPr/>
                    <a:lstStyle/>
                    <a:p>
                      <a:pPr algn="ctr"/>
                      <a:r>
                        <a:rPr lang="en-US" b="1" dirty="0">
                          <a:latin typeface="+mj-lt"/>
                        </a:rPr>
                        <a:t>ZEQUAL</a:t>
                      </a: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extLst>
                  <a:ext uri="{0D108BD9-81ED-4DB2-BD59-A6C34878D82A}">
                    <a16:rowId xmlns:a16="http://schemas.microsoft.com/office/drawing/2014/main" val="2433927464"/>
                  </a:ext>
                </a:extLst>
              </a:tr>
              <a:tr h="0">
                <a:tc>
                  <a:txBody>
                    <a:bodyPr/>
                    <a:lstStyle/>
                    <a:p>
                      <a:pPr algn="ctr"/>
                      <a:r>
                        <a:rPr lang="en-US" b="1" dirty="0" err="1">
                          <a:latin typeface="+mj-lt"/>
                        </a:rPr>
                        <a:t>zkFuzz</a:t>
                      </a:r>
                      <a:endParaRPr lang="en-US" b="1" dirty="0">
                        <a:latin typeface="+mj-lt"/>
                      </a:endParaRPr>
                    </a:p>
                  </a:txBody>
                  <a:tcPr/>
                </a:tc>
                <a:tc>
                  <a:txBody>
                    <a:bodyPr/>
                    <a:lstStyle/>
                    <a:p>
                      <a:pPr algn="ctr"/>
                      <a:r>
                        <a:rPr lang="en-US" b="0" dirty="0" err="1">
                          <a:solidFill>
                            <a:schemeClr val="accent6">
                              <a:lumMod val="10000"/>
                            </a:schemeClr>
                          </a:solidFill>
                          <a:latin typeface="+mj-lt"/>
                        </a:rPr>
                        <a:t>Circom</a:t>
                      </a:r>
                      <a:r>
                        <a:rPr lang="en-US" b="0" dirty="0">
                          <a:solidFill>
                            <a:schemeClr val="accent6">
                              <a:lumMod val="10000"/>
                            </a:schemeClr>
                          </a:solidFill>
                          <a:latin typeface="+mj-lt"/>
                        </a:rPr>
                        <a:t>, Noir</a:t>
                      </a:r>
                    </a:p>
                  </a:txBody>
                  <a:tcPr/>
                </a:tc>
                <a:extLst>
                  <a:ext uri="{0D108BD9-81ED-4DB2-BD59-A6C34878D82A}">
                    <a16:rowId xmlns:a16="http://schemas.microsoft.com/office/drawing/2014/main" val="1058978931"/>
                  </a:ext>
                </a:extLst>
              </a:tr>
            </a:tbl>
          </a:graphicData>
        </a:graphic>
      </p:graphicFrame>
    </p:spTree>
    <p:extLst>
      <p:ext uri="{BB962C8B-B14F-4D97-AF65-F5344CB8AC3E}">
        <p14:creationId xmlns:p14="http://schemas.microsoft.com/office/powerpoint/2010/main" val="18194158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par>
                                <p:cTn id="13" presetID="9"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dissolve">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C2861-E06C-49AC-B8C4-2F22859B4C51}"/>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967EC8C-0E50-A865-7757-A2E83B39928D}"/>
              </a:ext>
            </a:extLst>
          </p:cNvPr>
          <p:cNvSpPr txBox="1"/>
          <p:nvPr/>
        </p:nvSpPr>
        <p:spPr>
          <a:xfrm>
            <a:off x="1132204" y="921157"/>
            <a:ext cx="19793487"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Related Work: Target &amp; Scope</a:t>
            </a:r>
          </a:p>
        </p:txBody>
      </p:sp>
      <p:sp>
        <p:nvSpPr>
          <p:cNvPr id="41" name="Afgeronde rechthoek 40">
            <a:extLst>
              <a:ext uri="{FF2B5EF4-FFF2-40B4-BE49-F238E27FC236}">
                <a16:creationId xmlns:a16="http://schemas.microsoft.com/office/drawing/2014/main" id="{C618F3D0-E010-C037-02B2-A07850E36E7C}"/>
              </a:ext>
            </a:extLst>
          </p:cNvPr>
          <p:cNvSpPr/>
          <p:nvPr/>
        </p:nvSpPr>
        <p:spPr>
          <a:xfrm>
            <a:off x="14051043" y="2487309"/>
            <a:ext cx="8944709" cy="1524000"/>
          </a:xfrm>
          <a:prstGeom prst="roundRect">
            <a:avLst/>
          </a:prstGeom>
          <a:solidFill>
            <a:srgbClr val="1A8B8F"/>
          </a:solidFill>
          <a:ln>
            <a:noFill/>
          </a:ln>
          <a:effectLst>
            <a:outerShdw blurRad="197915" dist="250190" dir="8460000" sx="97000" sy="97000" algn="ctr">
              <a:srgbClr val="1A8B8F"/>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Need for </a:t>
            </a:r>
            <a:r>
              <a:rPr lang="en-US" b="1" u="sng" dirty="0">
                <a:latin typeface="+mj-lt"/>
              </a:rPr>
              <a:t>Language-Agnostic</a:t>
            </a:r>
            <a:r>
              <a:rPr lang="en-US" b="1" dirty="0">
                <a:latin typeface="+mj-lt"/>
              </a:rPr>
              <a:t> techniques</a:t>
            </a:r>
          </a:p>
        </p:txBody>
      </p:sp>
      <p:sp>
        <p:nvSpPr>
          <p:cNvPr id="43" name="Rechthoekige toelichting 42">
            <a:extLst>
              <a:ext uri="{FF2B5EF4-FFF2-40B4-BE49-F238E27FC236}">
                <a16:creationId xmlns:a16="http://schemas.microsoft.com/office/drawing/2014/main" id="{E8623715-C815-0A95-FEFE-10C2F1C1BE0D}"/>
              </a:ext>
            </a:extLst>
          </p:cNvPr>
          <p:cNvSpPr/>
          <p:nvPr/>
        </p:nvSpPr>
        <p:spPr>
          <a:xfrm>
            <a:off x="4822414" y="2852147"/>
            <a:ext cx="4574132" cy="1682052"/>
          </a:xfrm>
          <a:prstGeom prst="wedgeRectCallout">
            <a:avLst>
              <a:gd name="adj1" fmla="val 51471"/>
              <a:gd name="adj2" fmla="val 84602"/>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Many detectors target a </a:t>
            </a:r>
            <a:r>
              <a:rPr lang="en-US" u="sng" dirty="0">
                <a:latin typeface="+mj-lt"/>
              </a:rPr>
              <a:t>single DSL </a:t>
            </a:r>
          </a:p>
        </p:txBody>
      </p:sp>
      <p:pic>
        <p:nvPicPr>
          <p:cNvPr id="53" name="Picture 6">
            <a:extLst>
              <a:ext uri="{FF2B5EF4-FFF2-40B4-BE49-F238E27FC236}">
                <a16:creationId xmlns:a16="http://schemas.microsoft.com/office/drawing/2014/main" id="{C5232D3B-CCDC-E486-814C-7F09A3561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927604" y="2187589"/>
            <a:ext cx="2123440" cy="2123440"/>
          </a:xfrm>
          <a:prstGeom prst="rect">
            <a:avLst/>
          </a:prstGeom>
          <a:noFill/>
          <a:extLst>
            <a:ext uri="{909E8E84-426E-40DD-AFC4-6F175D3DCCD1}">
              <a14:hiddenFill xmlns:a14="http://schemas.microsoft.com/office/drawing/2010/main">
                <a:solidFill>
                  <a:srgbClr val="FFFFFF"/>
                </a:solidFill>
              </a14:hiddenFill>
            </a:ext>
          </a:extLst>
        </p:spPr>
      </p:pic>
      <p:sp>
        <p:nvSpPr>
          <p:cNvPr id="54" name="Tekstvak 53">
            <a:extLst>
              <a:ext uri="{FF2B5EF4-FFF2-40B4-BE49-F238E27FC236}">
                <a16:creationId xmlns:a16="http://schemas.microsoft.com/office/drawing/2014/main" id="{7ED80999-BFF2-6A94-9FC1-548F0057B2DC}"/>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28</a:t>
            </a:r>
          </a:p>
        </p:txBody>
      </p:sp>
      <p:graphicFrame>
        <p:nvGraphicFramePr>
          <p:cNvPr id="2" name="Tabel 1">
            <a:extLst>
              <a:ext uri="{FF2B5EF4-FFF2-40B4-BE49-F238E27FC236}">
                <a16:creationId xmlns:a16="http://schemas.microsoft.com/office/drawing/2014/main" id="{FB6EA4CC-265D-535B-4744-A14C0DD2EE2A}"/>
              </a:ext>
            </a:extLst>
          </p:cNvPr>
          <p:cNvGraphicFramePr>
            <a:graphicFrameLocks noGrp="1"/>
          </p:cNvGraphicFramePr>
          <p:nvPr>
            <p:extLst>
              <p:ext uri="{D42A27DB-BD31-4B8C-83A1-F6EECF244321}">
                <p14:modId xmlns:p14="http://schemas.microsoft.com/office/powerpoint/2010/main" val="1496916226"/>
              </p:ext>
            </p:extLst>
          </p:nvPr>
        </p:nvGraphicFramePr>
        <p:xfrm>
          <a:off x="3774453" y="5114159"/>
          <a:ext cx="12208565" cy="5623562"/>
        </p:xfrm>
        <a:graphic>
          <a:graphicData uri="http://schemas.openxmlformats.org/drawingml/2006/table">
            <a:tbl>
              <a:tblPr firstRow="1" bandRow="1">
                <a:tableStyleId>{073A0DAA-6AF3-43AB-8588-CEC1D06C72B9}</a:tableStyleId>
              </a:tblPr>
              <a:tblGrid>
                <a:gridCol w="4070934">
                  <a:extLst>
                    <a:ext uri="{9D8B030D-6E8A-4147-A177-3AD203B41FA5}">
                      <a16:colId xmlns:a16="http://schemas.microsoft.com/office/drawing/2014/main" val="2932877358"/>
                    </a:ext>
                  </a:extLst>
                </a:gridCol>
                <a:gridCol w="3742606">
                  <a:extLst>
                    <a:ext uri="{9D8B030D-6E8A-4147-A177-3AD203B41FA5}">
                      <a16:colId xmlns:a16="http://schemas.microsoft.com/office/drawing/2014/main" val="3872783679"/>
                    </a:ext>
                  </a:extLst>
                </a:gridCol>
                <a:gridCol w="4395025">
                  <a:extLst>
                    <a:ext uri="{9D8B030D-6E8A-4147-A177-3AD203B41FA5}">
                      <a16:colId xmlns:a16="http://schemas.microsoft.com/office/drawing/2014/main" val="1290763350"/>
                    </a:ext>
                  </a:extLst>
                </a:gridCol>
              </a:tblGrid>
              <a:tr h="711926">
                <a:tc>
                  <a:txBody>
                    <a:bodyPr/>
                    <a:lstStyle/>
                    <a:p>
                      <a:pPr algn="ctr"/>
                      <a:r>
                        <a:rPr lang="en-US" dirty="0"/>
                        <a:t>Tool</a:t>
                      </a:r>
                    </a:p>
                  </a:txBody>
                  <a:tcPr/>
                </a:tc>
                <a:tc>
                  <a:txBody>
                    <a:bodyPr/>
                    <a:lstStyle/>
                    <a:p>
                      <a:pPr algn="ctr"/>
                      <a:r>
                        <a:rPr lang="en-US" dirty="0"/>
                        <a:t>Target</a:t>
                      </a:r>
                    </a:p>
                  </a:txBody>
                  <a:tcPr/>
                </a:tc>
                <a:tc>
                  <a:txBody>
                    <a:bodyPr/>
                    <a:lstStyle/>
                    <a:p>
                      <a:pPr algn="ctr"/>
                      <a:r>
                        <a:rPr lang="en-US" dirty="0"/>
                        <a:t>Constraints</a:t>
                      </a:r>
                    </a:p>
                  </a:txBody>
                  <a:tcPr/>
                </a:tc>
                <a:extLst>
                  <a:ext uri="{0D108BD9-81ED-4DB2-BD59-A6C34878D82A}">
                    <a16:rowId xmlns:a16="http://schemas.microsoft.com/office/drawing/2014/main" val="2722432127"/>
                  </a:ext>
                </a:extLst>
              </a:tr>
              <a:tr h="711926">
                <a:tc>
                  <a:txBody>
                    <a:bodyPr/>
                    <a:lstStyle/>
                    <a:p>
                      <a:pPr algn="ctr"/>
                      <a:r>
                        <a:rPr lang="en-US" b="1" dirty="0" err="1">
                          <a:latin typeface="+mj-lt"/>
                        </a:rPr>
                        <a:t>Circomspect</a:t>
                      </a:r>
                      <a:endParaRPr lang="en-US" b="1" dirty="0">
                        <a:latin typeface="+mj-lt"/>
                      </a:endParaRP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tc>
                  <a:txBody>
                    <a:bodyPr/>
                    <a:lstStyle/>
                    <a:p>
                      <a:pPr algn="ctr"/>
                      <a:endParaRPr lang="en-US" dirty="0"/>
                    </a:p>
                  </a:txBody>
                  <a:tcPr/>
                </a:tc>
                <a:extLst>
                  <a:ext uri="{0D108BD9-81ED-4DB2-BD59-A6C34878D82A}">
                    <a16:rowId xmlns:a16="http://schemas.microsoft.com/office/drawing/2014/main" val="2488217584"/>
                  </a:ext>
                </a:extLst>
              </a:tr>
              <a:tr h="711926">
                <a:tc>
                  <a:txBody>
                    <a:bodyPr/>
                    <a:lstStyle/>
                    <a:p>
                      <a:pPr algn="ctr"/>
                      <a:r>
                        <a:rPr lang="en-US" b="1" dirty="0" err="1">
                          <a:latin typeface="+mj-lt"/>
                        </a:rPr>
                        <a:t>Picus</a:t>
                      </a:r>
                      <a:endParaRPr lang="en-US" b="1" dirty="0">
                        <a:latin typeface="+mj-lt"/>
                      </a:endParaRPr>
                    </a:p>
                  </a:txBody>
                  <a:tcPr/>
                </a:tc>
                <a:tc>
                  <a:txBody>
                    <a:bodyPr/>
                    <a:lstStyle/>
                    <a:p>
                      <a:pPr algn="ctr"/>
                      <a:r>
                        <a:rPr lang="en-US" b="0" dirty="0">
                          <a:latin typeface="+mj-lt"/>
                        </a:rPr>
                        <a:t>R1CS</a:t>
                      </a:r>
                    </a:p>
                  </a:txBody>
                  <a:tcPr/>
                </a:tc>
                <a:tc>
                  <a:txBody>
                    <a:bodyPr/>
                    <a:lstStyle/>
                    <a:p>
                      <a:pPr algn="ctr"/>
                      <a:endParaRPr lang="en-US" dirty="0"/>
                    </a:p>
                  </a:txBody>
                  <a:tcPr/>
                </a:tc>
                <a:extLst>
                  <a:ext uri="{0D108BD9-81ED-4DB2-BD59-A6C34878D82A}">
                    <a16:rowId xmlns:a16="http://schemas.microsoft.com/office/drawing/2014/main" val="4192978597"/>
                  </a:ext>
                </a:extLst>
              </a:tr>
              <a:tr h="711926">
                <a:tc>
                  <a:txBody>
                    <a:bodyPr/>
                    <a:lstStyle/>
                    <a:p>
                      <a:pPr algn="ctr"/>
                      <a:r>
                        <a:rPr lang="en-US" b="1" dirty="0" err="1">
                          <a:latin typeface="+mj-lt"/>
                        </a:rPr>
                        <a:t>ConsCS</a:t>
                      </a:r>
                      <a:endParaRPr lang="en-US" b="1" dirty="0">
                        <a:latin typeface="+mj-lt"/>
                      </a:endParaRPr>
                    </a:p>
                  </a:txBody>
                  <a:tcPr/>
                </a:tc>
                <a:tc>
                  <a:txBody>
                    <a:bodyPr/>
                    <a:lstStyle/>
                    <a:p>
                      <a:pPr algn="ctr"/>
                      <a:r>
                        <a:rPr lang="en-US" b="0" dirty="0" err="1">
                          <a:latin typeface="+mj-lt"/>
                        </a:rPr>
                        <a:t>Circom</a:t>
                      </a:r>
                      <a:endParaRPr lang="en-US" b="0" dirty="0">
                        <a:latin typeface="+mj-lt"/>
                      </a:endParaRPr>
                    </a:p>
                  </a:txBody>
                  <a:tcPr/>
                </a:tc>
                <a:tc>
                  <a:txBody>
                    <a:bodyPr/>
                    <a:lstStyle/>
                    <a:p>
                      <a:pPr algn="ctr"/>
                      <a:endParaRPr lang="en-US" dirty="0"/>
                    </a:p>
                  </a:txBody>
                  <a:tcPr/>
                </a:tc>
                <a:extLst>
                  <a:ext uri="{0D108BD9-81ED-4DB2-BD59-A6C34878D82A}">
                    <a16:rowId xmlns:a16="http://schemas.microsoft.com/office/drawing/2014/main" val="3186866585"/>
                  </a:ext>
                </a:extLst>
              </a:tr>
              <a:tr h="711926">
                <a:tc>
                  <a:txBody>
                    <a:bodyPr/>
                    <a:lstStyle/>
                    <a:p>
                      <a:pPr algn="ctr"/>
                      <a:r>
                        <a:rPr lang="en-US" b="1" dirty="0">
                          <a:latin typeface="+mj-lt"/>
                        </a:rPr>
                        <a:t>CIVER</a:t>
                      </a: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tc>
                  <a:txBody>
                    <a:bodyPr/>
                    <a:lstStyle/>
                    <a:p>
                      <a:pPr algn="ctr"/>
                      <a:endParaRPr lang="en-US" dirty="0"/>
                    </a:p>
                  </a:txBody>
                  <a:tcPr/>
                </a:tc>
                <a:extLst>
                  <a:ext uri="{0D108BD9-81ED-4DB2-BD59-A6C34878D82A}">
                    <a16:rowId xmlns:a16="http://schemas.microsoft.com/office/drawing/2014/main" val="3310716906"/>
                  </a:ext>
                </a:extLst>
              </a:tr>
              <a:tr h="711926">
                <a:tc>
                  <a:txBody>
                    <a:bodyPr/>
                    <a:lstStyle/>
                    <a:p>
                      <a:pPr algn="ctr"/>
                      <a:r>
                        <a:rPr lang="en-US" b="1" dirty="0">
                          <a:latin typeface="+mj-lt"/>
                        </a:rPr>
                        <a:t>ZKAP</a:t>
                      </a: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tc>
                  <a:txBody>
                    <a:bodyPr/>
                    <a:lstStyle/>
                    <a:p>
                      <a:pPr algn="ctr"/>
                      <a:endParaRPr lang="en-US" dirty="0"/>
                    </a:p>
                  </a:txBody>
                  <a:tcPr/>
                </a:tc>
                <a:extLst>
                  <a:ext uri="{0D108BD9-81ED-4DB2-BD59-A6C34878D82A}">
                    <a16:rowId xmlns:a16="http://schemas.microsoft.com/office/drawing/2014/main" val="47322156"/>
                  </a:ext>
                </a:extLst>
              </a:tr>
              <a:tr h="711926">
                <a:tc>
                  <a:txBody>
                    <a:bodyPr/>
                    <a:lstStyle/>
                    <a:p>
                      <a:pPr algn="ctr"/>
                      <a:r>
                        <a:rPr lang="en-US" b="1" dirty="0">
                          <a:latin typeface="+mj-lt"/>
                        </a:rPr>
                        <a:t>ZEQUAL</a:t>
                      </a: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tc>
                  <a:txBody>
                    <a:bodyPr/>
                    <a:lstStyle/>
                    <a:p>
                      <a:pPr algn="ctr"/>
                      <a:endParaRPr lang="en-US" dirty="0"/>
                    </a:p>
                  </a:txBody>
                  <a:tcPr/>
                </a:tc>
                <a:extLst>
                  <a:ext uri="{0D108BD9-81ED-4DB2-BD59-A6C34878D82A}">
                    <a16:rowId xmlns:a16="http://schemas.microsoft.com/office/drawing/2014/main" val="2433927464"/>
                  </a:ext>
                </a:extLst>
              </a:tr>
              <a:tr h="0">
                <a:tc>
                  <a:txBody>
                    <a:bodyPr/>
                    <a:lstStyle/>
                    <a:p>
                      <a:pPr algn="ctr"/>
                      <a:r>
                        <a:rPr lang="en-US" b="1" dirty="0" err="1">
                          <a:latin typeface="+mj-lt"/>
                        </a:rPr>
                        <a:t>zkFuzz</a:t>
                      </a:r>
                      <a:endParaRPr lang="en-US" b="1" dirty="0">
                        <a:latin typeface="+mj-lt"/>
                      </a:endParaRPr>
                    </a:p>
                  </a:txBody>
                  <a:tcPr/>
                </a:tc>
                <a:tc>
                  <a:txBody>
                    <a:bodyPr/>
                    <a:lstStyle/>
                    <a:p>
                      <a:pPr algn="ctr"/>
                      <a:r>
                        <a:rPr lang="en-US" b="0" dirty="0" err="1">
                          <a:solidFill>
                            <a:schemeClr val="accent6">
                              <a:lumMod val="10000"/>
                            </a:schemeClr>
                          </a:solidFill>
                          <a:latin typeface="+mj-lt"/>
                        </a:rPr>
                        <a:t>Circom</a:t>
                      </a:r>
                      <a:r>
                        <a:rPr lang="en-US" b="0" dirty="0">
                          <a:solidFill>
                            <a:schemeClr val="accent6">
                              <a:lumMod val="10000"/>
                            </a:schemeClr>
                          </a:solidFill>
                          <a:latin typeface="+mj-lt"/>
                        </a:rPr>
                        <a:t>, Noir</a:t>
                      </a:r>
                    </a:p>
                  </a:txBody>
                  <a:tcPr/>
                </a:tc>
                <a:tc>
                  <a:txBody>
                    <a:bodyPr/>
                    <a:lstStyle/>
                    <a:p>
                      <a:pPr algn="ctr"/>
                      <a:endParaRPr lang="en-US" dirty="0"/>
                    </a:p>
                  </a:txBody>
                  <a:tcPr/>
                </a:tc>
                <a:extLst>
                  <a:ext uri="{0D108BD9-81ED-4DB2-BD59-A6C34878D82A}">
                    <a16:rowId xmlns:a16="http://schemas.microsoft.com/office/drawing/2014/main" val="1058978931"/>
                  </a:ext>
                </a:extLst>
              </a:tr>
            </a:tbl>
          </a:graphicData>
        </a:graphic>
      </p:graphicFrame>
      <p:pic>
        <p:nvPicPr>
          <p:cNvPr id="4" name="Picture 2" descr="Black Checkmark PNG Transparent Background, Free Download #25953 -  FreeIconsPNG">
            <a:extLst>
              <a:ext uri="{FF2B5EF4-FFF2-40B4-BE49-F238E27FC236}">
                <a16:creationId xmlns:a16="http://schemas.microsoft.com/office/drawing/2014/main" id="{DC01ECF0-4A42-A6DE-F37C-777277A08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3432" y="5720065"/>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lack Checkmark PNG Transparent Background, Free Download #25953 -  FreeIconsPNG">
            <a:extLst>
              <a:ext uri="{FF2B5EF4-FFF2-40B4-BE49-F238E27FC236}">
                <a16:creationId xmlns:a16="http://schemas.microsoft.com/office/drawing/2014/main" id="{1F0F8CF0-1A0D-3883-785C-A2537ED5B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3098" y="8519242"/>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lack Checkmark PNG Transparent Background, Free Download #25953 -  FreeIconsPNG">
            <a:extLst>
              <a:ext uri="{FF2B5EF4-FFF2-40B4-BE49-F238E27FC236}">
                <a16:creationId xmlns:a16="http://schemas.microsoft.com/office/drawing/2014/main" id="{F0F51BEE-0133-48CD-53AE-05EBF97A9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2764" y="6440995"/>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lack Checkmark PNG Transparent Background, Free Download #25953 -  FreeIconsPNG">
            <a:extLst>
              <a:ext uri="{FF2B5EF4-FFF2-40B4-BE49-F238E27FC236}">
                <a16:creationId xmlns:a16="http://schemas.microsoft.com/office/drawing/2014/main" id="{2C254DC3-A308-D316-4FE2-72D6A969C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2430" y="7818533"/>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descr="Afbeelding met speelgoed, pop, persoon, tekenfilm&#10;&#10;Door AI gegenereerde inhoud is mogelijk onjuist.">
            <a:extLst>
              <a:ext uri="{FF2B5EF4-FFF2-40B4-BE49-F238E27FC236}">
                <a16:creationId xmlns:a16="http://schemas.microsoft.com/office/drawing/2014/main" id="{104EEDDA-8008-2826-8A95-0FBD578B3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9405" y="4347396"/>
            <a:ext cx="1458840" cy="1458840"/>
          </a:xfrm>
          <a:prstGeom prst="rect">
            <a:avLst/>
          </a:prstGeom>
        </p:spPr>
      </p:pic>
      <p:pic>
        <p:nvPicPr>
          <p:cNvPr id="15" name="Picture 2" descr="Black Checkmark PNG Transparent Background, Free Download #25953 -  FreeIconsPNG">
            <a:extLst>
              <a:ext uri="{FF2B5EF4-FFF2-40B4-BE49-F238E27FC236}">
                <a16:creationId xmlns:a16="http://schemas.microsoft.com/office/drawing/2014/main" id="{77D8B9A4-651C-A69E-0D04-50F412549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7872" y="9202276"/>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lack Checkmark PNG Transparent Background, Free Download #25953 -  FreeIconsPNG">
            <a:extLst>
              <a:ext uri="{FF2B5EF4-FFF2-40B4-BE49-F238E27FC236}">
                <a16:creationId xmlns:a16="http://schemas.microsoft.com/office/drawing/2014/main" id="{96103D22-27F6-1BD1-8237-73D722871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6836" y="9950102"/>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Checkmark PNG Transparent Background, Free Download #25953 -  FreeIconsPNG">
            <a:extLst>
              <a:ext uri="{FF2B5EF4-FFF2-40B4-BE49-F238E27FC236}">
                <a16:creationId xmlns:a16="http://schemas.microsoft.com/office/drawing/2014/main" id="{65E7E884-FFC4-FE19-4E14-2DC5DAA3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2764" y="7137598"/>
            <a:ext cx="983165" cy="90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18971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6B5FB-8727-8FD8-E7B0-543897210D5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2C740C1C-801D-B4A4-BAD2-77C5CDA82803}"/>
              </a:ext>
            </a:extLst>
          </p:cNvPr>
          <p:cNvSpPr txBox="1"/>
          <p:nvPr/>
        </p:nvSpPr>
        <p:spPr>
          <a:xfrm>
            <a:off x="1132204" y="921157"/>
            <a:ext cx="19793487"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Related Work: Target &amp; Scope</a:t>
            </a:r>
          </a:p>
        </p:txBody>
      </p:sp>
      <p:sp>
        <p:nvSpPr>
          <p:cNvPr id="26" name="Afgeronde rechthoek 25">
            <a:extLst>
              <a:ext uri="{FF2B5EF4-FFF2-40B4-BE49-F238E27FC236}">
                <a16:creationId xmlns:a16="http://schemas.microsoft.com/office/drawing/2014/main" id="{94B8EDAF-B12C-2C6E-E879-76AF4057B7E8}"/>
              </a:ext>
            </a:extLst>
          </p:cNvPr>
          <p:cNvSpPr/>
          <p:nvPr/>
        </p:nvSpPr>
        <p:spPr>
          <a:xfrm>
            <a:off x="2819144" y="10950429"/>
            <a:ext cx="9917642" cy="1524000"/>
          </a:xfrm>
          <a:prstGeom prst="roundRect">
            <a:avLst/>
          </a:prstGeom>
          <a:solidFill>
            <a:srgbClr val="1A8B8F"/>
          </a:solidFill>
          <a:ln>
            <a:noFill/>
          </a:ln>
          <a:effectLst>
            <a:outerShdw blurRad="197915" dist="250190" dir="8460000" sx="97000" sy="97000" algn="ctr">
              <a:srgbClr val="1A8B8F"/>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Need for </a:t>
            </a:r>
            <a:r>
              <a:rPr lang="en-US" b="1" u="sng" dirty="0">
                <a:latin typeface="+mj-lt"/>
              </a:rPr>
              <a:t>Semantic Mismatch Detection</a:t>
            </a:r>
            <a:r>
              <a:rPr lang="en-US" b="1" dirty="0">
                <a:latin typeface="+mj-lt"/>
              </a:rPr>
              <a:t> techniques</a:t>
            </a:r>
          </a:p>
        </p:txBody>
      </p:sp>
      <p:pic>
        <p:nvPicPr>
          <p:cNvPr id="27" name="Picture 6">
            <a:extLst>
              <a:ext uri="{FF2B5EF4-FFF2-40B4-BE49-F238E27FC236}">
                <a16:creationId xmlns:a16="http://schemas.microsoft.com/office/drawing/2014/main" id="{B0B7F2D3-C5A6-D127-42DC-3C1260316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65045" y="10519203"/>
            <a:ext cx="2123440" cy="21234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63BA53AC-07B3-AE11-B628-75AB79E7E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927604" y="2187589"/>
            <a:ext cx="2123440" cy="2123440"/>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ige toelichting 14">
            <a:extLst>
              <a:ext uri="{FF2B5EF4-FFF2-40B4-BE49-F238E27FC236}">
                <a16:creationId xmlns:a16="http://schemas.microsoft.com/office/drawing/2014/main" id="{8668AAC2-98AB-0DA3-790F-689FC61C13F7}"/>
              </a:ext>
            </a:extLst>
          </p:cNvPr>
          <p:cNvSpPr/>
          <p:nvPr/>
        </p:nvSpPr>
        <p:spPr>
          <a:xfrm>
            <a:off x="14496342" y="11159833"/>
            <a:ext cx="8409321" cy="2123441"/>
          </a:xfrm>
          <a:prstGeom prst="wedgeRectCallout">
            <a:avLst>
              <a:gd name="adj1" fmla="val -11538"/>
              <a:gd name="adj2" fmla="val -69571"/>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latin typeface="+mj-lt"/>
              </a:rPr>
              <a:t>No general technique to detect semantic mismatches</a:t>
            </a:r>
            <a:r>
              <a:rPr lang="en-US" dirty="0">
                <a:latin typeface="+mj-lt"/>
              </a:rPr>
              <a:t> between computations and constraints</a:t>
            </a:r>
            <a:endParaRPr lang="en-US" u="sng" dirty="0">
              <a:latin typeface="+mj-lt"/>
            </a:endParaRPr>
          </a:p>
        </p:txBody>
      </p:sp>
      <p:graphicFrame>
        <p:nvGraphicFramePr>
          <p:cNvPr id="45" name="Tabel 44">
            <a:extLst>
              <a:ext uri="{FF2B5EF4-FFF2-40B4-BE49-F238E27FC236}">
                <a16:creationId xmlns:a16="http://schemas.microsoft.com/office/drawing/2014/main" id="{4706621D-B572-3B87-48F5-0E5D7CEFBBE0}"/>
              </a:ext>
            </a:extLst>
          </p:cNvPr>
          <p:cNvGraphicFramePr>
            <a:graphicFrameLocks noGrp="1"/>
          </p:cNvGraphicFramePr>
          <p:nvPr>
            <p:extLst>
              <p:ext uri="{D42A27DB-BD31-4B8C-83A1-F6EECF244321}">
                <p14:modId xmlns:p14="http://schemas.microsoft.com/office/powerpoint/2010/main" val="428276736"/>
              </p:ext>
            </p:extLst>
          </p:nvPr>
        </p:nvGraphicFramePr>
        <p:xfrm>
          <a:off x="3774453" y="5114159"/>
          <a:ext cx="16828744" cy="5623562"/>
        </p:xfrm>
        <a:graphic>
          <a:graphicData uri="http://schemas.openxmlformats.org/drawingml/2006/table">
            <a:tbl>
              <a:tblPr firstRow="1" bandRow="1">
                <a:tableStyleId>{073A0DAA-6AF3-43AB-8588-CEC1D06C72B9}</a:tableStyleId>
              </a:tblPr>
              <a:tblGrid>
                <a:gridCol w="4070934">
                  <a:extLst>
                    <a:ext uri="{9D8B030D-6E8A-4147-A177-3AD203B41FA5}">
                      <a16:colId xmlns:a16="http://schemas.microsoft.com/office/drawing/2014/main" val="2932877358"/>
                    </a:ext>
                  </a:extLst>
                </a:gridCol>
                <a:gridCol w="3742606">
                  <a:extLst>
                    <a:ext uri="{9D8B030D-6E8A-4147-A177-3AD203B41FA5}">
                      <a16:colId xmlns:a16="http://schemas.microsoft.com/office/drawing/2014/main" val="3872783679"/>
                    </a:ext>
                  </a:extLst>
                </a:gridCol>
                <a:gridCol w="4395025">
                  <a:extLst>
                    <a:ext uri="{9D8B030D-6E8A-4147-A177-3AD203B41FA5}">
                      <a16:colId xmlns:a16="http://schemas.microsoft.com/office/drawing/2014/main" val="1290763350"/>
                    </a:ext>
                  </a:extLst>
                </a:gridCol>
                <a:gridCol w="4620179">
                  <a:extLst>
                    <a:ext uri="{9D8B030D-6E8A-4147-A177-3AD203B41FA5}">
                      <a16:colId xmlns:a16="http://schemas.microsoft.com/office/drawing/2014/main" val="2116932738"/>
                    </a:ext>
                  </a:extLst>
                </a:gridCol>
              </a:tblGrid>
              <a:tr h="711926">
                <a:tc>
                  <a:txBody>
                    <a:bodyPr/>
                    <a:lstStyle/>
                    <a:p>
                      <a:pPr algn="ctr"/>
                      <a:r>
                        <a:rPr lang="en-US" dirty="0"/>
                        <a:t>Tool</a:t>
                      </a:r>
                    </a:p>
                  </a:txBody>
                  <a:tcPr/>
                </a:tc>
                <a:tc>
                  <a:txBody>
                    <a:bodyPr/>
                    <a:lstStyle/>
                    <a:p>
                      <a:pPr algn="ctr"/>
                      <a:r>
                        <a:rPr lang="en-US" dirty="0"/>
                        <a:t>Target</a:t>
                      </a:r>
                    </a:p>
                  </a:txBody>
                  <a:tcPr/>
                </a:tc>
                <a:tc>
                  <a:txBody>
                    <a:bodyPr/>
                    <a:lstStyle/>
                    <a:p>
                      <a:pPr algn="ctr"/>
                      <a:r>
                        <a:rPr lang="en-US" dirty="0"/>
                        <a:t>Constraints</a:t>
                      </a:r>
                    </a:p>
                  </a:txBody>
                  <a:tcPr/>
                </a:tc>
                <a:tc>
                  <a:txBody>
                    <a:bodyPr/>
                    <a:lstStyle/>
                    <a:p>
                      <a:pPr algn="ctr"/>
                      <a:r>
                        <a:rPr lang="en-US" dirty="0"/>
                        <a:t>Mismatches</a:t>
                      </a:r>
                    </a:p>
                  </a:txBody>
                  <a:tcPr/>
                </a:tc>
                <a:extLst>
                  <a:ext uri="{0D108BD9-81ED-4DB2-BD59-A6C34878D82A}">
                    <a16:rowId xmlns:a16="http://schemas.microsoft.com/office/drawing/2014/main" val="2722432127"/>
                  </a:ext>
                </a:extLst>
              </a:tr>
              <a:tr h="711926">
                <a:tc>
                  <a:txBody>
                    <a:bodyPr/>
                    <a:lstStyle/>
                    <a:p>
                      <a:pPr algn="ctr"/>
                      <a:r>
                        <a:rPr lang="en-US" b="1" dirty="0" err="1">
                          <a:latin typeface="+mj-lt"/>
                        </a:rPr>
                        <a:t>Circomspect</a:t>
                      </a:r>
                      <a:endParaRPr lang="en-US" b="1" dirty="0">
                        <a:latin typeface="+mj-lt"/>
                      </a:endParaRP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8217584"/>
                  </a:ext>
                </a:extLst>
              </a:tr>
              <a:tr h="711926">
                <a:tc>
                  <a:txBody>
                    <a:bodyPr/>
                    <a:lstStyle/>
                    <a:p>
                      <a:pPr algn="ctr"/>
                      <a:r>
                        <a:rPr lang="en-US" b="1" dirty="0" err="1">
                          <a:latin typeface="+mj-lt"/>
                        </a:rPr>
                        <a:t>Picus</a:t>
                      </a:r>
                      <a:endParaRPr lang="en-US" b="1" dirty="0">
                        <a:latin typeface="+mj-lt"/>
                      </a:endParaRPr>
                    </a:p>
                  </a:txBody>
                  <a:tcPr/>
                </a:tc>
                <a:tc>
                  <a:txBody>
                    <a:bodyPr/>
                    <a:lstStyle/>
                    <a:p>
                      <a:pPr algn="ctr"/>
                      <a:r>
                        <a:rPr lang="en-US" b="0" dirty="0">
                          <a:latin typeface="+mj-lt"/>
                        </a:rPr>
                        <a:t>R1CS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192978597"/>
                  </a:ext>
                </a:extLst>
              </a:tr>
              <a:tr h="711926">
                <a:tc>
                  <a:txBody>
                    <a:bodyPr/>
                    <a:lstStyle/>
                    <a:p>
                      <a:pPr algn="ctr"/>
                      <a:r>
                        <a:rPr lang="en-US" b="1" dirty="0" err="1">
                          <a:latin typeface="+mj-lt"/>
                        </a:rPr>
                        <a:t>ConsCS</a:t>
                      </a:r>
                      <a:endParaRPr lang="en-US" b="1" dirty="0">
                        <a:latin typeface="+mj-lt"/>
                      </a:endParaRPr>
                    </a:p>
                  </a:txBody>
                  <a:tcPr/>
                </a:tc>
                <a:tc>
                  <a:txBody>
                    <a:bodyPr/>
                    <a:lstStyle/>
                    <a:p>
                      <a:pPr algn="ctr"/>
                      <a:r>
                        <a:rPr lang="en-US" b="0" dirty="0" err="1">
                          <a:latin typeface="+mj-lt"/>
                        </a:rPr>
                        <a:t>Circom</a:t>
                      </a:r>
                      <a:endParaRPr lang="en-US" b="0" dirty="0">
                        <a:latin typeface="+mj-lt"/>
                      </a:endParaRP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186866585"/>
                  </a:ext>
                </a:extLst>
              </a:tr>
              <a:tr h="711926">
                <a:tc>
                  <a:txBody>
                    <a:bodyPr/>
                    <a:lstStyle/>
                    <a:p>
                      <a:pPr algn="ctr"/>
                      <a:r>
                        <a:rPr lang="en-US" b="1" dirty="0">
                          <a:latin typeface="+mj-lt"/>
                        </a:rPr>
                        <a:t>CIVER</a:t>
                      </a: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310716906"/>
                  </a:ext>
                </a:extLst>
              </a:tr>
              <a:tr h="711926">
                <a:tc>
                  <a:txBody>
                    <a:bodyPr/>
                    <a:lstStyle/>
                    <a:p>
                      <a:pPr algn="ctr"/>
                      <a:r>
                        <a:rPr lang="en-US" b="1" dirty="0">
                          <a:latin typeface="+mj-lt"/>
                        </a:rPr>
                        <a:t>ZKAP</a:t>
                      </a: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7322156"/>
                  </a:ext>
                </a:extLst>
              </a:tr>
              <a:tr h="711926">
                <a:tc>
                  <a:txBody>
                    <a:bodyPr/>
                    <a:lstStyle/>
                    <a:p>
                      <a:pPr algn="ctr"/>
                      <a:r>
                        <a:rPr lang="en-US" b="1" dirty="0">
                          <a:latin typeface="+mj-lt"/>
                        </a:rPr>
                        <a:t>ZEQUAL</a:t>
                      </a:r>
                    </a:p>
                  </a:txBody>
                  <a:tcPr/>
                </a:tc>
                <a:tc>
                  <a:txBody>
                    <a:bodyPr/>
                    <a:lstStyle/>
                    <a:p>
                      <a:pPr algn="ctr"/>
                      <a:r>
                        <a:rPr lang="en-US" b="0" dirty="0" err="1">
                          <a:solidFill>
                            <a:schemeClr val="accent6">
                              <a:lumMod val="10000"/>
                            </a:schemeClr>
                          </a:solidFill>
                          <a:latin typeface="+mj-lt"/>
                        </a:rPr>
                        <a:t>Circom</a:t>
                      </a:r>
                      <a:endParaRPr lang="en-US" b="0" dirty="0">
                        <a:solidFill>
                          <a:schemeClr val="accent6">
                            <a:lumMod val="10000"/>
                          </a:schemeClr>
                        </a:solidFill>
                        <a:latin typeface="+mj-lt"/>
                      </a:endParaRP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33927464"/>
                  </a:ext>
                </a:extLst>
              </a:tr>
              <a:tr h="0">
                <a:tc>
                  <a:txBody>
                    <a:bodyPr/>
                    <a:lstStyle/>
                    <a:p>
                      <a:pPr algn="ctr"/>
                      <a:r>
                        <a:rPr lang="en-US" b="1" dirty="0" err="1">
                          <a:latin typeface="+mj-lt"/>
                        </a:rPr>
                        <a:t>zkFuzz</a:t>
                      </a:r>
                      <a:endParaRPr lang="en-US" b="1" dirty="0">
                        <a:latin typeface="+mj-lt"/>
                      </a:endParaRPr>
                    </a:p>
                  </a:txBody>
                  <a:tcPr/>
                </a:tc>
                <a:tc>
                  <a:txBody>
                    <a:bodyPr/>
                    <a:lstStyle/>
                    <a:p>
                      <a:pPr algn="ctr"/>
                      <a:r>
                        <a:rPr lang="en-US" b="0" dirty="0" err="1">
                          <a:solidFill>
                            <a:schemeClr val="accent6">
                              <a:lumMod val="10000"/>
                            </a:schemeClr>
                          </a:solidFill>
                          <a:latin typeface="+mj-lt"/>
                        </a:rPr>
                        <a:t>Circom</a:t>
                      </a:r>
                      <a:r>
                        <a:rPr lang="en-US" b="0" dirty="0">
                          <a:solidFill>
                            <a:schemeClr val="accent6">
                              <a:lumMod val="10000"/>
                            </a:schemeClr>
                          </a:solidFill>
                          <a:latin typeface="+mj-lt"/>
                        </a:rPr>
                        <a:t>, Noir</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58978931"/>
                  </a:ext>
                </a:extLst>
              </a:tr>
            </a:tbl>
          </a:graphicData>
        </a:graphic>
      </p:graphicFrame>
      <p:pic>
        <p:nvPicPr>
          <p:cNvPr id="46" name="Picture 2" descr="Black Checkmark PNG Transparent Background, Free Download #25953 -  FreeIconsPNG">
            <a:extLst>
              <a:ext uri="{FF2B5EF4-FFF2-40B4-BE49-F238E27FC236}">
                <a16:creationId xmlns:a16="http://schemas.microsoft.com/office/drawing/2014/main" id="{C4C4415E-2B58-EB9E-2FED-0DF75D321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3432" y="5720065"/>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Black Checkmark PNG Transparent Background, Free Download #25953 -  FreeIconsPNG">
            <a:extLst>
              <a:ext uri="{FF2B5EF4-FFF2-40B4-BE49-F238E27FC236}">
                <a16:creationId xmlns:a16="http://schemas.microsoft.com/office/drawing/2014/main" id="{83A961A3-F52F-AC67-C919-8A3B468C1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3098" y="8519242"/>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Black Checkmark PNG Transparent Background, Free Download #25953 -  FreeIconsPNG">
            <a:extLst>
              <a:ext uri="{FF2B5EF4-FFF2-40B4-BE49-F238E27FC236}">
                <a16:creationId xmlns:a16="http://schemas.microsoft.com/office/drawing/2014/main" id="{054FC318-7B28-649D-1DDD-378BCD875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2764" y="6440995"/>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Black Checkmark PNG Transparent Background, Free Download #25953 -  FreeIconsPNG">
            <a:extLst>
              <a:ext uri="{FF2B5EF4-FFF2-40B4-BE49-F238E27FC236}">
                <a16:creationId xmlns:a16="http://schemas.microsoft.com/office/drawing/2014/main" id="{3DE98BF0-33AA-F232-2E1A-AC376FC41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2430" y="7818533"/>
            <a:ext cx="983165" cy="908199"/>
          </a:xfrm>
          <a:prstGeom prst="rect">
            <a:avLst/>
          </a:prstGeom>
          <a:noFill/>
          <a:extLst>
            <a:ext uri="{909E8E84-426E-40DD-AFC4-6F175D3DCCD1}">
              <a14:hiddenFill xmlns:a14="http://schemas.microsoft.com/office/drawing/2010/main">
                <a:solidFill>
                  <a:srgbClr val="FFFFFF"/>
                </a:solidFill>
              </a14:hiddenFill>
            </a:ext>
          </a:extLst>
        </p:spPr>
      </p:pic>
      <p:sp>
        <p:nvSpPr>
          <p:cNvPr id="51" name="Afgeronde rechthoek 50">
            <a:extLst>
              <a:ext uri="{FF2B5EF4-FFF2-40B4-BE49-F238E27FC236}">
                <a16:creationId xmlns:a16="http://schemas.microsoft.com/office/drawing/2014/main" id="{EE111905-D012-7C5F-494A-B04F196367CC}"/>
              </a:ext>
            </a:extLst>
          </p:cNvPr>
          <p:cNvSpPr/>
          <p:nvPr/>
        </p:nvSpPr>
        <p:spPr>
          <a:xfrm>
            <a:off x="14051043" y="2487309"/>
            <a:ext cx="8944709" cy="1524000"/>
          </a:xfrm>
          <a:prstGeom prst="roundRect">
            <a:avLst/>
          </a:prstGeom>
          <a:solidFill>
            <a:srgbClr val="1A8B8F"/>
          </a:solidFill>
          <a:ln>
            <a:noFill/>
          </a:ln>
          <a:effectLst>
            <a:outerShdw blurRad="197915" dist="250190" dir="8460000" sx="97000" sy="97000" algn="ctr">
              <a:srgbClr val="1A8B8F"/>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Need for </a:t>
            </a:r>
            <a:r>
              <a:rPr lang="en-US" b="1" u="sng" dirty="0">
                <a:latin typeface="+mj-lt"/>
              </a:rPr>
              <a:t>Language-Agnostic</a:t>
            </a:r>
            <a:r>
              <a:rPr lang="en-US" b="1" dirty="0">
                <a:latin typeface="+mj-lt"/>
              </a:rPr>
              <a:t> techniques</a:t>
            </a:r>
          </a:p>
        </p:txBody>
      </p:sp>
      <p:sp>
        <p:nvSpPr>
          <p:cNvPr id="53" name="Rechthoekige toelichting 52">
            <a:extLst>
              <a:ext uri="{FF2B5EF4-FFF2-40B4-BE49-F238E27FC236}">
                <a16:creationId xmlns:a16="http://schemas.microsoft.com/office/drawing/2014/main" id="{46ECB87B-7C61-7CF0-4E8C-A17084FF92C1}"/>
              </a:ext>
            </a:extLst>
          </p:cNvPr>
          <p:cNvSpPr/>
          <p:nvPr/>
        </p:nvSpPr>
        <p:spPr>
          <a:xfrm>
            <a:off x="4822414" y="2852147"/>
            <a:ext cx="4574132" cy="1682052"/>
          </a:xfrm>
          <a:prstGeom prst="wedgeRectCallout">
            <a:avLst>
              <a:gd name="adj1" fmla="val 51471"/>
              <a:gd name="adj2" fmla="val 84602"/>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Many detectors target a </a:t>
            </a:r>
            <a:r>
              <a:rPr lang="en-US" u="sng" dirty="0">
                <a:latin typeface="+mj-lt"/>
              </a:rPr>
              <a:t>single DSL </a:t>
            </a:r>
          </a:p>
        </p:txBody>
      </p:sp>
      <p:pic>
        <p:nvPicPr>
          <p:cNvPr id="54" name="Afbeelding 53">
            <a:extLst>
              <a:ext uri="{FF2B5EF4-FFF2-40B4-BE49-F238E27FC236}">
                <a16:creationId xmlns:a16="http://schemas.microsoft.com/office/drawing/2014/main" id="{D3DE40E5-B221-5E9A-A2D0-E5971908564B}"/>
              </a:ext>
            </a:extLst>
          </p:cNvPr>
          <p:cNvPicPr>
            <a:picLocks noChangeAspect="1"/>
          </p:cNvPicPr>
          <p:nvPr/>
        </p:nvPicPr>
        <p:blipFill>
          <a:blip r:embed="rId5"/>
          <a:stretch>
            <a:fillRect/>
          </a:stretch>
        </p:blipFill>
        <p:spPr>
          <a:xfrm>
            <a:off x="17870609" y="5806236"/>
            <a:ext cx="725379" cy="725379"/>
          </a:xfrm>
          <a:prstGeom prst="rect">
            <a:avLst/>
          </a:prstGeom>
        </p:spPr>
      </p:pic>
      <p:pic>
        <p:nvPicPr>
          <p:cNvPr id="55" name="Afbeelding 54">
            <a:extLst>
              <a:ext uri="{FF2B5EF4-FFF2-40B4-BE49-F238E27FC236}">
                <a16:creationId xmlns:a16="http://schemas.microsoft.com/office/drawing/2014/main" id="{282D0026-93AE-3634-228A-4DF7BD705C58}"/>
              </a:ext>
            </a:extLst>
          </p:cNvPr>
          <p:cNvPicPr>
            <a:picLocks noChangeAspect="1"/>
          </p:cNvPicPr>
          <p:nvPr/>
        </p:nvPicPr>
        <p:blipFill>
          <a:blip r:embed="rId5"/>
          <a:stretch>
            <a:fillRect/>
          </a:stretch>
        </p:blipFill>
        <p:spPr>
          <a:xfrm>
            <a:off x="17870609" y="6522729"/>
            <a:ext cx="725379" cy="725379"/>
          </a:xfrm>
          <a:prstGeom prst="rect">
            <a:avLst/>
          </a:prstGeom>
        </p:spPr>
      </p:pic>
      <p:pic>
        <p:nvPicPr>
          <p:cNvPr id="59" name="Picture 4" descr="Half circle - Free gestures icons">
            <a:extLst>
              <a:ext uri="{FF2B5EF4-FFF2-40B4-BE49-F238E27FC236}">
                <a16:creationId xmlns:a16="http://schemas.microsoft.com/office/drawing/2014/main" id="{23E08642-A8B7-E2C0-D43B-0A59A3E2D4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62158" y="8673043"/>
            <a:ext cx="633829" cy="633829"/>
          </a:xfrm>
          <a:prstGeom prst="rect">
            <a:avLst/>
          </a:prstGeom>
          <a:noFill/>
          <a:extLst>
            <a:ext uri="{909E8E84-426E-40DD-AFC4-6F175D3DCCD1}">
              <a14:hiddenFill xmlns:a14="http://schemas.microsoft.com/office/drawing/2010/main">
                <a:solidFill>
                  <a:srgbClr val="FFFFFF"/>
                </a:solidFill>
              </a14:hiddenFill>
            </a:ext>
          </a:extLst>
        </p:spPr>
      </p:pic>
      <p:pic>
        <p:nvPicPr>
          <p:cNvPr id="60" name="Afbeelding 59" descr="Afbeelding met speelgoed, pop, persoon, tekenfilm&#10;&#10;Door AI gegenereerde inhoud is mogelijk onjuist.">
            <a:extLst>
              <a:ext uri="{FF2B5EF4-FFF2-40B4-BE49-F238E27FC236}">
                <a16:creationId xmlns:a16="http://schemas.microsoft.com/office/drawing/2014/main" id="{28682535-C2D4-009E-6428-2C6A7CF432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9405" y="4347396"/>
            <a:ext cx="1458840" cy="1458840"/>
          </a:xfrm>
          <a:prstGeom prst="rect">
            <a:avLst/>
          </a:prstGeom>
        </p:spPr>
      </p:pic>
      <p:pic>
        <p:nvPicPr>
          <p:cNvPr id="61" name="Afbeelding 60" descr="Afbeelding met speelgoed, pop, persoon, tekenfilm&#10;&#10;Door AI gegenereerde inhoud is mogelijk onjuist.">
            <a:extLst>
              <a:ext uri="{FF2B5EF4-FFF2-40B4-BE49-F238E27FC236}">
                <a16:creationId xmlns:a16="http://schemas.microsoft.com/office/drawing/2014/main" id="{C5D1C344-7F64-EC16-E424-740317955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40854" y="4350285"/>
            <a:ext cx="1458840" cy="1458840"/>
          </a:xfrm>
          <a:prstGeom prst="rect">
            <a:avLst/>
          </a:prstGeom>
        </p:spPr>
      </p:pic>
      <p:pic>
        <p:nvPicPr>
          <p:cNvPr id="63" name="Picture 2" descr="Cool boy emoji | AI Emoji Generator">
            <a:extLst>
              <a:ext uri="{FF2B5EF4-FFF2-40B4-BE49-F238E27FC236}">
                <a16:creationId xmlns:a16="http://schemas.microsoft.com/office/drawing/2014/main" id="{8790EAFC-041A-0053-2645-8057682BDA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83924" y="4435122"/>
            <a:ext cx="1290075" cy="1358074"/>
          </a:xfrm>
          <a:prstGeom prst="rect">
            <a:avLst/>
          </a:prstGeom>
          <a:noFill/>
          <a:extLst>
            <a:ext uri="{909E8E84-426E-40DD-AFC4-6F175D3DCCD1}">
              <a14:hiddenFill xmlns:a14="http://schemas.microsoft.com/office/drawing/2010/main">
                <a:solidFill>
                  <a:srgbClr val="FFFFFF"/>
                </a:solidFill>
              </a14:hiddenFill>
            </a:ext>
          </a:extLst>
        </p:spPr>
      </p:pic>
      <p:sp>
        <p:nvSpPr>
          <p:cNvPr id="2048" name="Tekstvak 2047">
            <a:extLst>
              <a:ext uri="{FF2B5EF4-FFF2-40B4-BE49-F238E27FC236}">
                <a16:creationId xmlns:a16="http://schemas.microsoft.com/office/drawing/2014/main" id="{714D821D-38EB-9875-A6DB-1B015D0913C0}"/>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29</a:t>
            </a:r>
          </a:p>
        </p:txBody>
      </p:sp>
      <p:pic>
        <p:nvPicPr>
          <p:cNvPr id="4" name="Afbeelding 3">
            <a:extLst>
              <a:ext uri="{FF2B5EF4-FFF2-40B4-BE49-F238E27FC236}">
                <a16:creationId xmlns:a16="http://schemas.microsoft.com/office/drawing/2014/main" id="{3A31C558-8A47-4371-B10F-AA975DDA4C2C}"/>
              </a:ext>
            </a:extLst>
          </p:cNvPr>
          <p:cNvPicPr>
            <a:picLocks noChangeAspect="1"/>
          </p:cNvPicPr>
          <p:nvPr/>
        </p:nvPicPr>
        <p:blipFill>
          <a:blip r:embed="rId5"/>
          <a:stretch>
            <a:fillRect/>
          </a:stretch>
        </p:blipFill>
        <p:spPr>
          <a:xfrm>
            <a:off x="17870609" y="7924137"/>
            <a:ext cx="725379" cy="725379"/>
          </a:xfrm>
          <a:prstGeom prst="rect">
            <a:avLst/>
          </a:prstGeom>
        </p:spPr>
      </p:pic>
      <p:pic>
        <p:nvPicPr>
          <p:cNvPr id="5" name="Picture 2" descr="Black Checkmark PNG Transparent Background, Free Download #25953 -  FreeIconsPNG">
            <a:extLst>
              <a:ext uri="{FF2B5EF4-FFF2-40B4-BE49-F238E27FC236}">
                <a16:creationId xmlns:a16="http://schemas.microsoft.com/office/drawing/2014/main" id="{A55C39FA-6690-D1BC-791C-DD8CF9750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7872" y="9202276"/>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lack Checkmark PNG Transparent Background, Free Download #25953 -  FreeIconsPNG">
            <a:extLst>
              <a:ext uri="{FF2B5EF4-FFF2-40B4-BE49-F238E27FC236}">
                <a16:creationId xmlns:a16="http://schemas.microsoft.com/office/drawing/2014/main" id="{0C3183E1-8DB7-DA2D-A359-D0DD47F98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6836" y="9950102"/>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alf circle - Free gestures icons">
            <a:extLst>
              <a:ext uri="{FF2B5EF4-FFF2-40B4-BE49-F238E27FC236}">
                <a16:creationId xmlns:a16="http://schemas.microsoft.com/office/drawing/2014/main" id="{30A3F0DD-87ED-DFEE-518A-9577207D3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62159" y="9363137"/>
            <a:ext cx="633829" cy="633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alf circle - Free gestures icons">
            <a:extLst>
              <a:ext uri="{FF2B5EF4-FFF2-40B4-BE49-F238E27FC236}">
                <a16:creationId xmlns:a16="http://schemas.microsoft.com/office/drawing/2014/main" id="{2A5B90DF-40E6-BC52-5B6C-88BA48F098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62159" y="10095687"/>
            <a:ext cx="633829" cy="6338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lack Checkmark PNG Transparent Background, Free Download #25953 -  FreeIconsPNG">
            <a:extLst>
              <a:ext uri="{FF2B5EF4-FFF2-40B4-BE49-F238E27FC236}">
                <a16:creationId xmlns:a16="http://schemas.microsoft.com/office/drawing/2014/main" id="{5FB6B388-81F5-A9F0-DE36-E1C6F1456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2764" y="7137598"/>
            <a:ext cx="983165" cy="908199"/>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6643EC54-66D8-6091-9624-250D56C89EDD}"/>
              </a:ext>
            </a:extLst>
          </p:cNvPr>
          <p:cNvPicPr>
            <a:picLocks noChangeAspect="1"/>
          </p:cNvPicPr>
          <p:nvPr/>
        </p:nvPicPr>
        <p:blipFill>
          <a:blip r:embed="rId5"/>
          <a:stretch>
            <a:fillRect/>
          </a:stretch>
        </p:blipFill>
        <p:spPr>
          <a:xfrm>
            <a:off x="17870609" y="7219332"/>
            <a:ext cx="725379" cy="725379"/>
          </a:xfrm>
          <a:prstGeom prst="rect">
            <a:avLst/>
          </a:prstGeom>
        </p:spPr>
      </p:pic>
    </p:spTree>
    <p:extLst>
      <p:ext uri="{BB962C8B-B14F-4D97-AF65-F5344CB8AC3E}">
        <p14:creationId xmlns:p14="http://schemas.microsoft.com/office/powerpoint/2010/main" val="14032547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dissolv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BA427-C7B9-B9B6-9E02-1E4DC1DDF386}"/>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4F963809-84DE-A4ED-F6B2-3960E78848F2}"/>
              </a:ext>
            </a:extLst>
          </p:cNvPr>
          <p:cNvSpPr txBox="1"/>
          <p:nvPr/>
        </p:nvSpPr>
        <p:spPr>
          <a:xfrm>
            <a:off x="1132204" y="921157"/>
            <a:ext cx="15182490"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Zero-Knowledge Proofs</a:t>
            </a:r>
          </a:p>
        </p:txBody>
      </p:sp>
      <p:sp>
        <p:nvSpPr>
          <p:cNvPr id="6" name="Tekstvak 5">
            <a:extLst>
              <a:ext uri="{FF2B5EF4-FFF2-40B4-BE49-F238E27FC236}">
                <a16:creationId xmlns:a16="http://schemas.microsoft.com/office/drawing/2014/main" id="{81273FC2-E9F7-15BC-0AFD-63FDCE116075}"/>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2</a:t>
            </a:r>
          </a:p>
        </p:txBody>
      </p:sp>
      <p:sp>
        <p:nvSpPr>
          <p:cNvPr id="21" name="Wolk 20">
            <a:extLst>
              <a:ext uri="{FF2B5EF4-FFF2-40B4-BE49-F238E27FC236}">
                <a16:creationId xmlns:a16="http://schemas.microsoft.com/office/drawing/2014/main" id="{72DF0BB1-3AA0-A262-1F92-EDE7AC3BDF97}"/>
              </a:ext>
            </a:extLst>
          </p:cNvPr>
          <p:cNvSpPr/>
          <p:nvPr/>
        </p:nvSpPr>
        <p:spPr>
          <a:xfrm>
            <a:off x="8854890" y="6825304"/>
            <a:ext cx="2032243" cy="1001170"/>
          </a:xfrm>
          <a:prstGeom prst="cloud">
            <a:avLst/>
          </a:prstGeom>
          <a:noFill/>
          <a:ln w="38100">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accent6">
                    <a:lumMod val="25000"/>
                  </a:schemeClr>
                </a:solidFill>
                <a:latin typeface="+mj-lt"/>
              </a:rPr>
              <a:t>secret?</a:t>
            </a:r>
            <a:endParaRPr lang="nl-BE" sz="1800" b="1" dirty="0">
              <a:solidFill>
                <a:schemeClr val="accent6">
                  <a:lumMod val="25000"/>
                </a:schemeClr>
              </a:solidFill>
              <a:latin typeface="+mj-lt"/>
            </a:endParaRPr>
          </a:p>
        </p:txBody>
      </p:sp>
      <p:pic>
        <p:nvPicPr>
          <p:cNvPr id="2" name="Picture 2" descr="Cool boy emoji | AI Emoji Generator">
            <a:extLst>
              <a:ext uri="{FF2B5EF4-FFF2-40B4-BE49-F238E27FC236}">
                <a16:creationId xmlns:a16="http://schemas.microsoft.com/office/drawing/2014/main" id="{D640C685-EA8F-6945-6EFF-22101B8CA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112" y="6719759"/>
            <a:ext cx="2737665" cy="273766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Rechte verbindingslijn met pijl 10">
            <a:extLst>
              <a:ext uri="{FF2B5EF4-FFF2-40B4-BE49-F238E27FC236}">
                <a16:creationId xmlns:a16="http://schemas.microsoft.com/office/drawing/2014/main" id="{AB573AFF-3D83-42B0-090B-DD718A8257E2}"/>
              </a:ext>
            </a:extLst>
          </p:cNvPr>
          <p:cNvCxnSpPr>
            <a:cxnSpLocks/>
          </p:cNvCxnSpPr>
          <p:nvPr/>
        </p:nvCxnSpPr>
        <p:spPr>
          <a:xfrm flipV="1">
            <a:off x="14508480" y="7686697"/>
            <a:ext cx="756508" cy="417385"/>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F9B8F2C2-D487-43DA-CF43-CE47048857E9}"/>
              </a:ext>
            </a:extLst>
          </p:cNvPr>
          <p:cNvSpPr txBox="1"/>
          <p:nvPr/>
        </p:nvSpPr>
        <p:spPr>
          <a:xfrm>
            <a:off x="15221764" y="7063555"/>
            <a:ext cx="1020805" cy="646331"/>
          </a:xfrm>
          <a:prstGeom prst="rect">
            <a:avLst/>
          </a:prstGeom>
          <a:noFill/>
        </p:spPr>
        <p:txBody>
          <a:bodyPr wrap="square" rtlCol="0">
            <a:spAutoFit/>
          </a:bodyPr>
          <a:lstStyle/>
          <a:p>
            <a:r>
              <a:rPr lang="nl-BE" b="1" dirty="0">
                <a:solidFill>
                  <a:schemeClr val="accent1"/>
                </a:solidFill>
                <a:latin typeface="FUTURA MEDIUM" panose="020B0602020204020303" pitchFamily="34" charset="-79"/>
                <a:cs typeface="FUTURA MEDIUM" panose="020B0602020204020303" pitchFamily="34" charset="-79"/>
              </a:rPr>
              <a:t>N =</a:t>
            </a:r>
          </a:p>
        </p:txBody>
      </p:sp>
      <p:sp>
        <p:nvSpPr>
          <p:cNvPr id="19" name="Tekstvak 18">
            <a:extLst>
              <a:ext uri="{FF2B5EF4-FFF2-40B4-BE49-F238E27FC236}">
                <a16:creationId xmlns:a16="http://schemas.microsoft.com/office/drawing/2014/main" id="{FD48F4CE-691D-F9F7-D13D-6A00606C5EE8}"/>
              </a:ext>
            </a:extLst>
          </p:cNvPr>
          <p:cNvSpPr txBox="1"/>
          <p:nvPr/>
        </p:nvSpPr>
        <p:spPr>
          <a:xfrm>
            <a:off x="15189807" y="8911484"/>
            <a:ext cx="1798320" cy="646331"/>
          </a:xfrm>
          <a:prstGeom prst="rect">
            <a:avLst/>
          </a:prstGeom>
          <a:noFill/>
        </p:spPr>
        <p:txBody>
          <a:bodyPr wrap="square" rtlCol="0">
            <a:spAutoFit/>
          </a:bodyPr>
          <a:lstStyle/>
          <a:p>
            <a:r>
              <a:rPr lang="nl-BE" b="1">
                <a:solidFill>
                  <a:schemeClr val="accent1"/>
                </a:solidFill>
                <a:latin typeface="FUTURA MEDIUM" panose="020B0602020204020303" pitchFamily="34" charset="-79"/>
                <a:cs typeface="FUTURA MEDIUM" panose="020B0602020204020303" pitchFamily="34" charset="-79"/>
              </a:rPr>
              <a:t>N ≠</a:t>
            </a:r>
          </a:p>
        </p:txBody>
      </p:sp>
      <p:cxnSp>
        <p:nvCxnSpPr>
          <p:cNvPr id="27" name="Rechte verbindingslijn met pijl 26">
            <a:extLst>
              <a:ext uri="{FF2B5EF4-FFF2-40B4-BE49-F238E27FC236}">
                <a16:creationId xmlns:a16="http://schemas.microsoft.com/office/drawing/2014/main" id="{D82950A9-15C1-65EF-9774-3A2EEA6D2DA0}"/>
              </a:ext>
            </a:extLst>
          </p:cNvPr>
          <p:cNvCxnSpPr>
            <a:cxnSpLocks/>
          </p:cNvCxnSpPr>
          <p:nvPr/>
        </p:nvCxnSpPr>
        <p:spPr>
          <a:xfrm>
            <a:off x="7686897" y="8229600"/>
            <a:ext cx="1497901" cy="0"/>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911E7922-46AC-7020-0BF9-66E4433C7474}"/>
              </a:ext>
            </a:extLst>
          </p:cNvPr>
          <p:cNvCxnSpPr>
            <a:cxnSpLocks/>
          </p:cNvCxnSpPr>
          <p:nvPr/>
        </p:nvCxnSpPr>
        <p:spPr>
          <a:xfrm flipV="1">
            <a:off x="16414750" y="6408000"/>
            <a:ext cx="1154539" cy="6346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D7C94C28-9BBD-5648-A992-AFF03B0DF318}"/>
              </a:ext>
            </a:extLst>
          </p:cNvPr>
          <p:cNvCxnSpPr>
            <a:cxnSpLocks/>
          </p:cNvCxnSpPr>
          <p:nvPr/>
        </p:nvCxnSpPr>
        <p:spPr>
          <a:xfrm>
            <a:off x="14508480" y="8361680"/>
            <a:ext cx="909320" cy="579120"/>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9F42F46A-FEEC-8384-E2AB-AD0C2E257B6C}"/>
              </a:ext>
            </a:extLst>
          </p:cNvPr>
          <p:cNvCxnSpPr>
            <a:cxnSpLocks/>
          </p:cNvCxnSpPr>
          <p:nvPr/>
        </p:nvCxnSpPr>
        <p:spPr>
          <a:xfrm>
            <a:off x="16387482" y="9561600"/>
            <a:ext cx="1185817" cy="7423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3" name="Afgeronde rechthoek 32">
            <a:extLst>
              <a:ext uri="{FF2B5EF4-FFF2-40B4-BE49-F238E27FC236}">
                <a16:creationId xmlns:a16="http://schemas.microsoft.com/office/drawing/2014/main" id="{46A3F71D-9CCC-CEB2-5458-363AA85F9C09}"/>
              </a:ext>
            </a:extLst>
          </p:cNvPr>
          <p:cNvSpPr/>
          <p:nvPr/>
        </p:nvSpPr>
        <p:spPr>
          <a:xfrm>
            <a:off x="4597580" y="5357004"/>
            <a:ext cx="15182490" cy="5676181"/>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Afgeronde rechthoek 34">
            <a:extLst>
              <a:ext uri="{FF2B5EF4-FFF2-40B4-BE49-F238E27FC236}">
                <a16:creationId xmlns:a16="http://schemas.microsoft.com/office/drawing/2014/main" id="{0CF2C3D3-7F76-822D-AAC3-8D59BE3D92B5}"/>
              </a:ext>
            </a:extLst>
          </p:cNvPr>
          <p:cNvSpPr/>
          <p:nvPr/>
        </p:nvSpPr>
        <p:spPr>
          <a:xfrm>
            <a:off x="5387975" y="4202601"/>
            <a:ext cx="13601700" cy="1143000"/>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noFill/>
                <a:latin typeface="Futura Medium" panose="020B0602020204020303" pitchFamily="34" charset="-79"/>
                <a:cs typeface="Futura Medium" panose="020B0602020204020303" pitchFamily="34" charset="-79"/>
              </a:rPr>
              <a:t>I</a:t>
            </a:r>
            <a:r>
              <a:rPr lang="nl-BE" dirty="0">
                <a:solidFill>
                  <a:srgbClr val="000000"/>
                </a:solidFill>
                <a:latin typeface="Futura Medium" panose="020B0602020204020303" pitchFamily="34" charset="-79"/>
                <a:cs typeface="Futura Medium" panose="020B0602020204020303" pitchFamily="34" charset="-79"/>
              </a:rPr>
              <a:t>Claim: I know p and q so that N = pq</a:t>
            </a:r>
            <a:endParaRPr lang="nl-BE" dirty="0">
              <a:noFill/>
              <a:latin typeface="Futura Medium" panose="020B0602020204020303" pitchFamily="34" charset="-79"/>
              <a:cs typeface="Futura Medium" panose="020B0602020204020303" pitchFamily="34" charset="-79"/>
            </a:endParaRPr>
          </a:p>
        </p:txBody>
      </p:sp>
      <p:cxnSp>
        <p:nvCxnSpPr>
          <p:cNvPr id="48" name="Rechte verbindingslijn met pijl 47">
            <a:extLst>
              <a:ext uri="{FF2B5EF4-FFF2-40B4-BE49-F238E27FC236}">
                <a16:creationId xmlns:a16="http://schemas.microsoft.com/office/drawing/2014/main" id="{D8AB14AF-7783-3DC0-B9E4-46C675B9F65B}"/>
              </a:ext>
            </a:extLst>
          </p:cNvPr>
          <p:cNvCxnSpPr>
            <a:cxnSpLocks/>
          </p:cNvCxnSpPr>
          <p:nvPr/>
        </p:nvCxnSpPr>
        <p:spPr>
          <a:xfrm>
            <a:off x="10394984" y="8229600"/>
            <a:ext cx="157166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5" name="Afbeelding 4" descr="Afbeelding met speelgoed, pop, persoon, tekenfilm&#10;&#10;Door AI gegenereerde inhoud is mogelijk onjuist.">
            <a:extLst>
              <a:ext uri="{FF2B5EF4-FFF2-40B4-BE49-F238E27FC236}">
                <a16:creationId xmlns:a16="http://schemas.microsoft.com/office/drawing/2014/main" id="{33169C3F-02CB-D9C6-1064-803AD47C3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842" y="6430992"/>
            <a:ext cx="3043793" cy="3043793"/>
          </a:xfrm>
          <a:prstGeom prst="rect">
            <a:avLst/>
          </a:prstGeom>
        </p:spPr>
      </p:pic>
      <p:pic>
        <p:nvPicPr>
          <p:cNvPr id="10" name="Afbeelding 9">
            <a:extLst>
              <a:ext uri="{FF2B5EF4-FFF2-40B4-BE49-F238E27FC236}">
                <a16:creationId xmlns:a16="http://schemas.microsoft.com/office/drawing/2014/main" id="{5EE966F2-692F-50E1-E220-2CCC58119C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372048" y="5460284"/>
            <a:ext cx="2226413" cy="2226413"/>
          </a:xfrm>
          <a:prstGeom prst="rect">
            <a:avLst/>
          </a:prstGeom>
        </p:spPr>
      </p:pic>
      <p:pic>
        <p:nvPicPr>
          <p:cNvPr id="12" name="Afbeelding 11">
            <a:extLst>
              <a:ext uri="{FF2B5EF4-FFF2-40B4-BE49-F238E27FC236}">
                <a16:creationId xmlns:a16="http://schemas.microsoft.com/office/drawing/2014/main" id="{0CD8559A-2DDF-6461-5C62-CFB05FE6433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502802" y="8634413"/>
            <a:ext cx="2277268" cy="2277268"/>
          </a:xfrm>
          <a:prstGeom prst="rect">
            <a:avLst/>
          </a:prstGeom>
        </p:spPr>
      </p:pic>
      <p:pic>
        <p:nvPicPr>
          <p:cNvPr id="7" name="Afbeelding 6">
            <a:extLst>
              <a:ext uri="{FF2B5EF4-FFF2-40B4-BE49-F238E27FC236}">
                <a16:creationId xmlns:a16="http://schemas.microsoft.com/office/drawing/2014/main" id="{BCD6E8A8-7F90-A8A7-67AB-E20FB4E90F04}"/>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9070912" y="7763090"/>
            <a:ext cx="1600200" cy="977900"/>
          </a:xfrm>
          <a:prstGeom prst="rect">
            <a:avLst/>
          </a:prstGeom>
        </p:spPr>
      </p:pic>
      <p:pic>
        <p:nvPicPr>
          <p:cNvPr id="8" name="Afbeelding 7">
            <a:extLst>
              <a:ext uri="{FF2B5EF4-FFF2-40B4-BE49-F238E27FC236}">
                <a16:creationId xmlns:a16="http://schemas.microsoft.com/office/drawing/2014/main" id="{6C893CB4-07E4-CC47-122A-B317F59A4A1E}"/>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15980667" y="6887105"/>
            <a:ext cx="1219200" cy="977900"/>
          </a:xfrm>
          <a:prstGeom prst="rect">
            <a:avLst/>
          </a:prstGeom>
        </p:spPr>
      </p:pic>
      <p:pic>
        <p:nvPicPr>
          <p:cNvPr id="14" name="Afbeelding 13">
            <a:extLst>
              <a:ext uri="{FF2B5EF4-FFF2-40B4-BE49-F238E27FC236}">
                <a16:creationId xmlns:a16="http://schemas.microsoft.com/office/drawing/2014/main" id="{FBBF5D0A-2522-69FE-273E-315AE906F6B4}"/>
              </a:ext>
            </a:extLst>
          </p:cNvPr>
          <p:cNvPicPr>
            <a:picLocks noChangeAspect="1"/>
          </p:cNvPicPr>
          <p:nvPr/>
        </p:nvPicPr>
        <p:blipFill>
          <a:blip r:embed="rId11">
            <a:extLst>
              <a:ext uri="{BEBA8EAE-BF5A-486C-A8C5-ECC9F3942E4B}">
                <a14:imgProps xmlns:a14="http://schemas.microsoft.com/office/drawing/2010/main">
                  <a14:imgLayer r:embed="rId12">
                    <a14:imgEffect>
                      <a14:artisticBlur/>
                    </a14:imgEffect>
                  </a14:imgLayer>
                </a14:imgProps>
              </a:ext>
            </a:extLst>
          </a:blip>
          <a:stretch>
            <a:fillRect/>
          </a:stretch>
        </p:blipFill>
        <p:spPr>
          <a:xfrm>
            <a:off x="15877237" y="8729957"/>
            <a:ext cx="1219200" cy="977900"/>
          </a:xfrm>
          <a:prstGeom prst="rect">
            <a:avLst/>
          </a:prstGeom>
        </p:spPr>
      </p:pic>
    </p:spTree>
    <p:extLst>
      <p:ext uri="{BB962C8B-B14F-4D97-AF65-F5344CB8AC3E}">
        <p14:creationId xmlns:p14="http://schemas.microsoft.com/office/powerpoint/2010/main" val="24935858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D657-B6C6-3199-E17F-C5D178D2016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4F18EC3E-9DCB-E4C3-788F-B3843A4E0ABC}"/>
              </a:ext>
            </a:extLst>
          </p:cNvPr>
          <p:cNvSpPr txBox="1"/>
          <p:nvPr/>
        </p:nvSpPr>
        <p:spPr>
          <a:xfrm>
            <a:off x="1132205" y="921160"/>
            <a:ext cx="14151338"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Related Work: Technique</a:t>
            </a:r>
            <a:endParaRPr lang="nl-BE" sz="11500" dirty="0"/>
          </a:p>
        </p:txBody>
      </p:sp>
      <p:sp>
        <p:nvSpPr>
          <p:cNvPr id="11" name="Tekstvak 10">
            <a:extLst>
              <a:ext uri="{FF2B5EF4-FFF2-40B4-BE49-F238E27FC236}">
                <a16:creationId xmlns:a16="http://schemas.microsoft.com/office/drawing/2014/main" id="{6D4E3EE0-DD32-B48A-7E60-BBFFDDBE7199}"/>
              </a:ext>
            </a:extLst>
          </p:cNvPr>
          <p:cNvSpPr txBox="1"/>
          <p:nvPr/>
        </p:nvSpPr>
        <p:spPr>
          <a:xfrm>
            <a:off x="23504869" y="13187659"/>
            <a:ext cx="872782" cy="646331"/>
          </a:xfrm>
          <a:prstGeom prst="rect">
            <a:avLst/>
          </a:prstGeom>
          <a:noFill/>
        </p:spPr>
        <p:txBody>
          <a:bodyPr wrap="square" rtlCol="0">
            <a:spAutoFit/>
          </a:bodyPr>
          <a:lstStyle/>
          <a:p>
            <a:r>
              <a:rPr lang="nl-BE" b="1" dirty="0">
                <a:solidFill>
                  <a:schemeClr val="bg1"/>
                </a:solidFill>
              </a:rPr>
              <a:t>25</a:t>
            </a:r>
          </a:p>
        </p:txBody>
      </p:sp>
      <p:pic>
        <p:nvPicPr>
          <p:cNvPr id="7" name="Graphic 6">
            <a:extLst>
              <a:ext uri="{FF2B5EF4-FFF2-40B4-BE49-F238E27FC236}">
                <a16:creationId xmlns:a16="http://schemas.microsoft.com/office/drawing/2014/main" id="{FFE78B04-8C64-D222-411C-E2C96E06033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544909" y="1139111"/>
            <a:ext cx="14207110" cy="12555121"/>
          </a:xfrm>
          <a:prstGeom prst="rect">
            <a:avLst/>
          </a:prstGeom>
        </p:spPr>
      </p:pic>
      <p:sp>
        <p:nvSpPr>
          <p:cNvPr id="2" name="Rechthoekige toelichting 1">
            <a:extLst>
              <a:ext uri="{FF2B5EF4-FFF2-40B4-BE49-F238E27FC236}">
                <a16:creationId xmlns:a16="http://schemas.microsoft.com/office/drawing/2014/main" id="{A89F7A2A-66F2-0CCD-0AE0-FD67A95F4976}"/>
              </a:ext>
            </a:extLst>
          </p:cNvPr>
          <p:cNvSpPr/>
          <p:nvPr/>
        </p:nvSpPr>
        <p:spPr>
          <a:xfrm>
            <a:off x="2369046" y="5488532"/>
            <a:ext cx="6175863" cy="1323440"/>
          </a:xfrm>
          <a:prstGeom prst="wedgeRectCallout">
            <a:avLst>
              <a:gd name="adj1" fmla="val -17994"/>
              <a:gd name="adj2" fmla="val -48040"/>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 only analyze the verifier</a:t>
            </a:r>
          </a:p>
        </p:txBody>
      </p:sp>
      <p:sp>
        <p:nvSpPr>
          <p:cNvPr id="4" name="Rechthoekige toelichting 3">
            <a:extLst>
              <a:ext uri="{FF2B5EF4-FFF2-40B4-BE49-F238E27FC236}">
                <a16:creationId xmlns:a16="http://schemas.microsoft.com/office/drawing/2014/main" id="{577505E7-5C16-5BF8-43E9-774C51E9DDF6}"/>
              </a:ext>
            </a:extLst>
          </p:cNvPr>
          <p:cNvSpPr/>
          <p:nvPr/>
        </p:nvSpPr>
        <p:spPr>
          <a:xfrm>
            <a:off x="2369046" y="9126858"/>
            <a:ext cx="6175863" cy="1323440"/>
          </a:xfrm>
          <a:prstGeom prst="wedgeRectCallout">
            <a:avLst>
              <a:gd name="adj1" fmla="val -17994"/>
              <a:gd name="adj2" fmla="val -48040"/>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 target a single DSL</a:t>
            </a:r>
          </a:p>
        </p:txBody>
      </p:sp>
      <p:sp>
        <p:nvSpPr>
          <p:cNvPr id="5" name="Rechthoekige toelichting 4">
            <a:extLst>
              <a:ext uri="{FF2B5EF4-FFF2-40B4-BE49-F238E27FC236}">
                <a16:creationId xmlns:a16="http://schemas.microsoft.com/office/drawing/2014/main" id="{6E5CBDB4-971A-4ABA-891C-F17DF278069A}"/>
              </a:ext>
            </a:extLst>
          </p:cNvPr>
          <p:cNvSpPr/>
          <p:nvPr/>
        </p:nvSpPr>
        <p:spPr>
          <a:xfrm>
            <a:off x="2369046" y="7307695"/>
            <a:ext cx="6175863" cy="1323440"/>
          </a:xfrm>
          <a:prstGeom prst="wedgeRectCallout">
            <a:avLst>
              <a:gd name="adj1" fmla="val -17994"/>
              <a:gd name="adj2" fmla="val -48040"/>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 have scalability issues</a:t>
            </a:r>
          </a:p>
        </p:txBody>
      </p:sp>
      <p:sp>
        <p:nvSpPr>
          <p:cNvPr id="10" name="Afgeronde rechthoek 9">
            <a:extLst>
              <a:ext uri="{FF2B5EF4-FFF2-40B4-BE49-F238E27FC236}">
                <a16:creationId xmlns:a16="http://schemas.microsoft.com/office/drawing/2014/main" id="{2908E02A-CB88-1A57-8BF1-94E0B42A415F}"/>
              </a:ext>
            </a:extLst>
          </p:cNvPr>
          <p:cNvSpPr/>
          <p:nvPr/>
        </p:nvSpPr>
        <p:spPr>
          <a:xfrm>
            <a:off x="3673148" y="3410589"/>
            <a:ext cx="3567659" cy="1289154"/>
          </a:xfrm>
          <a:prstGeom prst="roundRect">
            <a:avLst/>
          </a:prstGeom>
          <a:solidFill>
            <a:srgbClr val="EC3850"/>
          </a:solidFill>
          <a:ln>
            <a:solidFill>
              <a:srgbClr val="EC38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Many tools …</a:t>
            </a:r>
          </a:p>
        </p:txBody>
      </p:sp>
    </p:spTree>
    <p:extLst>
      <p:ext uri="{BB962C8B-B14F-4D97-AF65-F5344CB8AC3E}">
        <p14:creationId xmlns:p14="http://schemas.microsoft.com/office/powerpoint/2010/main" val="6155558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2D5DF-642D-EFAD-43BD-C6849AF9A822}"/>
            </a:ext>
          </a:extLst>
        </p:cNvPr>
        <p:cNvGrpSpPr/>
        <p:nvPr/>
      </p:nvGrpSpPr>
      <p:grpSpPr>
        <a:xfrm>
          <a:off x="0" y="0"/>
          <a:ext cx="0" cy="0"/>
          <a:chOff x="0" y="0"/>
          <a:chExt cx="0" cy="0"/>
        </a:xfrm>
      </p:grpSpPr>
      <p:pic>
        <p:nvPicPr>
          <p:cNvPr id="31" name="Graphic 30">
            <a:extLst>
              <a:ext uri="{FF2B5EF4-FFF2-40B4-BE49-F238E27FC236}">
                <a16:creationId xmlns:a16="http://schemas.microsoft.com/office/drawing/2014/main" id="{D4E8F535-58D5-E044-AE4F-686C76BA3837}"/>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544909" y="1139110"/>
            <a:ext cx="14207110" cy="12555120"/>
          </a:xfrm>
          <a:prstGeom prst="rect">
            <a:avLst/>
          </a:prstGeom>
        </p:spPr>
      </p:pic>
      <p:sp>
        <p:nvSpPr>
          <p:cNvPr id="3" name="Tekstvak 2">
            <a:extLst>
              <a:ext uri="{FF2B5EF4-FFF2-40B4-BE49-F238E27FC236}">
                <a16:creationId xmlns:a16="http://schemas.microsoft.com/office/drawing/2014/main" id="{35C31F49-0556-4998-3290-9F696F7D8170}"/>
              </a:ext>
            </a:extLst>
          </p:cNvPr>
          <p:cNvSpPr txBox="1"/>
          <p:nvPr/>
        </p:nvSpPr>
        <p:spPr>
          <a:xfrm>
            <a:off x="1132205" y="921160"/>
            <a:ext cx="14151338"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Related Work</a:t>
            </a:r>
            <a:endParaRPr lang="nl-BE" sz="11500" dirty="0"/>
          </a:p>
        </p:txBody>
      </p:sp>
      <p:sp>
        <p:nvSpPr>
          <p:cNvPr id="11" name="Tekstvak 10">
            <a:extLst>
              <a:ext uri="{FF2B5EF4-FFF2-40B4-BE49-F238E27FC236}">
                <a16:creationId xmlns:a16="http://schemas.microsoft.com/office/drawing/2014/main" id="{DB63615E-EA30-B8D1-FB6A-E2CD87986E92}"/>
              </a:ext>
            </a:extLst>
          </p:cNvPr>
          <p:cNvSpPr txBox="1"/>
          <p:nvPr/>
        </p:nvSpPr>
        <p:spPr>
          <a:xfrm>
            <a:off x="23504869" y="13187659"/>
            <a:ext cx="872782" cy="646331"/>
          </a:xfrm>
          <a:prstGeom prst="rect">
            <a:avLst/>
          </a:prstGeom>
          <a:noFill/>
        </p:spPr>
        <p:txBody>
          <a:bodyPr wrap="square" rtlCol="0">
            <a:spAutoFit/>
          </a:bodyPr>
          <a:lstStyle/>
          <a:p>
            <a:r>
              <a:rPr lang="nl-BE" b="1" dirty="0">
                <a:solidFill>
                  <a:schemeClr val="bg1"/>
                </a:solidFill>
              </a:rPr>
              <a:t>26</a:t>
            </a:r>
          </a:p>
        </p:txBody>
      </p:sp>
      <p:pic>
        <p:nvPicPr>
          <p:cNvPr id="16" name="Graphic 15">
            <a:extLst>
              <a:ext uri="{FF2B5EF4-FFF2-40B4-BE49-F238E27FC236}">
                <a16:creationId xmlns:a16="http://schemas.microsoft.com/office/drawing/2014/main" id="{CED20925-5C55-43CB-2AD9-D0128F8B383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0683120" y="4884224"/>
            <a:ext cx="2323711" cy="789184"/>
          </a:xfrm>
          <a:prstGeom prst="rect">
            <a:avLst/>
          </a:prstGeom>
        </p:spPr>
      </p:pic>
      <p:pic>
        <p:nvPicPr>
          <p:cNvPr id="10" name="Graphic 9">
            <a:extLst>
              <a:ext uri="{FF2B5EF4-FFF2-40B4-BE49-F238E27FC236}">
                <a16:creationId xmlns:a16="http://schemas.microsoft.com/office/drawing/2014/main" id="{56317BEB-6385-2CB5-DA3F-C9AC33007089}"/>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544909" y="1139111"/>
            <a:ext cx="14207110" cy="12555121"/>
          </a:xfrm>
          <a:prstGeom prst="rect">
            <a:avLst/>
          </a:prstGeom>
        </p:spPr>
      </p:pic>
      <p:sp>
        <p:nvSpPr>
          <p:cNvPr id="17" name="Rechthoekige toelichting 16">
            <a:extLst>
              <a:ext uri="{FF2B5EF4-FFF2-40B4-BE49-F238E27FC236}">
                <a16:creationId xmlns:a16="http://schemas.microsoft.com/office/drawing/2014/main" id="{6DB16D79-9EBC-EE89-657C-F3D2C2D2042F}"/>
              </a:ext>
            </a:extLst>
          </p:cNvPr>
          <p:cNvSpPr/>
          <p:nvPr/>
        </p:nvSpPr>
        <p:spPr>
          <a:xfrm>
            <a:off x="2369046" y="5488532"/>
            <a:ext cx="6175863" cy="1323440"/>
          </a:xfrm>
          <a:prstGeom prst="wedgeRectCallout">
            <a:avLst>
              <a:gd name="adj1" fmla="val -17994"/>
              <a:gd name="adj2" fmla="val -48040"/>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 only analyze the verifier</a:t>
            </a:r>
          </a:p>
        </p:txBody>
      </p:sp>
      <p:sp>
        <p:nvSpPr>
          <p:cNvPr id="18" name="Rechthoekige toelichting 17">
            <a:extLst>
              <a:ext uri="{FF2B5EF4-FFF2-40B4-BE49-F238E27FC236}">
                <a16:creationId xmlns:a16="http://schemas.microsoft.com/office/drawing/2014/main" id="{B898B2EC-228D-0A9E-ED27-4420B9E5CA82}"/>
              </a:ext>
            </a:extLst>
          </p:cNvPr>
          <p:cNvSpPr/>
          <p:nvPr/>
        </p:nvSpPr>
        <p:spPr>
          <a:xfrm>
            <a:off x="2369046" y="9126858"/>
            <a:ext cx="6175863" cy="1323440"/>
          </a:xfrm>
          <a:prstGeom prst="wedgeRectCallout">
            <a:avLst>
              <a:gd name="adj1" fmla="val -17994"/>
              <a:gd name="adj2" fmla="val -48040"/>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 target a single DSL</a:t>
            </a:r>
          </a:p>
        </p:txBody>
      </p:sp>
      <p:sp>
        <p:nvSpPr>
          <p:cNvPr id="19" name="Rechthoekige toelichting 18">
            <a:extLst>
              <a:ext uri="{FF2B5EF4-FFF2-40B4-BE49-F238E27FC236}">
                <a16:creationId xmlns:a16="http://schemas.microsoft.com/office/drawing/2014/main" id="{71978581-7453-0BF6-757C-4701CB155317}"/>
              </a:ext>
            </a:extLst>
          </p:cNvPr>
          <p:cNvSpPr/>
          <p:nvPr/>
        </p:nvSpPr>
        <p:spPr>
          <a:xfrm>
            <a:off x="2369046" y="7307695"/>
            <a:ext cx="6175863" cy="1323440"/>
          </a:xfrm>
          <a:prstGeom prst="wedgeRectCallout">
            <a:avLst>
              <a:gd name="adj1" fmla="val -17994"/>
              <a:gd name="adj2" fmla="val -48040"/>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 have scalability issues</a:t>
            </a:r>
          </a:p>
        </p:txBody>
      </p:sp>
      <p:sp>
        <p:nvSpPr>
          <p:cNvPr id="20" name="Afgeronde rechthoek 19">
            <a:extLst>
              <a:ext uri="{FF2B5EF4-FFF2-40B4-BE49-F238E27FC236}">
                <a16:creationId xmlns:a16="http://schemas.microsoft.com/office/drawing/2014/main" id="{86A27CDB-BBB2-E386-CBBA-A17537703BE6}"/>
              </a:ext>
            </a:extLst>
          </p:cNvPr>
          <p:cNvSpPr/>
          <p:nvPr/>
        </p:nvSpPr>
        <p:spPr>
          <a:xfrm>
            <a:off x="3673148" y="3410589"/>
            <a:ext cx="3567659" cy="1289154"/>
          </a:xfrm>
          <a:prstGeom prst="roundRect">
            <a:avLst/>
          </a:prstGeom>
          <a:solidFill>
            <a:srgbClr val="EC3850"/>
          </a:solidFill>
          <a:ln>
            <a:solidFill>
              <a:srgbClr val="EC38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Many tools …</a:t>
            </a:r>
          </a:p>
        </p:txBody>
      </p:sp>
    </p:spTree>
    <p:extLst>
      <p:ext uri="{BB962C8B-B14F-4D97-AF65-F5344CB8AC3E}">
        <p14:creationId xmlns:p14="http://schemas.microsoft.com/office/powerpoint/2010/main" val="7084431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10" presetClass="exit" presetSubtype="0" fill="hold" nodeType="with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4054C-D292-91A0-A485-EB2C89AA8430}"/>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0965173F-DF4A-ABF8-5571-1EED092EC034}"/>
              </a:ext>
            </a:extLst>
          </p:cNvPr>
          <p:cNvSpPr txBox="1"/>
          <p:nvPr/>
        </p:nvSpPr>
        <p:spPr>
          <a:xfrm>
            <a:off x="1" y="1723168"/>
            <a:ext cx="24377649" cy="2231380"/>
          </a:xfrm>
          <a:prstGeom prst="rect">
            <a:avLst/>
          </a:prstGeom>
          <a:noFill/>
        </p:spPr>
        <p:txBody>
          <a:bodyPr wrap="square" rtlCol="0">
            <a:spAutoFit/>
          </a:bodyPr>
          <a:lstStyle/>
          <a:p>
            <a:pPr algn="ctr"/>
            <a:r>
              <a:rPr lang="nl-BE" sz="13900" b="1" dirty="0">
                <a:solidFill>
                  <a:srgbClr val="0B2C5B"/>
                </a:solidFill>
                <a:latin typeface="+mj-lt"/>
              </a:rPr>
              <a:t>Contributions</a:t>
            </a:r>
          </a:p>
        </p:txBody>
      </p:sp>
      <p:sp>
        <p:nvSpPr>
          <p:cNvPr id="7" name="Tekstvak 6">
            <a:extLst>
              <a:ext uri="{FF2B5EF4-FFF2-40B4-BE49-F238E27FC236}">
                <a16:creationId xmlns:a16="http://schemas.microsoft.com/office/drawing/2014/main" id="{6C91ABE0-864D-0DC0-1233-59C43FC98CA2}"/>
              </a:ext>
            </a:extLst>
          </p:cNvPr>
          <p:cNvSpPr txBox="1"/>
          <p:nvPr/>
        </p:nvSpPr>
        <p:spPr>
          <a:xfrm>
            <a:off x="3518264" y="5157884"/>
            <a:ext cx="24377650" cy="6834948"/>
          </a:xfrm>
          <a:prstGeom prst="rect">
            <a:avLst/>
          </a:prstGeom>
          <a:noFill/>
        </p:spPr>
        <p:txBody>
          <a:bodyPr wrap="square" rtlCol="0">
            <a:spAutoFit/>
          </a:bodyPr>
          <a:lstStyle/>
          <a:p>
            <a:pPr marL="857250" indent="-857250">
              <a:lnSpc>
                <a:spcPct val="150000"/>
              </a:lnSpc>
              <a:buFont typeface="Courier New" panose="02070309020205020404" pitchFamily="49" charset="0"/>
              <a:buChar char="o"/>
            </a:pPr>
            <a:r>
              <a:rPr lang="nl-BE" sz="6000" b="1" u="sng" dirty="0">
                <a:solidFill>
                  <a:srgbClr val="1B243A"/>
                </a:solidFill>
              </a:rPr>
              <a:t>Formalization: Domain Consistency Model (DCM)</a:t>
            </a:r>
          </a:p>
          <a:p>
            <a:pPr marL="857250" indent="-857250">
              <a:lnSpc>
                <a:spcPct val="150000"/>
              </a:lnSpc>
              <a:buFont typeface="Courier New" panose="02070309020205020404" pitchFamily="49" charset="0"/>
              <a:buChar char="o"/>
            </a:pPr>
            <a:r>
              <a:rPr lang="nl-BE" sz="6000" b="1" dirty="0">
                <a:solidFill>
                  <a:srgbClr val="1B243A"/>
                </a:solidFill>
              </a:rPr>
              <a:t>Algorithm: Value Inference Engine</a:t>
            </a:r>
          </a:p>
          <a:p>
            <a:pPr marL="857250" indent="-857250">
              <a:lnSpc>
                <a:spcPct val="150000"/>
              </a:lnSpc>
              <a:buFont typeface="Courier New" panose="02070309020205020404" pitchFamily="49" charset="0"/>
              <a:buChar char="o"/>
            </a:pPr>
            <a:r>
              <a:rPr lang="nl-BE" sz="6000" b="1" dirty="0">
                <a:solidFill>
                  <a:srgbClr val="1B243A"/>
                </a:solidFill>
              </a:rPr>
              <a:t>Implementation: Multi-Language Support</a:t>
            </a:r>
          </a:p>
          <a:p>
            <a:pPr marL="857250" indent="-857250">
              <a:lnSpc>
                <a:spcPct val="150000"/>
              </a:lnSpc>
              <a:buFont typeface="Courier New" panose="02070309020205020404" pitchFamily="49" charset="0"/>
              <a:buChar char="o"/>
            </a:pPr>
            <a:r>
              <a:rPr lang="nl-BE" sz="6000" b="1" dirty="0">
                <a:solidFill>
                  <a:srgbClr val="1B243A"/>
                </a:solidFill>
              </a:rPr>
              <a:t>Evaluation: Discovery of Real-World Vulnerabilities</a:t>
            </a:r>
          </a:p>
          <a:p>
            <a:pPr marL="857250" indent="-857250">
              <a:lnSpc>
                <a:spcPct val="150000"/>
              </a:lnSpc>
              <a:buFont typeface="Courier New" panose="02070309020205020404" pitchFamily="49" charset="0"/>
              <a:buChar char="o"/>
            </a:pPr>
            <a:endParaRPr lang="nl-BE" sz="6000" b="1" dirty="0">
              <a:solidFill>
                <a:srgbClr val="1B243A"/>
              </a:solidFill>
            </a:endParaRPr>
          </a:p>
        </p:txBody>
      </p:sp>
    </p:spTree>
    <p:extLst>
      <p:ext uri="{BB962C8B-B14F-4D97-AF65-F5344CB8AC3E}">
        <p14:creationId xmlns:p14="http://schemas.microsoft.com/office/powerpoint/2010/main" val="1790985544"/>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9677E9D-B476-44B7-50DC-A322591FF506}"/>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89665A72-44AF-F4F1-6973-4D063984329F}"/>
              </a:ext>
            </a:extLst>
          </p:cNvPr>
          <p:cNvSpPr txBox="1"/>
          <p:nvPr/>
        </p:nvSpPr>
        <p:spPr>
          <a:xfrm>
            <a:off x="1132204" y="921157"/>
            <a:ext cx="19793487"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Underconstrained = Nondeterminism?</a:t>
            </a:r>
          </a:p>
        </p:txBody>
      </p:sp>
      <p:sp>
        <p:nvSpPr>
          <p:cNvPr id="16" name="Tekstvak 15">
            <a:extLst>
              <a:ext uri="{FF2B5EF4-FFF2-40B4-BE49-F238E27FC236}">
                <a16:creationId xmlns:a16="http://schemas.microsoft.com/office/drawing/2014/main" id="{8EEA059B-3CAA-B39B-06C2-6D19CAB70A36}"/>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23</a:t>
            </a:r>
          </a:p>
        </p:txBody>
      </p:sp>
      <p:pic>
        <p:nvPicPr>
          <p:cNvPr id="2" name="Afbeelding 1">
            <a:extLst>
              <a:ext uri="{FF2B5EF4-FFF2-40B4-BE49-F238E27FC236}">
                <a16:creationId xmlns:a16="http://schemas.microsoft.com/office/drawing/2014/main" id="{F5887411-7CE2-B36B-34A4-0439032A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963" y="5602934"/>
            <a:ext cx="3334438" cy="4143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descr="Cool boy emoji | AI Emoji Generator">
            <a:extLst>
              <a:ext uri="{FF2B5EF4-FFF2-40B4-BE49-F238E27FC236}">
                <a16:creationId xmlns:a16="http://schemas.microsoft.com/office/drawing/2014/main" id="{16D77AF0-C2D5-35DA-8BB7-4702901CFD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16" r="15962"/>
          <a:stretch>
            <a:fillRect/>
          </a:stretch>
        </p:blipFill>
        <p:spPr bwMode="auto">
          <a:xfrm>
            <a:off x="7456420" y="7843381"/>
            <a:ext cx="711327" cy="11071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ol boy emoji | AI Emoji Generator">
            <a:extLst>
              <a:ext uri="{FF2B5EF4-FFF2-40B4-BE49-F238E27FC236}">
                <a16:creationId xmlns:a16="http://schemas.microsoft.com/office/drawing/2014/main" id="{7E74831E-0055-C1A4-02DA-37AC78D49C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16" r="15962"/>
          <a:stretch>
            <a:fillRect/>
          </a:stretch>
        </p:blipFill>
        <p:spPr bwMode="auto">
          <a:xfrm>
            <a:off x="11486069" y="2350800"/>
            <a:ext cx="1405512" cy="218752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B773476F-2595-9E2C-39B4-2D859A664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8251" y="5602934"/>
            <a:ext cx="3334438" cy="4143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Cool boy emoji | AI Emoji Generator">
            <a:extLst>
              <a:ext uri="{FF2B5EF4-FFF2-40B4-BE49-F238E27FC236}">
                <a16:creationId xmlns:a16="http://schemas.microsoft.com/office/drawing/2014/main" id="{04906059-EA99-A12E-4B38-747030CC28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16" r="15962"/>
          <a:stretch>
            <a:fillRect/>
          </a:stretch>
        </p:blipFill>
        <p:spPr bwMode="auto">
          <a:xfrm>
            <a:off x="14289708" y="7843381"/>
            <a:ext cx="711327" cy="1107101"/>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0F08CA44-3FBB-2CB9-9A3C-0609BB1A84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095065" y="10746000"/>
            <a:ext cx="2187522" cy="2187522"/>
          </a:xfrm>
          <a:prstGeom prst="rect">
            <a:avLst/>
          </a:prstGeom>
        </p:spPr>
      </p:pic>
      <p:pic>
        <p:nvPicPr>
          <p:cNvPr id="12" name="Afbeelding 11">
            <a:extLst>
              <a:ext uri="{FF2B5EF4-FFF2-40B4-BE49-F238E27FC236}">
                <a16:creationId xmlns:a16="http://schemas.microsoft.com/office/drawing/2014/main" id="{7D687C57-1EB0-5B0D-4127-944CA836853D}"/>
              </a:ext>
            </a:extLst>
          </p:cNvPr>
          <p:cNvPicPr>
            <a:picLocks noChangeAspect="1"/>
          </p:cNvPicPr>
          <p:nvPr/>
        </p:nvPicPr>
        <p:blipFill>
          <a:blip r:embed="rId6"/>
          <a:stretch>
            <a:fillRect/>
          </a:stretch>
        </p:blipFill>
        <p:spPr>
          <a:xfrm>
            <a:off x="15352492" y="6604211"/>
            <a:ext cx="1250798" cy="1280114"/>
          </a:xfrm>
          <a:prstGeom prst="rect">
            <a:avLst/>
          </a:prstGeom>
        </p:spPr>
      </p:pic>
      <p:sp>
        <p:nvSpPr>
          <p:cNvPr id="13" name="Pijl links 12">
            <a:extLst>
              <a:ext uri="{FF2B5EF4-FFF2-40B4-BE49-F238E27FC236}">
                <a16:creationId xmlns:a16="http://schemas.microsoft.com/office/drawing/2014/main" id="{6B128373-7C0B-1FA1-E3BF-F1E095300414}"/>
              </a:ext>
            </a:extLst>
          </p:cNvPr>
          <p:cNvSpPr/>
          <p:nvPr/>
        </p:nvSpPr>
        <p:spPr>
          <a:xfrm rot="8316283">
            <a:off x="10222883" y="5111565"/>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Pijl links 13">
            <a:extLst>
              <a:ext uri="{FF2B5EF4-FFF2-40B4-BE49-F238E27FC236}">
                <a16:creationId xmlns:a16="http://schemas.microsoft.com/office/drawing/2014/main" id="{58AF356F-B768-775D-6ACC-F97F5CE37DB2}"/>
              </a:ext>
            </a:extLst>
          </p:cNvPr>
          <p:cNvSpPr/>
          <p:nvPr/>
        </p:nvSpPr>
        <p:spPr>
          <a:xfrm rot="2916283">
            <a:off x="13024666" y="5143428"/>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 name="Pijl links 14">
            <a:extLst>
              <a:ext uri="{FF2B5EF4-FFF2-40B4-BE49-F238E27FC236}">
                <a16:creationId xmlns:a16="http://schemas.microsoft.com/office/drawing/2014/main" id="{33F4EFF0-0228-FDDA-50A5-2A29C7A0F9E4}"/>
              </a:ext>
            </a:extLst>
          </p:cNvPr>
          <p:cNvSpPr/>
          <p:nvPr/>
        </p:nvSpPr>
        <p:spPr>
          <a:xfrm rot="2916283">
            <a:off x="10362159" y="9806400"/>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 name="Pijl links 16">
            <a:extLst>
              <a:ext uri="{FF2B5EF4-FFF2-40B4-BE49-F238E27FC236}">
                <a16:creationId xmlns:a16="http://schemas.microsoft.com/office/drawing/2014/main" id="{F7C3D86B-A9AC-339C-6FE1-C75C82E464EC}"/>
              </a:ext>
            </a:extLst>
          </p:cNvPr>
          <p:cNvSpPr/>
          <p:nvPr/>
        </p:nvSpPr>
        <p:spPr>
          <a:xfrm rot="8316283">
            <a:off x="12847591" y="9813600"/>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5039970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2884 0 " pathEditMode="relative" ptsTypes="AA">
                                      <p:cBhvr>
                                        <p:cTn id="6" dur="2000" fill="hold"/>
                                        <p:tgtEl>
                                          <p:spTgt spid="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2884 0 " pathEditMode="relative" ptsTypes="AA">
                                      <p:cBhvr>
                                        <p:cTn id="8" dur="2000" fill="hold"/>
                                        <p:tgtEl>
                                          <p:spTgt spid="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2.59259E-6 L -0.22884 2.59259E-6 " pathEditMode="relative" rAng="0" ptsTypes="AA">
                                      <p:cBhvr>
                                        <p:cTn id="10" dur="2000" fill="hold"/>
                                        <p:tgtEl>
                                          <p:spTgt spid="5"/>
                                        </p:tgtEl>
                                        <p:attrNameLst>
                                          <p:attrName>ppt_x</p:attrName>
                                          <p:attrName>ppt_y</p:attrName>
                                        </p:attrNameLst>
                                      </p:cBhvr>
                                      <p:rCtr x="-11442" y="0"/>
                                    </p:animMotion>
                                  </p:childTnLst>
                                </p:cTn>
                              </p:par>
                              <p:par>
                                <p:cTn id="11" presetID="0" presetClass="path" presetSubtype="0" accel="50000" decel="50000" fill="hold" nodeType="withEffect">
                                  <p:stCondLst>
                                    <p:cond delay="0"/>
                                  </p:stCondLst>
                                  <p:childTnLst>
                                    <p:animMotion origin="layout" path="M 0 0 L -0.22884 0 " pathEditMode="relative" ptsTypes="AA">
                                      <p:cBhvr>
                                        <p:cTn id="12" dur="2000" fill="hold"/>
                                        <p:tgtEl>
                                          <p:spTgt spid="7"/>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 0 L -0.22884 0 " pathEditMode="relative" ptsTypes="AA">
                                      <p:cBhvr>
                                        <p:cTn id="14" dur="2000" fill="hold"/>
                                        <p:tgtEl>
                                          <p:spTgt spid="8"/>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4.44444E-6 L -0.22884 -4.44444E-6 " pathEditMode="relative" rAng="0" ptsTypes="AA">
                                      <p:cBhvr>
                                        <p:cTn id="16" dur="2000" fill="hold"/>
                                        <p:tgtEl>
                                          <p:spTgt spid="9"/>
                                        </p:tgtEl>
                                        <p:attrNameLst>
                                          <p:attrName>ppt_x</p:attrName>
                                          <p:attrName>ppt_y</p:attrName>
                                        </p:attrNameLst>
                                      </p:cBhvr>
                                      <p:rCtr x="-11442" y="0"/>
                                    </p:animMotion>
                                  </p:childTnLst>
                                </p:cTn>
                              </p:par>
                              <p:par>
                                <p:cTn id="17" presetID="0" presetClass="path" presetSubtype="0" accel="50000" decel="50000" fill="hold" nodeType="withEffect">
                                  <p:stCondLst>
                                    <p:cond delay="0"/>
                                  </p:stCondLst>
                                  <p:childTnLst>
                                    <p:animMotion origin="layout" path="M 0 0 L -0.22884 0 " pathEditMode="relative" ptsTypes="AA">
                                      <p:cBhvr>
                                        <p:cTn id="18" dur="2000" fill="hold"/>
                                        <p:tgtEl>
                                          <p:spTgt spid="12"/>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22884 0 " pathEditMode="relative" ptsTypes="AA">
                                      <p:cBhvr>
                                        <p:cTn id="20" dur="2000" fill="hold"/>
                                        <p:tgtEl>
                                          <p:spTgt spid="13"/>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22884 0 " pathEditMode="relative" ptsTypes="AA">
                                      <p:cBhvr>
                                        <p:cTn id="22" dur="2000" fill="hold"/>
                                        <p:tgtEl>
                                          <p:spTgt spid="14"/>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13076E-6 4.44444E-6 L -0.22883 4.44444E-6 " pathEditMode="relative" rAng="0" ptsTypes="AA">
                                      <p:cBhvr>
                                        <p:cTn id="24" dur="2000" fill="hold"/>
                                        <p:tgtEl>
                                          <p:spTgt spid="15"/>
                                        </p:tgtEl>
                                        <p:attrNameLst>
                                          <p:attrName>ppt_x</p:attrName>
                                          <p:attrName>ppt_y</p:attrName>
                                        </p:attrNameLst>
                                      </p:cBhvr>
                                      <p:rCtr x="-11442" y="0"/>
                                    </p:animMotion>
                                  </p:childTnLst>
                                </p:cTn>
                              </p:par>
                              <p:par>
                                <p:cTn id="25" presetID="0" presetClass="path" presetSubtype="0" accel="50000" decel="50000" fill="hold" grpId="0" nodeType="withEffect">
                                  <p:stCondLst>
                                    <p:cond delay="0"/>
                                  </p:stCondLst>
                                  <p:childTnLst>
                                    <p:animMotion origin="layout" path="M -1.81297E-6 1.48148E-6 L -0.22883 1.48148E-6 " pathEditMode="relative" rAng="0" ptsTypes="AA">
                                      <p:cBhvr>
                                        <p:cTn id="26" dur="2000" fill="hold"/>
                                        <p:tgtEl>
                                          <p:spTgt spid="17"/>
                                        </p:tgtEl>
                                        <p:attrNameLst>
                                          <p:attrName>ppt_x</p:attrName>
                                          <p:attrName>ppt_y</p:attrName>
                                        </p:attrNameLst>
                                      </p:cBhvr>
                                      <p:rCtr x="-1144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6C17C9-3EA1-5F63-370E-C78C7BC11C23}"/>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251B371-B921-F441-CF44-898B20544F88}"/>
              </a:ext>
            </a:extLst>
          </p:cNvPr>
          <p:cNvSpPr txBox="1"/>
          <p:nvPr/>
        </p:nvSpPr>
        <p:spPr>
          <a:xfrm>
            <a:off x="1132204" y="921157"/>
            <a:ext cx="19793487"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Underconstrained = Nondeterminism?</a:t>
            </a:r>
          </a:p>
        </p:txBody>
      </p:sp>
      <p:sp>
        <p:nvSpPr>
          <p:cNvPr id="16" name="Tekstvak 15">
            <a:extLst>
              <a:ext uri="{FF2B5EF4-FFF2-40B4-BE49-F238E27FC236}">
                <a16:creationId xmlns:a16="http://schemas.microsoft.com/office/drawing/2014/main" id="{720A9EC0-D4EC-3EFA-3D7C-F6CB44E71DEF}"/>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23</a:t>
            </a:r>
          </a:p>
        </p:txBody>
      </p:sp>
      <p:pic>
        <p:nvPicPr>
          <p:cNvPr id="2" name="Afbeelding 1">
            <a:extLst>
              <a:ext uri="{FF2B5EF4-FFF2-40B4-BE49-F238E27FC236}">
                <a16:creationId xmlns:a16="http://schemas.microsoft.com/office/drawing/2014/main" id="{07F01516-F89E-820C-FC2D-C81CE018D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400" y="5602934"/>
            <a:ext cx="3334438" cy="4143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descr="Cool boy emoji | AI Emoji Generator">
            <a:extLst>
              <a:ext uri="{FF2B5EF4-FFF2-40B4-BE49-F238E27FC236}">
                <a16:creationId xmlns:a16="http://schemas.microsoft.com/office/drawing/2014/main" id="{C2086683-D962-AE04-8B6F-1A56DCC8AA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16" r="15962"/>
          <a:stretch>
            <a:fillRect/>
          </a:stretch>
        </p:blipFill>
        <p:spPr bwMode="auto">
          <a:xfrm>
            <a:off x="1875600" y="7843381"/>
            <a:ext cx="711327" cy="110710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0539D86C-E798-6CDE-4FA1-F81D3E4EC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9200" y="5602934"/>
            <a:ext cx="3334438" cy="4143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Cool boy emoji | AI Emoji Generator">
            <a:extLst>
              <a:ext uri="{FF2B5EF4-FFF2-40B4-BE49-F238E27FC236}">
                <a16:creationId xmlns:a16="http://schemas.microsoft.com/office/drawing/2014/main" id="{BBB4C4FB-7910-DA6D-1A78-07400AB054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16" r="15962"/>
          <a:stretch>
            <a:fillRect/>
          </a:stretch>
        </p:blipFill>
        <p:spPr bwMode="auto">
          <a:xfrm>
            <a:off x="8708400" y="7843381"/>
            <a:ext cx="711327" cy="1107101"/>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C2C842F6-2350-EE79-575E-664E5003EC6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5200" y="10746000"/>
            <a:ext cx="2187522" cy="2187522"/>
          </a:xfrm>
          <a:prstGeom prst="rect">
            <a:avLst/>
          </a:prstGeom>
        </p:spPr>
      </p:pic>
      <p:pic>
        <p:nvPicPr>
          <p:cNvPr id="12" name="Afbeelding 11">
            <a:extLst>
              <a:ext uri="{FF2B5EF4-FFF2-40B4-BE49-F238E27FC236}">
                <a16:creationId xmlns:a16="http://schemas.microsoft.com/office/drawing/2014/main" id="{116882FD-C0E1-C5FF-9EA7-EF7C0EC99973}"/>
              </a:ext>
            </a:extLst>
          </p:cNvPr>
          <p:cNvPicPr>
            <a:picLocks noChangeAspect="1"/>
          </p:cNvPicPr>
          <p:nvPr/>
        </p:nvPicPr>
        <p:blipFill>
          <a:blip r:embed="rId6"/>
          <a:stretch>
            <a:fillRect/>
          </a:stretch>
        </p:blipFill>
        <p:spPr>
          <a:xfrm>
            <a:off x="9774000" y="6604211"/>
            <a:ext cx="1250798" cy="1280114"/>
          </a:xfrm>
          <a:prstGeom prst="rect">
            <a:avLst/>
          </a:prstGeom>
        </p:spPr>
      </p:pic>
      <p:sp>
        <p:nvSpPr>
          <p:cNvPr id="13" name="Pijl links 12">
            <a:extLst>
              <a:ext uri="{FF2B5EF4-FFF2-40B4-BE49-F238E27FC236}">
                <a16:creationId xmlns:a16="http://schemas.microsoft.com/office/drawing/2014/main" id="{09AE99DC-E463-205F-FFA8-888CB5871D59}"/>
              </a:ext>
            </a:extLst>
          </p:cNvPr>
          <p:cNvSpPr/>
          <p:nvPr/>
        </p:nvSpPr>
        <p:spPr>
          <a:xfrm rot="8316283">
            <a:off x="4644000" y="5111565"/>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Pijl links 13">
            <a:extLst>
              <a:ext uri="{FF2B5EF4-FFF2-40B4-BE49-F238E27FC236}">
                <a16:creationId xmlns:a16="http://schemas.microsoft.com/office/drawing/2014/main" id="{256FE833-D6CA-CAEC-E4E3-A96584080109}"/>
              </a:ext>
            </a:extLst>
          </p:cNvPr>
          <p:cNvSpPr/>
          <p:nvPr/>
        </p:nvSpPr>
        <p:spPr>
          <a:xfrm rot="2916283">
            <a:off x="7444800" y="5143428"/>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 name="Pijl links 14">
            <a:extLst>
              <a:ext uri="{FF2B5EF4-FFF2-40B4-BE49-F238E27FC236}">
                <a16:creationId xmlns:a16="http://schemas.microsoft.com/office/drawing/2014/main" id="{E89222F4-54B5-DC4C-1EF4-C2AC404A49D6}"/>
              </a:ext>
            </a:extLst>
          </p:cNvPr>
          <p:cNvSpPr/>
          <p:nvPr/>
        </p:nvSpPr>
        <p:spPr>
          <a:xfrm rot="2916283">
            <a:off x="4780800" y="9806400"/>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 name="Pijl links 16">
            <a:extLst>
              <a:ext uri="{FF2B5EF4-FFF2-40B4-BE49-F238E27FC236}">
                <a16:creationId xmlns:a16="http://schemas.microsoft.com/office/drawing/2014/main" id="{FDBCFFFF-2B54-C0C4-4558-6F9BD5C91F8D}"/>
              </a:ext>
            </a:extLst>
          </p:cNvPr>
          <p:cNvSpPr/>
          <p:nvPr/>
        </p:nvSpPr>
        <p:spPr>
          <a:xfrm rot="8316283">
            <a:off x="7268400" y="9813600"/>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0" name="Picture 2" descr="Cool boy emoji | AI Emoji Generator">
            <a:extLst>
              <a:ext uri="{FF2B5EF4-FFF2-40B4-BE49-F238E27FC236}">
                <a16:creationId xmlns:a16="http://schemas.microsoft.com/office/drawing/2014/main" id="{7A7F4F27-7319-AC47-99F0-4FA7A4E8B0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21" r="16579"/>
          <a:stretch>
            <a:fillRect/>
          </a:stretch>
        </p:blipFill>
        <p:spPr bwMode="auto">
          <a:xfrm>
            <a:off x="5909758" y="2350800"/>
            <a:ext cx="1399092" cy="2187522"/>
          </a:xfrm>
          <a:prstGeom prst="rect">
            <a:avLst/>
          </a:prstGeom>
          <a:noFill/>
          <a:extLst>
            <a:ext uri="{909E8E84-426E-40DD-AFC4-6F175D3DCCD1}">
              <a14:hiddenFill xmlns:a14="http://schemas.microsoft.com/office/drawing/2010/main">
                <a:solidFill>
                  <a:srgbClr val="FFFFFF"/>
                </a:solidFill>
              </a14:hiddenFill>
            </a:ext>
          </a:extLst>
        </p:spPr>
      </p:pic>
      <p:pic>
        <p:nvPicPr>
          <p:cNvPr id="18" name="Afbeelding 17">
            <a:extLst>
              <a:ext uri="{FF2B5EF4-FFF2-40B4-BE49-F238E27FC236}">
                <a16:creationId xmlns:a16="http://schemas.microsoft.com/office/drawing/2014/main" id="{09CB2BA2-B23E-2AD7-9DD7-E95947F63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0828" y="5619494"/>
            <a:ext cx="3334438" cy="4143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2" descr="Cool boy emoji | AI Emoji Generator">
            <a:extLst>
              <a:ext uri="{FF2B5EF4-FFF2-40B4-BE49-F238E27FC236}">
                <a16:creationId xmlns:a16="http://schemas.microsoft.com/office/drawing/2014/main" id="{CA5F5A72-F524-62DC-26FE-F3673A56E4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16" r="15962"/>
          <a:stretch>
            <a:fillRect/>
          </a:stretch>
        </p:blipFill>
        <p:spPr bwMode="auto">
          <a:xfrm>
            <a:off x="15680028" y="7859941"/>
            <a:ext cx="711327" cy="1107101"/>
          </a:xfrm>
          <a:prstGeom prst="rect">
            <a:avLst/>
          </a:prstGeom>
          <a:noFill/>
          <a:extLst>
            <a:ext uri="{909E8E84-426E-40DD-AFC4-6F175D3DCCD1}">
              <a14:hiddenFill xmlns:a14="http://schemas.microsoft.com/office/drawing/2010/main">
                <a:solidFill>
                  <a:srgbClr val="FFFFFF"/>
                </a:solidFill>
              </a14:hiddenFill>
            </a:ext>
          </a:extLst>
        </p:spPr>
      </p:pic>
      <p:pic>
        <p:nvPicPr>
          <p:cNvPr id="20" name="Afbeelding 19">
            <a:extLst>
              <a:ext uri="{FF2B5EF4-FFF2-40B4-BE49-F238E27FC236}">
                <a16:creationId xmlns:a16="http://schemas.microsoft.com/office/drawing/2014/main" id="{AE9FBFD2-9C11-A3EC-266E-C789A283F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2800" y="5619494"/>
            <a:ext cx="3334438" cy="4143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 descr="Cool boy emoji | AI Emoji Generator">
            <a:extLst>
              <a:ext uri="{FF2B5EF4-FFF2-40B4-BE49-F238E27FC236}">
                <a16:creationId xmlns:a16="http://schemas.microsoft.com/office/drawing/2014/main" id="{B3414946-243F-B65E-8EFA-1C91A51CBE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16" r="15962"/>
          <a:stretch>
            <a:fillRect/>
          </a:stretch>
        </p:blipFill>
        <p:spPr bwMode="auto">
          <a:xfrm>
            <a:off x="20262000" y="7859941"/>
            <a:ext cx="711327" cy="1107101"/>
          </a:xfrm>
          <a:prstGeom prst="rect">
            <a:avLst/>
          </a:prstGeom>
          <a:noFill/>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204C513C-D22E-23C5-728F-39C28C7851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904285" y="10746130"/>
            <a:ext cx="2187522" cy="2187522"/>
          </a:xfrm>
          <a:prstGeom prst="rect">
            <a:avLst/>
          </a:prstGeom>
        </p:spPr>
      </p:pic>
      <p:pic>
        <p:nvPicPr>
          <p:cNvPr id="23" name="Afbeelding 22">
            <a:extLst>
              <a:ext uri="{FF2B5EF4-FFF2-40B4-BE49-F238E27FC236}">
                <a16:creationId xmlns:a16="http://schemas.microsoft.com/office/drawing/2014/main" id="{FFE08D9C-56DF-969A-5042-FED013EF8251}"/>
              </a:ext>
            </a:extLst>
          </p:cNvPr>
          <p:cNvPicPr>
            <a:picLocks noChangeAspect="1"/>
          </p:cNvPicPr>
          <p:nvPr/>
        </p:nvPicPr>
        <p:blipFill>
          <a:blip r:embed="rId6"/>
          <a:stretch>
            <a:fillRect/>
          </a:stretch>
        </p:blipFill>
        <p:spPr>
          <a:xfrm>
            <a:off x="16740555" y="6643848"/>
            <a:ext cx="1250798" cy="1280114"/>
          </a:xfrm>
          <a:prstGeom prst="rect">
            <a:avLst/>
          </a:prstGeom>
        </p:spPr>
      </p:pic>
      <p:sp>
        <p:nvSpPr>
          <p:cNvPr id="24" name="Pijl links 23">
            <a:extLst>
              <a:ext uri="{FF2B5EF4-FFF2-40B4-BE49-F238E27FC236}">
                <a16:creationId xmlns:a16="http://schemas.microsoft.com/office/drawing/2014/main" id="{BEA63250-A7F3-D0DA-8ECF-4D459E3716E5}"/>
              </a:ext>
            </a:extLst>
          </p:cNvPr>
          <p:cNvSpPr/>
          <p:nvPr/>
        </p:nvSpPr>
        <p:spPr>
          <a:xfrm rot="5400000">
            <a:off x="16453697" y="4948213"/>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28" name="Picture 2" descr="Cool boy emoji | AI Emoji Generator">
            <a:extLst>
              <a:ext uri="{FF2B5EF4-FFF2-40B4-BE49-F238E27FC236}">
                <a16:creationId xmlns:a16="http://schemas.microsoft.com/office/drawing/2014/main" id="{EF7A5F9E-DE81-12A2-A95F-BF5DB6AA6D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21" r="16579"/>
          <a:stretch>
            <a:fillRect/>
          </a:stretch>
        </p:blipFill>
        <p:spPr bwMode="auto">
          <a:xfrm>
            <a:off x="16298501" y="2349772"/>
            <a:ext cx="1399092" cy="2187522"/>
          </a:xfrm>
          <a:prstGeom prst="rect">
            <a:avLst/>
          </a:prstGeom>
          <a:noFill/>
          <a:extLst>
            <a:ext uri="{909E8E84-426E-40DD-AFC4-6F175D3DCCD1}">
              <a14:hiddenFill xmlns:a14="http://schemas.microsoft.com/office/drawing/2010/main">
                <a:solidFill>
                  <a:srgbClr val="FFFFFF"/>
                </a:solidFill>
              </a14:hiddenFill>
            </a:ext>
          </a:extLst>
        </p:spPr>
      </p:pic>
      <p:sp>
        <p:nvSpPr>
          <p:cNvPr id="29" name="Pijl links 28">
            <a:extLst>
              <a:ext uri="{FF2B5EF4-FFF2-40B4-BE49-F238E27FC236}">
                <a16:creationId xmlns:a16="http://schemas.microsoft.com/office/drawing/2014/main" id="{CAB6BAF0-C9C6-0D0E-90AA-A0E50B94A890}"/>
              </a:ext>
            </a:extLst>
          </p:cNvPr>
          <p:cNvSpPr/>
          <p:nvPr/>
        </p:nvSpPr>
        <p:spPr>
          <a:xfrm rot="5400000">
            <a:off x="16453697" y="9882990"/>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0" name="Pijl links 29">
            <a:extLst>
              <a:ext uri="{FF2B5EF4-FFF2-40B4-BE49-F238E27FC236}">
                <a16:creationId xmlns:a16="http://schemas.microsoft.com/office/drawing/2014/main" id="{E8D6B5F8-72DC-7AD0-B863-E59757BD644F}"/>
              </a:ext>
            </a:extLst>
          </p:cNvPr>
          <p:cNvSpPr/>
          <p:nvPr/>
        </p:nvSpPr>
        <p:spPr>
          <a:xfrm rot="5400000">
            <a:off x="21213139" y="4957614"/>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31" name="Picture 2" descr="Cool boy emoji | AI Emoji Generator">
            <a:extLst>
              <a:ext uri="{FF2B5EF4-FFF2-40B4-BE49-F238E27FC236}">
                <a16:creationId xmlns:a16="http://schemas.microsoft.com/office/drawing/2014/main" id="{4D6D0DC1-653D-52DB-F4ED-5662F352BD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21" r="16579"/>
          <a:stretch>
            <a:fillRect/>
          </a:stretch>
        </p:blipFill>
        <p:spPr bwMode="auto">
          <a:xfrm>
            <a:off x="21057942" y="2281388"/>
            <a:ext cx="1399092" cy="2187522"/>
          </a:xfrm>
          <a:prstGeom prst="rect">
            <a:avLst/>
          </a:prstGeom>
          <a:noFill/>
          <a:extLst>
            <a:ext uri="{909E8E84-426E-40DD-AFC4-6F175D3DCCD1}">
              <a14:hiddenFill xmlns:a14="http://schemas.microsoft.com/office/drawing/2010/main">
                <a:solidFill>
                  <a:srgbClr val="FFFFFF"/>
                </a:solidFill>
              </a14:hiddenFill>
            </a:ext>
          </a:extLst>
        </p:spPr>
      </p:pic>
      <p:sp>
        <p:nvSpPr>
          <p:cNvPr id="33" name="Pijl links 32">
            <a:extLst>
              <a:ext uri="{FF2B5EF4-FFF2-40B4-BE49-F238E27FC236}">
                <a16:creationId xmlns:a16="http://schemas.microsoft.com/office/drawing/2014/main" id="{613D7C95-7FA7-519C-0771-88F773E692D4}"/>
              </a:ext>
            </a:extLst>
          </p:cNvPr>
          <p:cNvSpPr/>
          <p:nvPr/>
        </p:nvSpPr>
        <p:spPr>
          <a:xfrm rot="5400000">
            <a:off x="21213139" y="9882989"/>
            <a:ext cx="1088699" cy="598953"/>
          </a:xfrm>
          <a:prstGeom prst="rightArrow">
            <a:avLst/>
          </a:prstGeom>
          <a:solidFill>
            <a:srgbClr val="79E2E6"/>
          </a:solidFill>
          <a:ln>
            <a:solidFill>
              <a:srgbClr val="79E2E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35" name="Afbeelding 34">
            <a:extLst>
              <a:ext uri="{FF2B5EF4-FFF2-40B4-BE49-F238E27FC236}">
                <a16:creationId xmlns:a16="http://schemas.microsoft.com/office/drawing/2014/main" id="{A1A300A2-6B42-C41B-F2AF-81E1752810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663727" y="10746130"/>
            <a:ext cx="2187522" cy="2187522"/>
          </a:xfrm>
          <a:prstGeom prst="rect">
            <a:avLst/>
          </a:prstGeom>
        </p:spPr>
      </p:pic>
      <p:sp>
        <p:nvSpPr>
          <p:cNvPr id="38" name="Tekstvak 37">
            <a:extLst>
              <a:ext uri="{FF2B5EF4-FFF2-40B4-BE49-F238E27FC236}">
                <a16:creationId xmlns:a16="http://schemas.microsoft.com/office/drawing/2014/main" id="{383215B1-76AE-948F-264A-206816C12BDD}"/>
              </a:ext>
            </a:extLst>
          </p:cNvPr>
          <p:cNvSpPr txBox="1"/>
          <p:nvPr/>
        </p:nvSpPr>
        <p:spPr>
          <a:xfrm rot="19976654">
            <a:off x="1391911" y="3846601"/>
            <a:ext cx="4258165" cy="738664"/>
          </a:xfrm>
          <a:prstGeom prst="rect">
            <a:avLst/>
          </a:prstGeom>
          <a:noFill/>
        </p:spPr>
        <p:txBody>
          <a:bodyPr wrap="square" rtlCol="0">
            <a:spAutoFit/>
          </a:bodyPr>
          <a:lstStyle/>
          <a:p>
            <a:r>
              <a:rPr lang="en-US" sz="4200" b="1" u="sng" dirty="0">
                <a:solidFill>
                  <a:srgbClr val="EC6B35"/>
                </a:solidFill>
                <a:latin typeface="+mj-lt"/>
              </a:rPr>
              <a:t>nondeterministic</a:t>
            </a:r>
          </a:p>
        </p:txBody>
      </p:sp>
      <p:sp>
        <p:nvSpPr>
          <p:cNvPr id="50" name="Tekstvak 49">
            <a:extLst>
              <a:ext uri="{FF2B5EF4-FFF2-40B4-BE49-F238E27FC236}">
                <a16:creationId xmlns:a16="http://schemas.microsoft.com/office/drawing/2014/main" id="{E1011300-B402-7169-CC0E-DE1E5BDDCB49}"/>
              </a:ext>
            </a:extLst>
          </p:cNvPr>
          <p:cNvSpPr txBox="1"/>
          <p:nvPr/>
        </p:nvSpPr>
        <p:spPr>
          <a:xfrm>
            <a:off x="17697593" y="2957464"/>
            <a:ext cx="3358026" cy="738664"/>
          </a:xfrm>
          <a:prstGeom prst="rect">
            <a:avLst/>
          </a:prstGeom>
          <a:noFill/>
        </p:spPr>
        <p:txBody>
          <a:bodyPr wrap="square" rtlCol="0">
            <a:spAutoFit/>
          </a:bodyPr>
          <a:lstStyle/>
          <a:p>
            <a:r>
              <a:rPr lang="en-US" sz="4200" b="1" u="sng" dirty="0">
                <a:solidFill>
                  <a:srgbClr val="009051"/>
                </a:solidFill>
                <a:latin typeface="+mj-lt"/>
              </a:rPr>
              <a:t>deterministic</a:t>
            </a:r>
          </a:p>
        </p:txBody>
      </p:sp>
      <p:sp>
        <p:nvSpPr>
          <p:cNvPr id="51" name="Rechthoekige toelichting 50">
            <a:extLst>
              <a:ext uri="{FF2B5EF4-FFF2-40B4-BE49-F238E27FC236}">
                <a16:creationId xmlns:a16="http://schemas.microsoft.com/office/drawing/2014/main" id="{BB00E2F1-4FED-62EA-C957-3F889CB9E646}"/>
              </a:ext>
            </a:extLst>
          </p:cNvPr>
          <p:cNvSpPr/>
          <p:nvPr/>
        </p:nvSpPr>
        <p:spPr>
          <a:xfrm>
            <a:off x="7989149" y="10746000"/>
            <a:ext cx="6712996" cy="1755411"/>
          </a:xfrm>
          <a:prstGeom prst="wedgeRectCallout">
            <a:avLst>
              <a:gd name="adj1" fmla="val -58485"/>
              <a:gd name="adj2" fmla="val -35505"/>
            </a:avLst>
          </a:prstGeom>
          <a:solidFill>
            <a:srgbClr val="EC6B35"/>
          </a:solidFill>
          <a:ln>
            <a:solidFill>
              <a:srgbClr val="EC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To detect nondeterminism, we </a:t>
            </a:r>
            <a:r>
              <a:rPr lang="en-US" sz="3200" u="sng" dirty="0">
                <a:latin typeface="+mj-lt"/>
              </a:rPr>
              <a:t>only need access to the constraints</a:t>
            </a:r>
            <a:r>
              <a:rPr lang="en-US" sz="3200" dirty="0">
                <a:latin typeface="+mj-lt"/>
              </a:rPr>
              <a:t>:</a:t>
            </a:r>
          </a:p>
          <a:p>
            <a:pPr algn="ctr"/>
            <a:r>
              <a:rPr lang="en-US" sz="3200" dirty="0">
                <a:latin typeface="+mj-lt"/>
              </a:rPr>
              <a:t>same input =&gt; ++ accepted outputs?</a:t>
            </a:r>
          </a:p>
        </p:txBody>
      </p:sp>
      <p:sp>
        <p:nvSpPr>
          <p:cNvPr id="53" name="Rechthoekige toelichting 52">
            <a:extLst>
              <a:ext uri="{FF2B5EF4-FFF2-40B4-BE49-F238E27FC236}">
                <a16:creationId xmlns:a16="http://schemas.microsoft.com/office/drawing/2014/main" id="{FDA129F2-AE0B-277E-AF2D-D824F3EAE819}"/>
              </a:ext>
            </a:extLst>
          </p:cNvPr>
          <p:cNvSpPr/>
          <p:nvPr/>
        </p:nvSpPr>
        <p:spPr>
          <a:xfrm>
            <a:off x="9774000" y="2727299"/>
            <a:ext cx="5747156" cy="1755411"/>
          </a:xfrm>
          <a:prstGeom prst="wedgeRectCallout">
            <a:avLst>
              <a:gd name="adj1" fmla="val 59047"/>
              <a:gd name="adj2" fmla="val -32529"/>
            </a:avLst>
          </a:prstGeom>
          <a:solidFill>
            <a:srgbClr val="009051"/>
          </a:solidFill>
          <a:ln>
            <a:solidFill>
              <a:srgbClr val="009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To detect wrong deterministic programs, we </a:t>
            </a:r>
            <a:r>
              <a:rPr lang="en-US" sz="3200" u="sng" dirty="0">
                <a:latin typeface="+mj-lt"/>
              </a:rPr>
              <a:t>also need access to the computations.</a:t>
            </a:r>
            <a:endParaRPr lang="en-US" sz="3200" dirty="0">
              <a:latin typeface="+mj-lt"/>
            </a:endParaRPr>
          </a:p>
        </p:txBody>
      </p:sp>
    </p:spTree>
    <p:extLst>
      <p:ext uri="{BB962C8B-B14F-4D97-AF65-F5344CB8AC3E}">
        <p14:creationId xmlns:p14="http://schemas.microsoft.com/office/powerpoint/2010/main" val="2959164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dissolve">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0" grpId="0"/>
      <p:bldP spid="51" grpId="0" animBg="1"/>
      <p:bldP spid="5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540EE-251E-1970-4EB0-306ABD9AF2AE}"/>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5BDE77E-DB30-CFF5-F508-AE583200D635}"/>
              </a:ext>
            </a:extLst>
          </p:cNvPr>
          <p:cNvSpPr txBox="1"/>
          <p:nvPr/>
        </p:nvSpPr>
        <p:spPr>
          <a:xfrm>
            <a:off x="1132207" y="921160"/>
            <a:ext cx="19225227" cy="1323439"/>
          </a:xfrm>
          <a:prstGeom prst="rect">
            <a:avLst/>
          </a:prstGeom>
          <a:noFill/>
        </p:spPr>
        <p:txBody>
          <a:bodyPr wrap="square">
            <a:spAutoFit/>
          </a:bodyPr>
          <a:lstStyle/>
          <a:p>
            <a:pPr>
              <a:spcBef>
                <a:spcPts val="0"/>
              </a:spcBef>
              <a:spcAft>
                <a:spcPts val="0"/>
              </a:spcAft>
            </a:pPr>
            <a:r>
              <a:rPr lang="nl-BE" sz="8000" b="1">
                <a:latin typeface="Nunito" pitchFamily="2" charset="77"/>
              </a:rPr>
              <a:t>Domain Consistency Model (DCM)</a:t>
            </a:r>
            <a:endParaRPr lang="nl-BE" sz="11500"/>
          </a:p>
        </p:txBody>
      </p:sp>
      <p:sp>
        <p:nvSpPr>
          <p:cNvPr id="11" name="Tekstvak 10">
            <a:extLst>
              <a:ext uri="{FF2B5EF4-FFF2-40B4-BE49-F238E27FC236}">
                <a16:creationId xmlns:a16="http://schemas.microsoft.com/office/drawing/2014/main" id="{35BE3148-9741-0FD1-A943-0807072C31C6}"/>
              </a:ext>
            </a:extLst>
          </p:cNvPr>
          <p:cNvSpPr txBox="1"/>
          <p:nvPr/>
        </p:nvSpPr>
        <p:spPr>
          <a:xfrm>
            <a:off x="23504869" y="13187659"/>
            <a:ext cx="872782" cy="646331"/>
          </a:xfrm>
          <a:prstGeom prst="rect">
            <a:avLst/>
          </a:prstGeom>
          <a:noFill/>
        </p:spPr>
        <p:txBody>
          <a:bodyPr wrap="square" rtlCol="0">
            <a:spAutoFit/>
          </a:bodyPr>
          <a:lstStyle/>
          <a:p>
            <a:r>
              <a:rPr lang="nl-BE" b="1" dirty="0">
                <a:solidFill>
                  <a:schemeClr val="bg1"/>
                </a:solidFill>
              </a:rPr>
              <a:t>28</a:t>
            </a:r>
          </a:p>
        </p:txBody>
      </p:sp>
      <p:pic>
        <p:nvPicPr>
          <p:cNvPr id="2" name="Afbeelding 1">
            <a:extLst>
              <a:ext uri="{FF2B5EF4-FFF2-40B4-BE49-F238E27FC236}">
                <a16:creationId xmlns:a16="http://schemas.microsoft.com/office/drawing/2014/main" id="{20DA71D6-40C9-9819-5684-5DF2E94D8C68}"/>
              </a:ext>
            </a:extLst>
          </p:cNvPr>
          <p:cNvPicPr>
            <a:picLocks noChangeAspect="1"/>
          </p:cNvPicPr>
          <p:nvPr/>
        </p:nvPicPr>
        <p:blipFill>
          <a:blip r:embed="rId3"/>
          <a:stretch>
            <a:fillRect/>
          </a:stretch>
        </p:blipFill>
        <p:spPr>
          <a:xfrm>
            <a:off x="1278936" y="3220060"/>
            <a:ext cx="6825520" cy="39474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Afbeelding 3">
            <a:extLst>
              <a:ext uri="{FF2B5EF4-FFF2-40B4-BE49-F238E27FC236}">
                <a16:creationId xmlns:a16="http://schemas.microsoft.com/office/drawing/2014/main" id="{B27BD4B2-FB0F-F34F-35B8-36E2A38A51CC}"/>
              </a:ext>
            </a:extLst>
          </p:cNvPr>
          <p:cNvPicPr>
            <a:picLocks noChangeAspect="1"/>
          </p:cNvPicPr>
          <p:nvPr/>
        </p:nvPicPr>
        <p:blipFill>
          <a:blip r:embed="rId4"/>
          <a:stretch>
            <a:fillRect/>
          </a:stretch>
        </p:blipFill>
        <p:spPr>
          <a:xfrm>
            <a:off x="1465897" y="8142928"/>
            <a:ext cx="6451600" cy="3365500"/>
          </a:xfrm>
          <a:prstGeom prst="round2DiagRect">
            <a:avLst>
              <a:gd name="adj1" fmla="val 11351"/>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Afbeelding 4">
            <a:extLst>
              <a:ext uri="{FF2B5EF4-FFF2-40B4-BE49-F238E27FC236}">
                <a16:creationId xmlns:a16="http://schemas.microsoft.com/office/drawing/2014/main" id="{D6047389-11FE-7DF1-F889-655511B110E3}"/>
              </a:ext>
            </a:extLst>
          </p:cNvPr>
          <p:cNvPicPr>
            <a:picLocks noChangeAspect="1"/>
          </p:cNvPicPr>
          <p:nvPr/>
        </p:nvPicPr>
        <p:blipFill>
          <a:blip r:embed="rId5"/>
          <a:stretch>
            <a:fillRect/>
          </a:stretch>
        </p:blipFill>
        <p:spPr>
          <a:xfrm>
            <a:off x="8929284" y="7384444"/>
            <a:ext cx="7162996" cy="2529788"/>
          </a:xfrm>
          <a:prstGeom prst="round2DiagRect">
            <a:avLst>
              <a:gd name="adj1" fmla="val 10184"/>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Afbeelding 6">
            <a:extLst>
              <a:ext uri="{FF2B5EF4-FFF2-40B4-BE49-F238E27FC236}">
                <a16:creationId xmlns:a16="http://schemas.microsoft.com/office/drawing/2014/main" id="{5F92A358-0340-7202-29AB-EC5C5E612D59}"/>
              </a:ext>
            </a:extLst>
          </p:cNvPr>
          <p:cNvPicPr>
            <a:picLocks noChangeAspect="1"/>
          </p:cNvPicPr>
          <p:nvPr/>
        </p:nvPicPr>
        <p:blipFill>
          <a:blip r:embed="rId6"/>
          <a:stretch>
            <a:fillRect/>
          </a:stretch>
        </p:blipFill>
        <p:spPr>
          <a:xfrm>
            <a:off x="16722706" y="8142928"/>
            <a:ext cx="6951689" cy="3365500"/>
          </a:xfrm>
          <a:prstGeom prst="round2DiagRect">
            <a:avLst>
              <a:gd name="adj1" fmla="val 8763"/>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Afbeelding 7">
            <a:extLst>
              <a:ext uri="{FF2B5EF4-FFF2-40B4-BE49-F238E27FC236}">
                <a16:creationId xmlns:a16="http://schemas.microsoft.com/office/drawing/2014/main" id="{E534B1E3-66D7-96CB-4D08-F15BA04D041E}"/>
              </a:ext>
            </a:extLst>
          </p:cNvPr>
          <p:cNvPicPr>
            <a:picLocks noChangeAspect="1"/>
          </p:cNvPicPr>
          <p:nvPr/>
        </p:nvPicPr>
        <p:blipFill>
          <a:blip r:embed="rId7"/>
          <a:stretch>
            <a:fillRect/>
          </a:stretch>
        </p:blipFill>
        <p:spPr>
          <a:xfrm>
            <a:off x="9177678" y="10351732"/>
            <a:ext cx="6613897" cy="2239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Afbeelding 8">
            <a:extLst>
              <a:ext uri="{FF2B5EF4-FFF2-40B4-BE49-F238E27FC236}">
                <a16:creationId xmlns:a16="http://schemas.microsoft.com/office/drawing/2014/main" id="{B284ED34-EDAA-167D-B03F-92AE6A12149B}"/>
              </a:ext>
            </a:extLst>
          </p:cNvPr>
          <p:cNvPicPr>
            <a:picLocks noChangeAspect="1"/>
          </p:cNvPicPr>
          <p:nvPr/>
        </p:nvPicPr>
        <p:blipFill>
          <a:blip r:embed="rId8"/>
          <a:stretch>
            <a:fillRect/>
          </a:stretch>
        </p:blipFill>
        <p:spPr>
          <a:xfrm>
            <a:off x="9177676" y="3629130"/>
            <a:ext cx="6413500" cy="3111500"/>
          </a:xfrm>
          <a:prstGeom prst="round2DiagRect">
            <a:avLst>
              <a:gd name="adj1" fmla="val 13402"/>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Afbeelding 9">
            <a:extLst>
              <a:ext uri="{FF2B5EF4-FFF2-40B4-BE49-F238E27FC236}">
                <a16:creationId xmlns:a16="http://schemas.microsoft.com/office/drawing/2014/main" id="{D15D4170-1B9B-98D6-0BEC-C2A1F3B137AA}"/>
              </a:ext>
            </a:extLst>
          </p:cNvPr>
          <p:cNvPicPr>
            <a:picLocks noChangeAspect="1"/>
          </p:cNvPicPr>
          <p:nvPr/>
        </p:nvPicPr>
        <p:blipFill>
          <a:blip r:embed="rId9"/>
          <a:stretch>
            <a:fillRect/>
          </a:stretch>
        </p:blipFill>
        <p:spPr>
          <a:xfrm>
            <a:off x="16722704" y="3134418"/>
            <a:ext cx="6525720" cy="3864491"/>
          </a:xfrm>
          <a:prstGeom prst="round2DiagRect">
            <a:avLst>
              <a:gd name="adj1" fmla="val 5038"/>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1556922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17382-3198-C190-8DD7-3DCBAC2323F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E093681A-EB3D-91A8-5698-3077A57E9D3C}"/>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sp>
        <p:nvSpPr>
          <p:cNvPr id="2" name="Tekstvak 1">
            <a:extLst>
              <a:ext uri="{FF2B5EF4-FFF2-40B4-BE49-F238E27FC236}">
                <a16:creationId xmlns:a16="http://schemas.microsoft.com/office/drawing/2014/main" id="{061380E5-78E3-08CA-7723-FAA2FC4FD44E}"/>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cxnSp>
        <p:nvCxnSpPr>
          <p:cNvPr id="4" name="Rechte verbindingslijn met pijl 3">
            <a:extLst>
              <a:ext uri="{FF2B5EF4-FFF2-40B4-BE49-F238E27FC236}">
                <a16:creationId xmlns:a16="http://schemas.microsoft.com/office/drawing/2014/main" id="{5BE51492-65E6-A8B8-2A08-DB5607ED483D}"/>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1BACC1F8-8639-2B11-155A-5C632505F94B}"/>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7FC3A53C-AC7E-B924-F96E-DAA1F6336AF5}"/>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9646959E-1347-1865-E9B7-37CF66A7DABE}"/>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1688853C-AE51-9EF5-9299-32B5952CB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C045285B-3C4E-B4AA-C1D7-86F10F32E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Tabel 21">
            <a:extLst>
              <a:ext uri="{FF2B5EF4-FFF2-40B4-BE49-F238E27FC236}">
                <a16:creationId xmlns:a16="http://schemas.microsoft.com/office/drawing/2014/main" id="{CE015594-00D8-F15D-3D87-E7CBFD42F0F2}"/>
              </a:ext>
            </a:extLst>
          </p:cNvPr>
          <p:cNvGraphicFramePr>
            <a:graphicFrameLocks noGrp="1"/>
          </p:cNvGraphicFramePr>
          <p:nvPr>
            <p:extLst>
              <p:ext uri="{D42A27DB-BD31-4B8C-83A1-F6EECF244321}">
                <p14:modId xmlns:p14="http://schemas.microsoft.com/office/powerpoint/2010/main" val="1977610098"/>
              </p:ext>
            </p:extLst>
          </p:nvPr>
        </p:nvGraphicFramePr>
        <p:xfrm>
          <a:off x="1486800" y="8929129"/>
          <a:ext cx="5804784" cy="6625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bl>
          </a:graphicData>
        </a:graphic>
      </p:graphicFrame>
      <p:graphicFrame>
        <p:nvGraphicFramePr>
          <p:cNvPr id="23" name="Tabel 22">
            <a:extLst>
              <a:ext uri="{FF2B5EF4-FFF2-40B4-BE49-F238E27FC236}">
                <a16:creationId xmlns:a16="http://schemas.microsoft.com/office/drawing/2014/main" id="{98516A4E-9D79-ECE7-B59D-9E1CF911D45F}"/>
              </a:ext>
            </a:extLst>
          </p:cNvPr>
          <p:cNvGraphicFramePr>
            <a:graphicFrameLocks noGrp="1"/>
          </p:cNvGraphicFramePr>
          <p:nvPr>
            <p:extLst>
              <p:ext uri="{D42A27DB-BD31-4B8C-83A1-F6EECF244321}">
                <p14:modId xmlns:p14="http://schemas.microsoft.com/office/powerpoint/2010/main" val="3510960058"/>
              </p:ext>
            </p:extLst>
          </p:nvPr>
        </p:nvGraphicFramePr>
        <p:xfrm>
          <a:off x="16854428" y="8929129"/>
          <a:ext cx="5804784" cy="6625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bl>
          </a:graphicData>
        </a:graphic>
      </p:graphicFrame>
      <p:sp>
        <p:nvSpPr>
          <p:cNvPr id="6" name="Tekstvak 5">
            <a:extLst>
              <a:ext uri="{FF2B5EF4-FFF2-40B4-BE49-F238E27FC236}">
                <a16:creationId xmlns:a16="http://schemas.microsoft.com/office/drawing/2014/main" id="{4DA7F4E0-C7A3-A616-DFF6-009D247D73CC}"/>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29</a:t>
            </a:r>
          </a:p>
        </p:txBody>
      </p:sp>
      <p:sp>
        <p:nvSpPr>
          <p:cNvPr id="7" name="Rechthoek 6">
            <a:extLst>
              <a:ext uri="{FF2B5EF4-FFF2-40B4-BE49-F238E27FC236}">
                <a16:creationId xmlns:a16="http://schemas.microsoft.com/office/drawing/2014/main" id="{2C1C0F65-5CA8-72CB-512B-DC98985BC7D0}"/>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8" name="Rechthoek 7">
            <a:extLst>
              <a:ext uri="{FF2B5EF4-FFF2-40B4-BE49-F238E27FC236}">
                <a16:creationId xmlns:a16="http://schemas.microsoft.com/office/drawing/2014/main" id="{E96A2AD9-0622-7C5D-4AF0-D92147FE260A}"/>
              </a:ext>
            </a:extLst>
          </p:cNvPr>
          <p:cNvSpPr/>
          <p:nvPr/>
        </p:nvSpPr>
        <p:spPr>
          <a:xfrm>
            <a:off x="10200998" y="253440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9" name="Rechthoek 8">
            <a:extLst>
              <a:ext uri="{FF2B5EF4-FFF2-40B4-BE49-F238E27FC236}">
                <a16:creationId xmlns:a16="http://schemas.microsoft.com/office/drawing/2014/main" id="{61506104-B906-6919-FF2D-6C2D5690FAF7}"/>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34884511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par>
                                <p:cTn id="50" presetID="3" presetClass="entr" presetSubtype="1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7D57B-51F4-9B7D-7FFB-3A4E56AB097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803D9F69-9FE4-E7DE-4C86-E1F9F5EB9CE2}"/>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cxnSp>
        <p:nvCxnSpPr>
          <p:cNvPr id="4" name="Rechte verbindingslijn met pijl 3">
            <a:extLst>
              <a:ext uri="{FF2B5EF4-FFF2-40B4-BE49-F238E27FC236}">
                <a16:creationId xmlns:a16="http://schemas.microsoft.com/office/drawing/2014/main" id="{EEA95760-E4BD-9636-053D-31931CD67B91}"/>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AAA6D292-6794-9878-0002-029F4E94272A}"/>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E09B37FA-9202-4461-9499-1D85123D18B3}"/>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6D4A46C9-5294-210A-23A0-F37B47966BC2}"/>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C4EF769A-C075-4B99-CA99-E6223412B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9AA76224-48CD-FEA3-61C0-A4CED20EB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CD3D216D-51E0-079A-5CA2-3BB5E206AB1B}"/>
              </a:ext>
            </a:extLst>
          </p:cNvPr>
          <p:cNvGraphicFramePr>
            <a:graphicFrameLocks noGrp="1"/>
          </p:cNvGraphicFramePr>
          <p:nvPr>
            <p:extLst>
              <p:ext uri="{D42A27DB-BD31-4B8C-83A1-F6EECF244321}">
                <p14:modId xmlns:p14="http://schemas.microsoft.com/office/powerpoint/2010/main" val="3574095713"/>
              </p:ext>
            </p:extLst>
          </p:nvPr>
        </p:nvGraphicFramePr>
        <p:xfrm>
          <a:off x="1486800" y="8929129"/>
          <a:ext cx="5804784" cy="132505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bl>
          </a:graphicData>
        </a:graphic>
      </p:graphicFrame>
      <p:graphicFrame>
        <p:nvGraphicFramePr>
          <p:cNvPr id="7" name="Tabel 6">
            <a:extLst>
              <a:ext uri="{FF2B5EF4-FFF2-40B4-BE49-F238E27FC236}">
                <a16:creationId xmlns:a16="http://schemas.microsoft.com/office/drawing/2014/main" id="{5D80780C-6108-E646-49BA-B86038E28DC4}"/>
              </a:ext>
            </a:extLst>
          </p:cNvPr>
          <p:cNvGraphicFramePr>
            <a:graphicFrameLocks noGrp="1"/>
          </p:cNvGraphicFramePr>
          <p:nvPr>
            <p:extLst>
              <p:ext uri="{D42A27DB-BD31-4B8C-83A1-F6EECF244321}">
                <p14:modId xmlns:p14="http://schemas.microsoft.com/office/powerpoint/2010/main" val="3612317371"/>
              </p:ext>
            </p:extLst>
          </p:nvPr>
        </p:nvGraphicFramePr>
        <p:xfrm>
          <a:off x="16855200" y="8929129"/>
          <a:ext cx="5804784" cy="132505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bl>
          </a:graphicData>
        </a:graphic>
      </p:graphicFrame>
      <p:sp>
        <p:nvSpPr>
          <p:cNvPr id="8" name="Tekstvak 7">
            <a:extLst>
              <a:ext uri="{FF2B5EF4-FFF2-40B4-BE49-F238E27FC236}">
                <a16:creationId xmlns:a16="http://schemas.microsoft.com/office/drawing/2014/main" id="{8F22C745-C9A6-4B7D-8FFE-499F7A707422}"/>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2" name="Tekstvak 1">
            <a:extLst>
              <a:ext uri="{FF2B5EF4-FFF2-40B4-BE49-F238E27FC236}">
                <a16:creationId xmlns:a16="http://schemas.microsoft.com/office/drawing/2014/main" id="{75700DDF-C2CB-CC59-226E-2E635D5E3A1A}"/>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30</a:t>
            </a:r>
          </a:p>
        </p:txBody>
      </p:sp>
      <p:sp>
        <p:nvSpPr>
          <p:cNvPr id="5" name="Rechthoek 4">
            <a:extLst>
              <a:ext uri="{FF2B5EF4-FFF2-40B4-BE49-F238E27FC236}">
                <a16:creationId xmlns:a16="http://schemas.microsoft.com/office/drawing/2014/main" id="{407BF537-A6D9-6DB8-ECF1-629C958BC556}"/>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11" name="Rechthoek 10">
            <a:extLst>
              <a:ext uri="{FF2B5EF4-FFF2-40B4-BE49-F238E27FC236}">
                <a16:creationId xmlns:a16="http://schemas.microsoft.com/office/drawing/2014/main" id="{6F6BA521-A344-41C1-3006-A226802A595B}"/>
              </a:ext>
            </a:extLst>
          </p:cNvPr>
          <p:cNvSpPr/>
          <p:nvPr/>
        </p:nvSpPr>
        <p:spPr>
          <a:xfrm>
            <a:off x="10200998" y="253440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12" name="Rechthoek 11">
            <a:extLst>
              <a:ext uri="{FF2B5EF4-FFF2-40B4-BE49-F238E27FC236}">
                <a16:creationId xmlns:a16="http://schemas.microsoft.com/office/drawing/2014/main" id="{661B21D2-82F0-DE4B-65B6-216113761E50}"/>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286964382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7A36-C68C-DC0A-EFAB-9207EA5AEEA8}"/>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F828A33-E53B-5E62-40DE-6AB19C5F29D1}"/>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cxnSp>
        <p:nvCxnSpPr>
          <p:cNvPr id="4" name="Rechte verbindingslijn met pijl 3">
            <a:extLst>
              <a:ext uri="{FF2B5EF4-FFF2-40B4-BE49-F238E27FC236}">
                <a16:creationId xmlns:a16="http://schemas.microsoft.com/office/drawing/2014/main" id="{D90D5F10-5246-FC66-A557-D3C18F08A683}"/>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96BA4836-89A7-BC4F-721D-5AE7E7CD500A}"/>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06AAEDE3-25E9-9E09-AB05-B540FDC38E0A}"/>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263D1157-B1E6-1E88-E442-13CEBA698180}"/>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A5A1E9F9-F6FB-131A-05AE-4676B8E62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29073466-37A1-9998-7970-AB8B95295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el 7">
            <a:extLst>
              <a:ext uri="{FF2B5EF4-FFF2-40B4-BE49-F238E27FC236}">
                <a16:creationId xmlns:a16="http://schemas.microsoft.com/office/drawing/2014/main" id="{E44C99D3-D92C-4CCC-53BC-6E82F088BEAA}"/>
              </a:ext>
            </a:extLst>
          </p:cNvPr>
          <p:cNvGraphicFramePr>
            <a:graphicFrameLocks noGrp="1"/>
          </p:cNvGraphicFramePr>
          <p:nvPr>
            <p:extLst>
              <p:ext uri="{D42A27DB-BD31-4B8C-83A1-F6EECF244321}">
                <p14:modId xmlns:p14="http://schemas.microsoft.com/office/powerpoint/2010/main" val="4240136452"/>
              </p:ext>
            </p:extLst>
          </p:nvPr>
        </p:nvGraphicFramePr>
        <p:xfrm>
          <a:off x="1486800" y="8929129"/>
          <a:ext cx="5804784" cy="198757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bl>
          </a:graphicData>
        </a:graphic>
      </p:graphicFrame>
      <p:graphicFrame>
        <p:nvGraphicFramePr>
          <p:cNvPr id="9" name="Tabel 8">
            <a:extLst>
              <a:ext uri="{FF2B5EF4-FFF2-40B4-BE49-F238E27FC236}">
                <a16:creationId xmlns:a16="http://schemas.microsoft.com/office/drawing/2014/main" id="{DCC11882-DC1F-0A2E-752D-5FE51B2A2E85}"/>
              </a:ext>
            </a:extLst>
          </p:cNvPr>
          <p:cNvGraphicFramePr>
            <a:graphicFrameLocks noGrp="1"/>
          </p:cNvGraphicFramePr>
          <p:nvPr>
            <p:extLst>
              <p:ext uri="{D42A27DB-BD31-4B8C-83A1-F6EECF244321}">
                <p14:modId xmlns:p14="http://schemas.microsoft.com/office/powerpoint/2010/main" val="3308114191"/>
              </p:ext>
            </p:extLst>
          </p:nvPr>
        </p:nvGraphicFramePr>
        <p:xfrm>
          <a:off x="16855200" y="8929129"/>
          <a:ext cx="5804784" cy="198757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bl>
          </a:graphicData>
        </a:graphic>
      </p:graphicFrame>
      <p:sp>
        <p:nvSpPr>
          <p:cNvPr id="11" name="Tekstvak 10">
            <a:extLst>
              <a:ext uri="{FF2B5EF4-FFF2-40B4-BE49-F238E27FC236}">
                <a16:creationId xmlns:a16="http://schemas.microsoft.com/office/drawing/2014/main" id="{B5188A9E-0CCC-6B64-C672-683EB0E61FAB}"/>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2" name="Tekstvak 1">
            <a:extLst>
              <a:ext uri="{FF2B5EF4-FFF2-40B4-BE49-F238E27FC236}">
                <a16:creationId xmlns:a16="http://schemas.microsoft.com/office/drawing/2014/main" id="{346D0D4F-3100-031E-2EAF-72E251E6A5FF}"/>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31</a:t>
            </a:r>
          </a:p>
        </p:txBody>
      </p:sp>
      <p:sp>
        <p:nvSpPr>
          <p:cNvPr id="5" name="Rechthoek 4">
            <a:extLst>
              <a:ext uri="{FF2B5EF4-FFF2-40B4-BE49-F238E27FC236}">
                <a16:creationId xmlns:a16="http://schemas.microsoft.com/office/drawing/2014/main" id="{80014BE4-E842-1263-AD17-69C7FCC05A19}"/>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6" name="Rechthoek 5">
            <a:extLst>
              <a:ext uri="{FF2B5EF4-FFF2-40B4-BE49-F238E27FC236}">
                <a16:creationId xmlns:a16="http://schemas.microsoft.com/office/drawing/2014/main" id="{DF18F941-25FE-421A-1562-57DBAE15C654}"/>
              </a:ext>
            </a:extLst>
          </p:cNvPr>
          <p:cNvSpPr/>
          <p:nvPr/>
        </p:nvSpPr>
        <p:spPr>
          <a:xfrm>
            <a:off x="10200998" y="253440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7" name="Rechthoek 6">
            <a:extLst>
              <a:ext uri="{FF2B5EF4-FFF2-40B4-BE49-F238E27FC236}">
                <a16:creationId xmlns:a16="http://schemas.microsoft.com/office/drawing/2014/main" id="{CD122F28-ADFF-9C9E-AB5D-97A2C1339BCA}"/>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126987690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180C3-19D5-0C5B-72C4-A0404833F0B3}"/>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0771E16-A7DA-2278-E7FE-3257180C73AE}"/>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cxnSp>
        <p:nvCxnSpPr>
          <p:cNvPr id="4" name="Rechte verbindingslijn met pijl 3">
            <a:extLst>
              <a:ext uri="{FF2B5EF4-FFF2-40B4-BE49-F238E27FC236}">
                <a16:creationId xmlns:a16="http://schemas.microsoft.com/office/drawing/2014/main" id="{5F99BA58-CF6F-BF6E-49A8-300E61D4E4CB}"/>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BB30EC1A-EFBC-EB20-D2C4-D26E964E35D7}"/>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4966268A-DB56-C566-3E6C-2494EC5AC700}"/>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DB0C4641-5998-425A-73A2-B553539B93B9}"/>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3D9700F4-D8F4-8C44-20D6-C372903DD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C6C82A79-5350-D3CA-8F92-38C7C807D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7F949B79-9E0D-AD7B-CBBB-492E59711677}"/>
              </a:ext>
            </a:extLst>
          </p:cNvPr>
          <p:cNvGraphicFramePr>
            <a:graphicFrameLocks noGrp="1"/>
          </p:cNvGraphicFramePr>
          <p:nvPr>
            <p:extLst>
              <p:ext uri="{D42A27DB-BD31-4B8C-83A1-F6EECF244321}">
                <p14:modId xmlns:p14="http://schemas.microsoft.com/office/powerpoint/2010/main" val="2786661400"/>
              </p:ext>
            </p:extLst>
          </p:nvPr>
        </p:nvGraphicFramePr>
        <p:xfrm>
          <a:off x="1486800" y="8929129"/>
          <a:ext cx="5804784" cy="265010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bl>
          </a:graphicData>
        </a:graphic>
      </p:graphicFrame>
      <p:graphicFrame>
        <p:nvGraphicFramePr>
          <p:cNvPr id="7" name="Tabel 6">
            <a:extLst>
              <a:ext uri="{FF2B5EF4-FFF2-40B4-BE49-F238E27FC236}">
                <a16:creationId xmlns:a16="http://schemas.microsoft.com/office/drawing/2014/main" id="{4E0030BC-D13C-1929-13D2-EC1FCB9F1825}"/>
              </a:ext>
            </a:extLst>
          </p:cNvPr>
          <p:cNvGraphicFramePr>
            <a:graphicFrameLocks noGrp="1"/>
          </p:cNvGraphicFramePr>
          <p:nvPr>
            <p:extLst>
              <p:ext uri="{D42A27DB-BD31-4B8C-83A1-F6EECF244321}">
                <p14:modId xmlns:p14="http://schemas.microsoft.com/office/powerpoint/2010/main" val="1712479773"/>
              </p:ext>
            </p:extLst>
          </p:nvPr>
        </p:nvGraphicFramePr>
        <p:xfrm>
          <a:off x="16855200" y="8929129"/>
          <a:ext cx="5804784" cy="265010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bl>
          </a:graphicData>
        </a:graphic>
      </p:graphicFrame>
      <p:sp>
        <p:nvSpPr>
          <p:cNvPr id="11" name="Tekstvak 10">
            <a:extLst>
              <a:ext uri="{FF2B5EF4-FFF2-40B4-BE49-F238E27FC236}">
                <a16:creationId xmlns:a16="http://schemas.microsoft.com/office/drawing/2014/main" id="{4CBA47B7-72FB-6688-5695-B74AC12EFA0D}"/>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cxnSp>
        <p:nvCxnSpPr>
          <p:cNvPr id="5" name="Rechte verbindingslijn 4">
            <a:extLst>
              <a:ext uri="{FF2B5EF4-FFF2-40B4-BE49-F238E27FC236}">
                <a16:creationId xmlns:a16="http://schemas.microsoft.com/office/drawing/2014/main" id="{83F00222-D763-16CB-0312-EF722EDA0CAE}"/>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7B6C79B-B65B-CCDB-2A07-7786DED1FF07}"/>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EC8B23D5-EAEA-3A2B-C08A-F23FDC94855E}"/>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D01A0D29-B9C1-CCE4-E8E2-4D8AE55D0371}"/>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32</a:t>
            </a:r>
          </a:p>
        </p:txBody>
      </p:sp>
      <p:sp>
        <p:nvSpPr>
          <p:cNvPr id="2" name="Rechthoek 1">
            <a:extLst>
              <a:ext uri="{FF2B5EF4-FFF2-40B4-BE49-F238E27FC236}">
                <a16:creationId xmlns:a16="http://schemas.microsoft.com/office/drawing/2014/main" id="{8A34B96E-8164-CC41-CE41-FB90E823BC60}"/>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8" name="Rechthoek 7">
            <a:extLst>
              <a:ext uri="{FF2B5EF4-FFF2-40B4-BE49-F238E27FC236}">
                <a16:creationId xmlns:a16="http://schemas.microsoft.com/office/drawing/2014/main" id="{A42CD2BB-2592-7453-9CDE-C82F8123BE78}"/>
              </a:ext>
            </a:extLst>
          </p:cNvPr>
          <p:cNvSpPr/>
          <p:nvPr/>
        </p:nvSpPr>
        <p:spPr>
          <a:xfrm>
            <a:off x="10200998" y="253440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9" name="Rechthoek 8">
            <a:extLst>
              <a:ext uri="{FF2B5EF4-FFF2-40B4-BE49-F238E27FC236}">
                <a16:creationId xmlns:a16="http://schemas.microsoft.com/office/drawing/2014/main" id="{A7E919D8-8206-3EF9-CD43-467B0B538802}"/>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388758883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C90CD-F8B7-ED23-C899-06C4B8AE31A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ECFEB8D-F53A-FC97-C675-2444C0F9B85A}"/>
              </a:ext>
            </a:extLst>
          </p:cNvPr>
          <p:cNvSpPr txBox="1"/>
          <p:nvPr/>
        </p:nvSpPr>
        <p:spPr>
          <a:xfrm>
            <a:off x="1132204" y="921157"/>
            <a:ext cx="15540356"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Zero-Knowledge Proofs</a:t>
            </a:r>
          </a:p>
        </p:txBody>
      </p:sp>
      <p:sp>
        <p:nvSpPr>
          <p:cNvPr id="7" name="Tekstvak 6">
            <a:extLst>
              <a:ext uri="{FF2B5EF4-FFF2-40B4-BE49-F238E27FC236}">
                <a16:creationId xmlns:a16="http://schemas.microsoft.com/office/drawing/2014/main" id="{5CE48CE5-CC87-FBF8-8B36-2C68F66AC6F9}"/>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3</a:t>
            </a:r>
          </a:p>
        </p:txBody>
      </p:sp>
      <p:sp>
        <p:nvSpPr>
          <p:cNvPr id="18" name="Afgeronde rechthoek 17">
            <a:extLst>
              <a:ext uri="{FF2B5EF4-FFF2-40B4-BE49-F238E27FC236}">
                <a16:creationId xmlns:a16="http://schemas.microsoft.com/office/drawing/2014/main" id="{6FDB85CA-7060-918C-9CFF-4EF38FA01652}"/>
              </a:ext>
            </a:extLst>
          </p:cNvPr>
          <p:cNvSpPr/>
          <p:nvPr/>
        </p:nvSpPr>
        <p:spPr>
          <a:xfrm>
            <a:off x="4597580" y="5356800"/>
            <a:ext cx="15182490" cy="5676181"/>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5" name="Afgeronde rechthoek 24">
            <a:extLst>
              <a:ext uri="{FF2B5EF4-FFF2-40B4-BE49-F238E27FC236}">
                <a16:creationId xmlns:a16="http://schemas.microsoft.com/office/drawing/2014/main" id="{5CB17FF9-1844-2A96-F5C8-8154447E90BF}"/>
              </a:ext>
            </a:extLst>
          </p:cNvPr>
          <p:cNvSpPr/>
          <p:nvPr/>
        </p:nvSpPr>
        <p:spPr>
          <a:xfrm>
            <a:off x="5387975" y="4202601"/>
            <a:ext cx="13601700" cy="1143000"/>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noFill/>
                <a:latin typeface="Futura Medium" panose="020B0602020204020303" pitchFamily="34" charset="-79"/>
                <a:cs typeface="Futura Medium" panose="020B0602020204020303" pitchFamily="34" charset="-79"/>
              </a:rPr>
              <a:t>I</a:t>
            </a:r>
            <a:r>
              <a:rPr lang="nl-BE" dirty="0">
                <a:solidFill>
                  <a:srgbClr val="000000"/>
                </a:solidFill>
                <a:latin typeface="Futura Medium" panose="020B0602020204020303" pitchFamily="34" charset="-79"/>
                <a:cs typeface="Futura Medium" panose="020B0602020204020303" pitchFamily="34" charset="-79"/>
              </a:rPr>
              <a:t>Zero-Knowledge Proof (ZKP)</a:t>
            </a:r>
            <a:endParaRPr lang="nl-BE" dirty="0">
              <a:noFill/>
              <a:latin typeface="Futura Medium" panose="020B0602020204020303" pitchFamily="34" charset="-79"/>
              <a:cs typeface="Futura Medium" panose="020B0602020204020303" pitchFamily="34" charset="-79"/>
            </a:endParaRPr>
          </a:p>
        </p:txBody>
      </p:sp>
      <p:cxnSp>
        <p:nvCxnSpPr>
          <p:cNvPr id="66" name="Rechte verbindingslijn met pijl 65">
            <a:extLst>
              <a:ext uri="{FF2B5EF4-FFF2-40B4-BE49-F238E27FC236}">
                <a16:creationId xmlns:a16="http://schemas.microsoft.com/office/drawing/2014/main" id="{0852AB24-EDAF-2CD7-A7B4-E014A0BE3DB4}"/>
              </a:ext>
            </a:extLst>
          </p:cNvPr>
          <p:cNvCxnSpPr>
            <a:cxnSpLocks/>
          </p:cNvCxnSpPr>
          <p:nvPr/>
        </p:nvCxnSpPr>
        <p:spPr>
          <a:xfrm>
            <a:off x="10351953" y="8229600"/>
            <a:ext cx="161469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7" name="Tekstvak 66">
            <a:extLst>
              <a:ext uri="{FF2B5EF4-FFF2-40B4-BE49-F238E27FC236}">
                <a16:creationId xmlns:a16="http://schemas.microsoft.com/office/drawing/2014/main" id="{89CFF5AC-F1CD-111E-530A-059433559411}"/>
              </a:ext>
            </a:extLst>
          </p:cNvPr>
          <p:cNvSpPr txBox="1"/>
          <p:nvPr/>
        </p:nvSpPr>
        <p:spPr>
          <a:xfrm>
            <a:off x="9090269" y="7887600"/>
            <a:ext cx="1544320" cy="646331"/>
          </a:xfrm>
          <a:prstGeom prst="rect">
            <a:avLst/>
          </a:prstGeom>
          <a:noFill/>
        </p:spPr>
        <p:txBody>
          <a:bodyPr wrap="square" rtlCol="0">
            <a:spAutoFit/>
          </a:bodyPr>
          <a:lstStyle/>
          <a:p>
            <a:r>
              <a:rPr lang="nl-BE" b="1" dirty="0">
                <a:solidFill>
                  <a:schemeClr val="accent1"/>
                </a:solidFill>
                <a:latin typeface="FUTURA MEDIUM" panose="020B0602020204020303" pitchFamily="34" charset="-79"/>
                <a:cs typeface="FUTURA MEDIUM" panose="020B0602020204020303" pitchFamily="34" charset="-79"/>
              </a:rPr>
              <a:t>proof</a:t>
            </a:r>
          </a:p>
        </p:txBody>
      </p:sp>
      <p:cxnSp>
        <p:nvCxnSpPr>
          <p:cNvPr id="68" name="Rechte verbindingslijn met pijl 67">
            <a:extLst>
              <a:ext uri="{FF2B5EF4-FFF2-40B4-BE49-F238E27FC236}">
                <a16:creationId xmlns:a16="http://schemas.microsoft.com/office/drawing/2014/main" id="{E970E6FB-68DE-55AC-B118-5826EA1A518C}"/>
              </a:ext>
            </a:extLst>
          </p:cNvPr>
          <p:cNvCxnSpPr>
            <a:cxnSpLocks/>
          </p:cNvCxnSpPr>
          <p:nvPr/>
        </p:nvCxnSpPr>
        <p:spPr>
          <a:xfrm flipV="1">
            <a:off x="14508480" y="6408000"/>
            <a:ext cx="3060809" cy="169608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9" name="Rechte verbindingslijn met pijl 68">
            <a:extLst>
              <a:ext uri="{FF2B5EF4-FFF2-40B4-BE49-F238E27FC236}">
                <a16:creationId xmlns:a16="http://schemas.microsoft.com/office/drawing/2014/main" id="{584F278B-3496-B9FE-C116-630BCEE5AB0B}"/>
              </a:ext>
            </a:extLst>
          </p:cNvPr>
          <p:cNvCxnSpPr>
            <a:cxnSpLocks/>
          </p:cNvCxnSpPr>
          <p:nvPr/>
        </p:nvCxnSpPr>
        <p:spPr>
          <a:xfrm flipV="1">
            <a:off x="7359711" y="6858000"/>
            <a:ext cx="698042" cy="564135"/>
          </a:xfrm>
          <a:prstGeom prst="straightConnector1">
            <a:avLst/>
          </a:prstGeom>
          <a:ln w="76200">
            <a:solidFill>
              <a:schemeClr val="accent6">
                <a:lumMod val="2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0" name="Tekstvak 69">
            <a:extLst>
              <a:ext uri="{FF2B5EF4-FFF2-40B4-BE49-F238E27FC236}">
                <a16:creationId xmlns:a16="http://schemas.microsoft.com/office/drawing/2014/main" id="{C4437908-9602-A99D-201D-A9911CC4BA72}"/>
              </a:ext>
            </a:extLst>
          </p:cNvPr>
          <p:cNvSpPr txBox="1"/>
          <p:nvPr/>
        </p:nvSpPr>
        <p:spPr>
          <a:xfrm>
            <a:off x="7963157" y="5816921"/>
            <a:ext cx="2386630" cy="954107"/>
          </a:xfrm>
          <a:prstGeom prst="rect">
            <a:avLst/>
          </a:prstGeom>
          <a:noFill/>
        </p:spPr>
        <p:txBody>
          <a:bodyPr wrap="square" rtlCol="0">
            <a:spAutoFit/>
          </a:bodyPr>
          <a:lstStyle/>
          <a:p>
            <a:pPr algn="ctr"/>
            <a:r>
              <a:rPr lang="nl-BE" sz="2800" b="1" dirty="0">
                <a:solidFill>
                  <a:schemeClr val="accent6">
                    <a:lumMod val="25000"/>
                  </a:schemeClr>
                </a:solidFill>
                <a:latin typeface="+mj-lt"/>
              </a:rPr>
              <a:t>I keep some </a:t>
            </a:r>
          </a:p>
          <a:p>
            <a:pPr algn="ctr"/>
            <a:r>
              <a:rPr lang="nl-BE" sz="2800" b="1" dirty="0">
                <a:solidFill>
                  <a:schemeClr val="accent6">
                    <a:lumMod val="25000"/>
                  </a:schemeClr>
                </a:solidFill>
                <a:latin typeface="+mj-lt"/>
              </a:rPr>
              <a:t>data secret</a:t>
            </a:r>
            <a:endParaRPr lang="en-US" sz="2800" b="1" dirty="0">
              <a:latin typeface="+mj-lt"/>
            </a:endParaRPr>
          </a:p>
        </p:txBody>
      </p:sp>
      <p:pic>
        <p:nvPicPr>
          <p:cNvPr id="71" name="Picture 2" descr="Cool boy emoji | AI Emoji Generator">
            <a:extLst>
              <a:ext uri="{FF2B5EF4-FFF2-40B4-BE49-F238E27FC236}">
                <a16:creationId xmlns:a16="http://schemas.microsoft.com/office/drawing/2014/main" id="{4C413474-69FA-E44E-FA4B-8ABEF92A5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112" y="6719759"/>
            <a:ext cx="2737665" cy="2737665"/>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Rechte verbindingslijn met pijl 71">
            <a:extLst>
              <a:ext uri="{FF2B5EF4-FFF2-40B4-BE49-F238E27FC236}">
                <a16:creationId xmlns:a16="http://schemas.microsoft.com/office/drawing/2014/main" id="{F46697E9-D566-9544-C4DF-4F4AA641B646}"/>
              </a:ext>
            </a:extLst>
          </p:cNvPr>
          <p:cNvCxnSpPr>
            <a:cxnSpLocks/>
          </p:cNvCxnSpPr>
          <p:nvPr/>
        </p:nvCxnSpPr>
        <p:spPr>
          <a:xfrm>
            <a:off x="14508480" y="8361680"/>
            <a:ext cx="3060809" cy="194122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Rechte verbindingslijn met pijl 72">
            <a:extLst>
              <a:ext uri="{FF2B5EF4-FFF2-40B4-BE49-F238E27FC236}">
                <a16:creationId xmlns:a16="http://schemas.microsoft.com/office/drawing/2014/main" id="{D45114AE-C367-DDCC-06DD-4AB9FD3368EA}"/>
              </a:ext>
            </a:extLst>
          </p:cNvPr>
          <p:cNvCxnSpPr>
            <a:cxnSpLocks/>
          </p:cNvCxnSpPr>
          <p:nvPr/>
        </p:nvCxnSpPr>
        <p:spPr>
          <a:xfrm>
            <a:off x="7686897" y="8229600"/>
            <a:ext cx="1475999" cy="0"/>
          </a:xfrm>
          <a:prstGeom prst="straightConnector1">
            <a:avLst/>
          </a:prstGeom>
          <a:ln w="76200">
            <a:tailEnd type="none"/>
          </a:ln>
        </p:spPr>
        <p:style>
          <a:lnRef idx="1">
            <a:schemeClr val="accent1"/>
          </a:lnRef>
          <a:fillRef idx="0">
            <a:schemeClr val="accent1"/>
          </a:fillRef>
          <a:effectRef idx="0">
            <a:schemeClr val="accent1"/>
          </a:effectRef>
          <a:fontRef idx="minor">
            <a:schemeClr val="tx1"/>
          </a:fontRef>
        </p:style>
      </p:cxnSp>
      <p:sp>
        <p:nvSpPr>
          <p:cNvPr id="74" name="Wolk 73">
            <a:extLst>
              <a:ext uri="{FF2B5EF4-FFF2-40B4-BE49-F238E27FC236}">
                <a16:creationId xmlns:a16="http://schemas.microsoft.com/office/drawing/2014/main" id="{7BE4137A-C5C0-A162-2886-D3F9BB7BFF64}"/>
              </a:ext>
            </a:extLst>
          </p:cNvPr>
          <p:cNvSpPr/>
          <p:nvPr/>
        </p:nvSpPr>
        <p:spPr>
          <a:xfrm>
            <a:off x="13535727" y="5460284"/>
            <a:ext cx="3373850" cy="1360704"/>
          </a:xfrm>
          <a:prstGeom prst="cloud">
            <a:avLst/>
          </a:prstGeom>
          <a:noFill/>
          <a:ln w="38100">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b="1" dirty="0">
              <a:solidFill>
                <a:schemeClr val="accent6">
                  <a:lumMod val="25000"/>
                </a:schemeClr>
              </a:solidFill>
            </a:endParaRPr>
          </a:p>
        </p:txBody>
      </p:sp>
      <p:sp>
        <p:nvSpPr>
          <p:cNvPr id="75" name="Tekstvak 74">
            <a:extLst>
              <a:ext uri="{FF2B5EF4-FFF2-40B4-BE49-F238E27FC236}">
                <a16:creationId xmlns:a16="http://schemas.microsoft.com/office/drawing/2014/main" id="{85403E47-F99B-CEB6-3E64-4A6289BC8C51}"/>
              </a:ext>
            </a:extLst>
          </p:cNvPr>
          <p:cNvSpPr txBox="1"/>
          <p:nvPr/>
        </p:nvSpPr>
        <p:spPr>
          <a:xfrm>
            <a:off x="13859223" y="5623840"/>
            <a:ext cx="2583816" cy="954107"/>
          </a:xfrm>
          <a:prstGeom prst="rect">
            <a:avLst/>
          </a:prstGeom>
          <a:noFill/>
        </p:spPr>
        <p:txBody>
          <a:bodyPr wrap="square" rtlCol="0">
            <a:spAutoFit/>
          </a:bodyPr>
          <a:lstStyle/>
          <a:p>
            <a:pPr algn="ctr"/>
            <a:r>
              <a:rPr lang="nl-BE" sz="2800" b="1" dirty="0">
                <a:solidFill>
                  <a:schemeClr val="accent6">
                    <a:lumMod val="10000"/>
                  </a:schemeClr>
                </a:solidFill>
                <a:latin typeface="+mj-lt"/>
                <a:cs typeface="FUTURA MEDIUM" panose="020B0602020204020303" pitchFamily="34" charset="-79"/>
              </a:rPr>
              <a:t>I verify your proof quickly</a:t>
            </a:r>
          </a:p>
        </p:txBody>
      </p:sp>
      <p:pic>
        <p:nvPicPr>
          <p:cNvPr id="76" name="Afbeelding 75">
            <a:extLst>
              <a:ext uri="{FF2B5EF4-FFF2-40B4-BE49-F238E27FC236}">
                <a16:creationId xmlns:a16="http://schemas.microsoft.com/office/drawing/2014/main" id="{1A1F70CB-4115-691C-7E73-C2DE461139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372048" y="5460284"/>
            <a:ext cx="2226413" cy="2226413"/>
          </a:xfrm>
          <a:prstGeom prst="rect">
            <a:avLst/>
          </a:prstGeom>
        </p:spPr>
      </p:pic>
      <p:pic>
        <p:nvPicPr>
          <p:cNvPr id="77" name="Afbeelding 76">
            <a:extLst>
              <a:ext uri="{FF2B5EF4-FFF2-40B4-BE49-F238E27FC236}">
                <a16:creationId xmlns:a16="http://schemas.microsoft.com/office/drawing/2014/main" id="{E3504F18-4828-CCD1-3906-FBD7896F15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502802" y="8634413"/>
            <a:ext cx="2277268" cy="2277268"/>
          </a:xfrm>
          <a:prstGeom prst="rect">
            <a:avLst/>
          </a:prstGeom>
        </p:spPr>
      </p:pic>
      <p:pic>
        <p:nvPicPr>
          <p:cNvPr id="78" name="Afbeelding 77" descr="Afbeelding met speelgoed, pop, persoon, tekenfilm&#10;&#10;Door AI gegenereerde inhoud is mogelijk onjuist.">
            <a:extLst>
              <a:ext uri="{FF2B5EF4-FFF2-40B4-BE49-F238E27FC236}">
                <a16:creationId xmlns:a16="http://schemas.microsoft.com/office/drawing/2014/main" id="{1FD8BE39-F349-D577-E67A-6B43901F53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0842" y="6430992"/>
            <a:ext cx="3043793" cy="3043793"/>
          </a:xfrm>
          <a:prstGeom prst="rect">
            <a:avLst/>
          </a:prstGeom>
        </p:spPr>
      </p:pic>
      <p:sp>
        <p:nvSpPr>
          <p:cNvPr id="79" name="Wolk 78">
            <a:extLst>
              <a:ext uri="{FF2B5EF4-FFF2-40B4-BE49-F238E27FC236}">
                <a16:creationId xmlns:a16="http://schemas.microsoft.com/office/drawing/2014/main" id="{A5DD9F5C-E02B-3920-F8FC-AC6C33C531BD}"/>
              </a:ext>
            </a:extLst>
          </p:cNvPr>
          <p:cNvSpPr/>
          <p:nvPr/>
        </p:nvSpPr>
        <p:spPr>
          <a:xfrm>
            <a:off x="7412571" y="5554534"/>
            <a:ext cx="3614299" cy="1478882"/>
          </a:xfrm>
          <a:prstGeom prst="cloud">
            <a:avLst/>
          </a:prstGeom>
          <a:noFill/>
          <a:ln w="38100">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b="1" dirty="0">
              <a:solidFill>
                <a:schemeClr val="accent6">
                  <a:lumMod val="25000"/>
                </a:schemeClr>
              </a:solidFill>
            </a:endParaRPr>
          </a:p>
        </p:txBody>
      </p:sp>
      <p:cxnSp>
        <p:nvCxnSpPr>
          <p:cNvPr id="80" name="Rechte verbindingslijn met pijl 79">
            <a:extLst>
              <a:ext uri="{FF2B5EF4-FFF2-40B4-BE49-F238E27FC236}">
                <a16:creationId xmlns:a16="http://schemas.microsoft.com/office/drawing/2014/main" id="{2E651C40-3087-CFCC-4021-9C7447F22182}"/>
              </a:ext>
            </a:extLst>
          </p:cNvPr>
          <p:cNvCxnSpPr>
            <a:cxnSpLocks/>
          </p:cNvCxnSpPr>
          <p:nvPr/>
        </p:nvCxnSpPr>
        <p:spPr>
          <a:xfrm flipV="1">
            <a:off x="13868705" y="6691906"/>
            <a:ext cx="698042" cy="564135"/>
          </a:xfrm>
          <a:prstGeom prst="straightConnector1">
            <a:avLst/>
          </a:prstGeom>
          <a:ln w="76200">
            <a:solidFill>
              <a:schemeClr val="accent6">
                <a:lumMod val="2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3" name="Rechthoek 82">
            <a:extLst>
              <a:ext uri="{FF2B5EF4-FFF2-40B4-BE49-F238E27FC236}">
                <a16:creationId xmlns:a16="http://schemas.microsoft.com/office/drawing/2014/main" id="{DF565706-3BAA-1226-DEDB-6248AEEE8215}"/>
              </a:ext>
            </a:extLst>
          </p:cNvPr>
          <p:cNvSpPr/>
          <p:nvPr/>
        </p:nvSpPr>
        <p:spPr>
          <a:xfrm>
            <a:off x="5204510" y="9854596"/>
            <a:ext cx="2620867" cy="882790"/>
          </a:xfrm>
          <a:prstGeom prst="rect">
            <a:avLst/>
          </a:prstGeom>
          <a:solidFill>
            <a:srgbClr val="165AB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PROVER</a:t>
            </a:r>
          </a:p>
        </p:txBody>
      </p:sp>
      <p:sp>
        <p:nvSpPr>
          <p:cNvPr id="84" name="Rechthoek 83">
            <a:extLst>
              <a:ext uri="{FF2B5EF4-FFF2-40B4-BE49-F238E27FC236}">
                <a16:creationId xmlns:a16="http://schemas.microsoft.com/office/drawing/2014/main" id="{834C53E2-7FB7-A3E1-0C29-E973067C1F68}"/>
              </a:ext>
            </a:extLst>
          </p:cNvPr>
          <p:cNvSpPr/>
          <p:nvPr/>
        </p:nvSpPr>
        <p:spPr>
          <a:xfrm>
            <a:off x="11774892" y="9853200"/>
            <a:ext cx="2620871" cy="882790"/>
          </a:xfrm>
          <a:prstGeom prst="rect">
            <a:avLst/>
          </a:prstGeom>
          <a:solidFill>
            <a:srgbClr val="165AB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VERIFIER</a:t>
            </a:r>
          </a:p>
        </p:txBody>
      </p:sp>
    </p:spTree>
    <p:extLst>
      <p:ext uri="{BB962C8B-B14F-4D97-AF65-F5344CB8AC3E}">
        <p14:creationId xmlns:p14="http://schemas.microsoft.com/office/powerpoint/2010/main" val="1177372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dissolve">
                                      <p:cBhvr>
                                        <p:cTn id="7" dur="500"/>
                                        <p:tgtEl>
                                          <p:spTgt spid="70"/>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dissolve">
                                      <p:cBhvr>
                                        <p:cTn id="13" dur="500"/>
                                        <p:tgtEl>
                                          <p:spTgt spid="7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dissolve">
                                      <p:cBhvr>
                                        <p:cTn id="18" dur="500"/>
                                        <p:tgtEl>
                                          <p:spTgt spid="7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dissolve">
                                      <p:cBhvr>
                                        <p:cTn id="21" dur="500"/>
                                        <p:tgtEl>
                                          <p:spTgt spid="74"/>
                                        </p:tgtEl>
                                      </p:cBhvr>
                                    </p:animEffect>
                                  </p:childTnLst>
                                </p:cTn>
                              </p:par>
                              <p:par>
                                <p:cTn id="22" presetID="9" presetClass="entr" presetSubtype="0" fill="hold"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dissolve">
                                      <p:cBhvr>
                                        <p:cTn id="2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4" grpId="0" animBg="1"/>
      <p:bldP spid="75" grpId="0"/>
      <p:bldP spid="7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88C1D-FED1-AA1F-9266-B0523922EE1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8D51754-03EE-832F-E684-B3276A8C1203}"/>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cxnSp>
        <p:nvCxnSpPr>
          <p:cNvPr id="4" name="Rechte verbindingslijn met pijl 3">
            <a:extLst>
              <a:ext uri="{FF2B5EF4-FFF2-40B4-BE49-F238E27FC236}">
                <a16:creationId xmlns:a16="http://schemas.microsoft.com/office/drawing/2014/main" id="{D59B356A-65E2-477B-538D-D15DBE5A8607}"/>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08D6A636-9D08-2E10-15A4-A59047FC6697}"/>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DE36694E-CFDD-2B25-93E7-BF3CDC07C0A8}"/>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627CE920-B491-174F-EDFB-4461BBEB62E2}"/>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039C37F5-6406-136B-1144-CE8BB4378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E3A5E64D-A502-9937-2BCF-649A91D43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el 7">
            <a:extLst>
              <a:ext uri="{FF2B5EF4-FFF2-40B4-BE49-F238E27FC236}">
                <a16:creationId xmlns:a16="http://schemas.microsoft.com/office/drawing/2014/main" id="{B38B6C11-FA91-7F46-5B64-B8AC2484AB21}"/>
              </a:ext>
            </a:extLst>
          </p:cNvPr>
          <p:cNvGraphicFramePr>
            <a:graphicFrameLocks noGrp="1"/>
          </p:cNvGraphicFramePr>
          <p:nvPr>
            <p:extLst>
              <p:ext uri="{D42A27DB-BD31-4B8C-83A1-F6EECF244321}">
                <p14:modId xmlns:p14="http://schemas.microsoft.com/office/powerpoint/2010/main" val="1404184339"/>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9" name="Tabel 8">
            <a:extLst>
              <a:ext uri="{FF2B5EF4-FFF2-40B4-BE49-F238E27FC236}">
                <a16:creationId xmlns:a16="http://schemas.microsoft.com/office/drawing/2014/main" id="{CDF2FD6C-9A9A-EF75-D2B3-25BC0E8933F4}"/>
              </a:ext>
            </a:extLst>
          </p:cNvPr>
          <p:cNvGraphicFramePr>
            <a:graphicFrameLocks noGrp="1"/>
          </p:cNvGraphicFramePr>
          <p:nvPr>
            <p:extLst>
              <p:ext uri="{D42A27DB-BD31-4B8C-83A1-F6EECF244321}">
                <p14:modId xmlns:p14="http://schemas.microsoft.com/office/powerpoint/2010/main" val="3697581668"/>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11" name="Tekstvak 10">
            <a:extLst>
              <a:ext uri="{FF2B5EF4-FFF2-40B4-BE49-F238E27FC236}">
                <a16:creationId xmlns:a16="http://schemas.microsoft.com/office/drawing/2014/main" id="{DEE81539-4F2E-B32A-8C77-2701D4505AC9}"/>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pic>
        <p:nvPicPr>
          <p:cNvPr id="4098" name="Picture 2" descr="Three dots - Free interface icons">
            <a:extLst>
              <a:ext uri="{FF2B5EF4-FFF2-40B4-BE49-F238E27FC236}">
                <a16:creationId xmlns:a16="http://schemas.microsoft.com/office/drawing/2014/main" id="{F6063151-0218-D80E-AA2C-2529377537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ree dots - Free interface icons">
            <a:extLst>
              <a:ext uri="{FF2B5EF4-FFF2-40B4-BE49-F238E27FC236}">
                <a16:creationId xmlns:a16="http://schemas.microsoft.com/office/drawing/2014/main" id="{76CECAEE-CACD-B080-3028-9B64CCA93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cxnSp>
        <p:nvCxnSpPr>
          <p:cNvPr id="2" name="Rechte verbindingslijn 1">
            <a:extLst>
              <a:ext uri="{FF2B5EF4-FFF2-40B4-BE49-F238E27FC236}">
                <a16:creationId xmlns:a16="http://schemas.microsoft.com/office/drawing/2014/main" id="{59F47B69-69F1-4A5D-F18A-E536917B4068}"/>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11F86688-D7BF-5B4D-B683-42656128CC19}"/>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AEB1FE0C-4EB6-C78B-5C2C-77508BD2D52A}"/>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84423396-67E2-BD2A-6C17-72E6DB8848A1}"/>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78F5727-EA28-B1FE-193C-10C646B0A860}"/>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216EF7B9-0B12-E711-4A39-E6C648934531}"/>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CA87804A-8F2C-1F2B-C320-C7619F86AD3B}"/>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33</a:t>
            </a:r>
          </a:p>
        </p:txBody>
      </p:sp>
      <p:sp>
        <p:nvSpPr>
          <p:cNvPr id="23" name="Rechthoek 22">
            <a:extLst>
              <a:ext uri="{FF2B5EF4-FFF2-40B4-BE49-F238E27FC236}">
                <a16:creationId xmlns:a16="http://schemas.microsoft.com/office/drawing/2014/main" id="{7F7D6118-5F40-BABE-F007-2E3F0113E8D7}"/>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24" name="Rechthoek 23">
            <a:extLst>
              <a:ext uri="{FF2B5EF4-FFF2-40B4-BE49-F238E27FC236}">
                <a16:creationId xmlns:a16="http://schemas.microsoft.com/office/drawing/2014/main" id="{0D748BB7-DE62-C16E-A1BD-7ED38D16032E}"/>
              </a:ext>
            </a:extLst>
          </p:cNvPr>
          <p:cNvSpPr/>
          <p:nvPr/>
        </p:nvSpPr>
        <p:spPr>
          <a:xfrm>
            <a:off x="10200998" y="253440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25" name="Rechthoek 24">
            <a:extLst>
              <a:ext uri="{FF2B5EF4-FFF2-40B4-BE49-F238E27FC236}">
                <a16:creationId xmlns:a16="http://schemas.microsoft.com/office/drawing/2014/main" id="{543EB127-01BE-DFAD-2436-B0861E66C71B}"/>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366489422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83F81-A756-135E-7FBA-88AC4B90DDE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92E3D0C-E2A2-F616-35BB-497DDD3645ED}"/>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cxnSp>
        <p:nvCxnSpPr>
          <p:cNvPr id="4" name="Rechte verbindingslijn met pijl 3">
            <a:extLst>
              <a:ext uri="{FF2B5EF4-FFF2-40B4-BE49-F238E27FC236}">
                <a16:creationId xmlns:a16="http://schemas.microsoft.com/office/drawing/2014/main" id="{CD42876A-A3DC-589C-9AB6-90EF6280B246}"/>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B6F1AA1B-805B-DB73-1D21-72D80F770CD8}"/>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3A836341-86B2-393E-EF9B-7D095BAB76ED}"/>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28ADAE34-6D49-3923-7398-3F7269AB5DEC}"/>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80931941-56D2-26CE-88F2-F3A0699FB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DF79A6A3-8E1B-8893-1821-05238DB2C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AC55E4ED-D497-F68E-CEC2-EEA516F0F9D0}"/>
              </a:ext>
            </a:extLst>
          </p:cNvPr>
          <p:cNvGraphicFramePr>
            <a:graphicFrameLocks noGrp="1"/>
          </p:cNvGraphicFramePr>
          <p:nvPr>
            <p:extLst>
              <p:ext uri="{D42A27DB-BD31-4B8C-83A1-F6EECF244321}">
                <p14:modId xmlns:p14="http://schemas.microsoft.com/office/powerpoint/2010/main" val="2927593386"/>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AE12D99A-96E0-F48E-D57F-7997EC09DEE2}"/>
              </a:ext>
            </a:extLst>
          </p:cNvPr>
          <p:cNvGraphicFramePr>
            <a:graphicFrameLocks noGrp="1"/>
          </p:cNvGraphicFramePr>
          <p:nvPr>
            <p:extLst>
              <p:ext uri="{D42A27DB-BD31-4B8C-83A1-F6EECF244321}">
                <p14:modId xmlns:p14="http://schemas.microsoft.com/office/powerpoint/2010/main" val="3290976606"/>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cxnSp>
        <p:nvCxnSpPr>
          <p:cNvPr id="11" name="Rechte verbindingslijn 10">
            <a:extLst>
              <a:ext uri="{FF2B5EF4-FFF2-40B4-BE49-F238E27FC236}">
                <a16:creationId xmlns:a16="http://schemas.microsoft.com/office/drawing/2014/main" id="{7D1C787D-8BD7-F133-FD0C-040E0B5C9D91}"/>
              </a:ext>
            </a:extLst>
          </p:cNvPr>
          <p:cNvCxnSpPr/>
          <p:nvPr/>
        </p:nvCxnSpPr>
        <p:spPr>
          <a:xfrm>
            <a:off x="7704619" y="11472335"/>
            <a:ext cx="8772172" cy="0"/>
          </a:xfrm>
          <a:prstGeom prst="line">
            <a:avLst/>
          </a:prstGeom>
          <a:ln w="76200">
            <a:solidFill>
              <a:srgbClr val="85130E"/>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922E5425-2C46-2CE1-6AD7-AABDCC75B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9750" y="10144746"/>
            <a:ext cx="2019122" cy="2650097"/>
          </a:xfrm>
          <a:prstGeom prst="rect">
            <a:avLst/>
          </a:prstGeom>
          <a:noFill/>
          <a:extLst>
            <a:ext uri="{909E8E84-426E-40DD-AFC4-6F175D3DCCD1}">
              <a14:hiddenFill xmlns:a14="http://schemas.microsoft.com/office/drawing/2010/main">
                <a:solidFill>
                  <a:srgbClr val="FFFFFF"/>
                </a:solidFill>
              </a14:hiddenFill>
            </a:ext>
          </a:extLst>
        </p:spPr>
      </p:pic>
      <p:sp>
        <p:nvSpPr>
          <p:cNvPr id="13" name="Afgeronde rechthoek 12">
            <a:extLst>
              <a:ext uri="{FF2B5EF4-FFF2-40B4-BE49-F238E27FC236}">
                <a16:creationId xmlns:a16="http://schemas.microsoft.com/office/drawing/2014/main" id="{5F86F46B-5663-0809-7A82-951BDC7E653C}"/>
              </a:ext>
            </a:extLst>
          </p:cNvPr>
          <p:cNvSpPr/>
          <p:nvPr/>
        </p:nvSpPr>
        <p:spPr>
          <a:xfrm>
            <a:off x="10445024" y="9100992"/>
            <a:ext cx="3731628" cy="911536"/>
          </a:xfrm>
          <a:prstGeom prst="roundRect">
            <a:avLst/>
          </a:prstGeom>
          <a:solidFill>
            <a:srgbClr val="85130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Inconsistency!!</a:t>
            </a:r>
          </a:p>
        </p:txBody>
      </p:sp>
      <p:sp>
        <p:nvSpPr>
          <p:cNvPr id="14" name="Tekstvak 13">
            <a:extLst>
              <a:ext uri="{FF2B5EF4-FFF2-40B4-BE49-F238E27FC236}">
                <a16:creationId xmlns:a16="http://schemas.microsoft.com/office/drawing/2014/main" id="{3498D200-7EEF-D0F4-F418-500009D380AD}"/>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pic>
        <p:nvPicPr>
          <p:cNvPr id="22" name="Picture 2" descr="Three dots - Free interface icons">
            <a:extLst>
              <a:ext uri="{FF2B5EF4-FFF2-40B4-BE49-F238E27FC236}">
                <a16:creationId xmlns:a16="http://schemas.microsoft.com/office/drawing/2014/main" id="{42501ED0-13D0-02C5-4583-F15860F06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ree dots - Free interface icons">
            <a:extLst>
              <a:ext uri="{FF2B5EF4-FFF2-40B4-BE49-F238E27FC236}">
                <a16:creationId xmlns:a16="http://schemas.microsoft.com/office/drawing/2014/main" id="{0797DC87-701A-3480-12FB-DBFD4B7EB5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cxnSp>
        <p:nvCxnSpPr>
          <p:cNvPr id="2" name="Rechte verbindingslijn 1">
            <a:extLst>
              <a:ext uri="{FF2B5EF4-FFF2-40B4-BE49-F238E27FC236}">
                <a16:creationId xmlns:a16="http://schemas.microsoft.com/office/drawing/2014/main" id="{C9B3E939-06F9-AA77-BCF9-1F8907331324}"/>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E44DB428-2903-F5B3-AD46-8019AB45A30D}"/>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4AD57A3C-2CD4-4B71-4BD8-3863CD8A6203}"/>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8B25550F-3ADB-4E8B-840B-22EA232DB359}"/>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8A3DAF7D-9051-EB7C-EF05-10AE61AAF9B6}"/>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B160AD8A-C037-C12E-EBC5-6B57E12DFA67}"/>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kstvak 25">
            <a:extLst>
              <a:ext uri="{FF2B5EF4-FFF2-40B4-BE49-F238E27FC236}">
                <a16:creationId xmlns:a16="http://schemas.microsoft.com/office/drawing/2014/main" id="{BADF2A32-1ECA-00B2-897E-BEB2FA6AB749}"/>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34</a:t>
            </a:r>
          </a:p>
        </p:txBody>
      </p:sp>
      <p:sp>
        <p:nvSpPr>
          <p:cNvPr id="27" name="Rechthoek 26">
            <a:extLst>
              <a:ext uri="{FF2B5EF4-FFF2-40B4-BE49-F238E27FC236}">
                <a16:creationId xmlns:a16="http://schemas.microsoft.com/office/drawing/2014/main" id="{A347F7B9-370A-FB1B-B0F1-368FC80FDB59}"/>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28" name="Rechthoek 27">
            <a:extLst>
              <a:ext uri="{FF2B5EF4-FFF2-40B4-BE49-F238E27FC236}">
                <a16:creationId xmlns:a16="http://schemas.microsoft.com/office/drawing/2014/main" id="{CE8F0B79-0E29-09A2-F94F-F24B6D488F02}"/>
              </a:ext>
            </a:extLst>
          </p:cNvPr>
          <p:cNvSpPr/>
          <p:nvPr/>
        </p:nvSpPr>
        <p:spPr>
          <a:xfrm>
            <a:off x="10200998" y="253440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29" name="Rechthoek 28">
            <a:extLst>
              <a:ext uri="{FF2B5EF4-FFF2-40B4-BE49-F238E27FC236}">
                <a16:creationId xmlns:a16="http://schemas.microsoft.com/office/drawing/2014/main" id="{5FEC96DC-E128-9490-4AD3-B62367938935}"/>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3590096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68B1C-5256-FDBD-A3B6-789FB46B27D3}"/>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7BA652D-2031-EBA8-060F-09DE277FD40A}"/>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cxnSp>
        <p:nvCxnSpPr>
          <p:cNvPr id="4" name="Rechte verbindingslijn met pijl 3">
            <a:extLst>
              <a:ext uri="{FF2B5EF4-FFF2-40B4-BE49-F238E27FC236}">
                <a16:creationId xmlns:a16="http://schemas.microsoft.com/office/drawing/2014/main" id="{66BBF00D-718D-067F-B6A0-0E4972921EE5}"/>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1E455E61-A2C9-87A8-760A-EB6078137EC4}"/>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8D7AEFD4-D3F8-738F-F95D-7254DE07B50C}"/>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00043912-B1F2-B5D3-41F3-0E37DB10CC48}"/>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7E07F5C1-E072-1483-E0E6-A840CB0D8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A3B4FE06-2E5B-2179-7CDF-63F6EEA99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1DF61784-F3FA-0D0D-204C-A0B3D7706392}"/>
              </a:ext>
            </a:extLst>
          </p:cNvPr>
          <p:cNvGraphicFramePr>
            <a:graphicFrameLocks noGrp="1"/>
          </p:cNvGraphicFramePr>
          <p:nvPr>
            <p:extLst>
              <p:ext uri="{D42A27DB-BD31-4B8C-83A1-F6EECF244321}">
                <p14:modId xmlns:p14="http://schemas.microsoft.com/office/powerpoint/2010/main" val="2671417208"/>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0486218E-0B0B-F9C9-060E-2030A30BD90F}"/>
              </a:ext>
            </a:extLst>
          </p:cNvPr>
          <p:cNvGraphicFramePr>
            <a:graphicFrameLocks noGrp="1"/>
          </p:cNvGraphicFramePr>
          <p:nvPr>
            <p:extLst>
              <p:ext uri="{D42A27DB-BD31-4B8C-83A1-F6EECF244321}">
                <p14:modId xmlns:p14="http://schemas.microsoft.com/office/powerpoint/2010/main" val="2550148232"/>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14" name="Tekstvak 13">
            <a:extLst>
              <a:ext uri="{FF2B5EF4-FFF2-40B4-BE49-F238E27FC236}">
                <a16:creationId xmlns:a16="http://schemas.microsoft.com/office/drawing/2014/main" id="{593C6F31-0DD3-4C0B-D732-D04E4448B701}"/>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nl-BE" sz="2400" dirty="0">
                <a:solidFill>
                  <a:schemeClr val="accent6">
                    <a:lumMod val="1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5" name="Afgeronde rechthoek 4">
            <a:extLst>
              <a:ext uri="{FF2B5EF4-FFF2-40B4-BE49-F238E27FC236}">
                <a16:creationId xmlns:a16="http://schemas.microsoft.com/office/drawing/2014/main" id="{E99684D6-C277-EB87-BC59-CAD7914B1E9A}"/>
              </a:ext>
            </a:extLst>
          </p:cNvPr>
          <p:cNvSpPr/>
          <p:nvPr/>
        </p:nvSpPr>
        <p:spPr>
          <a:xfrm>
            <a:off x="10892919" y="9100992"/>
            <a:ext cx="2591811" cy="911536"/>
          </a:xfrm>
          <a:prstGeom prst="round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Consistent</a:t>
            </a:r>
          </a:p>
        </p:txBody>
      </p:sp>
      <p:cxnSp>
        <p:nvCxnSpPr>
          <p:cNvPr id="23" name="Rechte verbindingslijn 22">
            <a:extLst>
              <a:ext uri="{FF2B5EF4-FFF2-40B4-BE49-F238E27FC236}">
                <a16:creationId xmlns:a16="http://schemas.microsoft.com/office/drawing/2014/main" id="{FBF5FE58-D959-54E1-33F8-0ED9FB4C1E30}"/>
              </a:ext>
            </a:extLst>
          </p:cNvPr>
          <p:cNvCxnSpPr/>
          <p:nvPr/>
        </p:nvCxnSpPr>
        <p:spPr>
          <a:xfrm>
            <a:off x="7704619" y="11472335"/>
            <a:ext cx="8772172" cy="0"/>
          </a:xfrm>
          <a:prstGeom prst="line">
            <a:avLst/>
          </a:prstGeom>
          <a:ln w="76200">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6" name="Picture 4" descr="Green Check Mark PNGs for Free Download">
            <a:extLst>
              <a:ext uri="{FF2B5EF4-FFF2-40B4-BE49-F238E27FC236}">
                <a16:creationId xmlns:a16="http://schemas.microsoft.com/office/drawing/2014/main" id="{6B832D09-23F7-0DD3-4C24-EDECE0D93A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3594" y="9982912"/>
            <a:ext cx="4468268" cy="29788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ree dots - Free interface icons">
            <a:extLst>
              <a:ext uri="{FF2B5EF4-FFF2-40B4-BE49-F238E27FC236}">
                <a16:creationId xmlns:a16="http://schemas.microsoft.com/office/drawing/2014/main" id="{6CE4122C-D640-8E5E-0697-D524FEBF7C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CA8A1E39-26D6-C41F-2D73-254CAD426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cxnSp>
        <p:nvCxnSpPr>
          <p:cNvPr id="2" name="Rechte verbindingslijn 1">
            <a:extLst>
              <a:ext uri="{FF2B5EF4-FFF2-40B4-BE49-F238E27FC236}">
                <a16:creationId xmlns:a16="http://schemas.microsoft.com/office/drawing/2014/main" id="{EEDDB811-867F-D116-AF11-549B632199A3}"/>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DD9C62DF-52DC-8133-7549-5A4D72C02A79}"/>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616A1074-D108-4FA8-E588-32577B061263}"/>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6C454F55-AE87-9607-39DE-225AF40B181D}"/>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71804A95-1B9B-2B22-2AC9-00AE16CEAF28}"/>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DFC62EEF-A457-EFB3-DC36-B2F57358EB01}"/>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2C66FCBE-6422-0C17-94EF-B9F4CEC2D977}"/>
              </a:ext>
            </a:extLst>
          </p:cNvPr>
          <p:cNvCxnSpPr>
            <a:cxnSpLocks/>
          </p:cNvCxnSpPr>
          <p:nvPr/>
        </p:nvCxnSpPr>
        <p:spPr>
          <a:xfrm>
            <a:off x="17645621"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9A9BF66D-FF53-0D10-7A3B-C3794F0920C5}"/>
              </a:ext>
            </a:extLst>
          </p:cNvPr>
          <p:cNvCxnSpPr>
            <a:cxnSpLocks/>
          </p:cNvCxnSpPr>
          <p:nvPr/>
        </p:nvCxnSpPr>
        <p:spPr>
          <a:xfrm>
            <a:off x="19584418"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E29632B4-1D8E-0396-805A-86B49B010A58}"/>
              </a:ext>
            </a:extLst>
          </p:cNvPr>
          <p:cNvCxnSpPr>
            <a:cxnSpLocks/>
          </p:cNvCxnSpPr>
          <p:nvPr/>
        </p:nvCxnSpPr>
        <p:spPr>
          <a:xfrm>
            <a:off x="21523215"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80962B30-CF65-DA44-3ACE-89EBEA1CC074}"/>
              </a:ext>
            </a:extLst>
          </p:cNvPr>
          <p:cNvCxnSpPr>
            <a:cxnSpLocks/>
          </p:cNvCxnSpPr>
          <p:nvPr/>
        </p:nvCxnSpPr>
        <p:spPr>
          <a:xfrm>
            <a:off x="17645621"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F41690D5-CD83-0AFC-2AA9-93C85B5325DD}"/>
              </a:ext>
            </a:extLst>
          </p:cNvPr>
          <p:cNvCxnSpPr>
            <a:cxnSpLocks/>
          </p:cNvCxnSpPr>
          <p:nvPr/>
        </p:nvCxnSpPr>
        <p:spPr>
          <a:xfrm>
            <a:off x="19584418"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AD97AD23-1B6F-9429-09D3-28B93901B1C2}"/>
              </a:ext>
            </a:extLst>
          </p:cNvPr>
          <p:cNvCxnSpPr>
            <a:cxnSpLocks/>
          </p:cNvCxnSpPr>
          <p:nvPr/>
        </p:nvCxnSpPr>
        <p:spPr>
          <a:xfrm>
            <a:off x="21523215"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49D5E38A-E59B-0FA3-8F2F-703834BCED07}"/>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35</a:t>
            </a:r>
          </a:p>
        </p:txBody>
      </p:sp>
      <p:sp>
        <p:nvSpPr>
          <p:cNvPr id="32" name="Rechthoek 31">
            <a:extLst>
              <a:ext uri="{FF2B5EF4-FFF2-40B4-BE49-F238E27FC236}">
                <a16:creationId xmlns:a16="http://schemas.microsoft.com/office/drawing/2014/main" id="{828184A1-0A4D-365A-7360-9EE18A457014}"/>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33" name="Rechthoek 32">
            <a:extLst>
              <a:ext uri="{FF2B5EF4-FFF2-40B4-BE49-F238E27FC236}">
                <a16:creationId xmlns:a16="http://schemas.microsoft.com/office/drawing/2014/main" id="{BCF3F845-7C16-2E4E-2D66-F7E9FB1FF541}"/>
              </a:ext>
            </a:extLst>
          </p:cNvPr>
          <p:cNvSpPr/>
          <p:nvPr/>
        </p:nvSpPr>
        <p:spPr>
          <a:xfrm>
            <a:off x="10200998" y="253440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34" name="Rechthoek 33">
            <a:extLst>
              <a:ext uri="{FF2B5EF4-FFF2-40B4-BE49-F238E27FC236}">
                <a16:creationId xmlns:a16="http://schemas.microsoft.com/office/drawing/2014/main" id="{9E5F0920-AB7E-6CFB-B714-8BE669170FCB}"/>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10634902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BF33F-B4FD-84FF-CC58-2CDDE52DB3B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A9C4714-341B-DF2E-F860-80085B4553F1}"/>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cxnSp>
        <p:nvCxnSpPr>
          <p:cNvPr id="4" name="Rechte verbindingslijn met pijl 3">
            <a:extLst>
              <a:ext uri="{FF2B5EF4-FFF2-40B4-BE49-F238E27FC236}">
                <a16:creationId xmlns:a16="http://schemas.microsoft.com/office/drawing/2014/main" id="{55FBCD72-C37F-A894-A053-D6C64FE58533}"/>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A8F1A190-4D68-71A6-5FA2-2E5537AD5A49}"/>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B58653BC-0BEE-62A5-D2B0-BE1717ED2C95}"/>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B06CA2AC-BCB7-0DE2-EC47-7594843A38D4}"/>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CD68E964-05C1-763E-53D0-D12D11468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7D682DE9-0F2B-83BC-E540-CB564AB86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AE697A92-0C7C-FB3F-7188-5315F9FBE88A}"/>
              </a:ext>
            </a:extLst>
          </p:cNvPr>
          <p:cNvGraphicFramePr>
            <a:graphicFrameLocks noGrp="1"/>
          </p:cNvGraphicFramePr>
          <p:nvPr>
            <p:extLst>
              <p:ext uri="{D42A27DB-BD31-4B8C-83A1-F6EECF244321}">
                <p14:modId xmlns:p14="http://schemas.microsoft.com/office/powerpoint/2010/main" val="2878609609"/>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8125637F-9946-F0AC-A548-E6AEAD6A9C4D}"/>
              </a:ext>
            </a:extLst>
          </p:cNvPr>
          <p:cNvGraphicFramePr>
            <a:graphicFrameLocks noGrp="1"/>
          </p:cNvGraphicFramePr>
          <p:nvPr>
            <p:extLst>
              <p:ext uri="{D42A27DB-BD31-4B8C-83A1-F6EECF244321}">
                <p14:modId xmlns:p14="http://schemas.microsoft.com/office/powerpoint/2010/main" val="3504090992"/>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14" name="Tekstvak 13">
            <a:extLst>
              <a:ext uri="{FF2B5EF4-FFF2-40B4-BE49-F238E27FC236}">
                <a16:creationId xmlns:a16="http://schemas.microsoft.com/office/drawing/2014/main" id="{64E572EF-391C-4C55-7D7C-20A553B48BB6}"/>
              </a:ext>
            </a:extLst>
          </p:cNvPr>
          <p:cNvSpPr txBox="1"/>
          <p:nvPr/>
        </p:nvSpPr>
        <p:spPr>
          <a:xfrm>
            <a:off x="8611406" y="4152498"/>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a:solidFill>
                  <a:srgbClr val="FFC000"/>
                </a:solidFill>
                <a:latin typeface="Menlo"/>
              </a:rPr>
              <a:t>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signal </a:t>
            </a:r>
            <a:r>
              <a:rPr lang="en-US" sz="2400" dirty="0">
                <a:solidFill>
                  <a:srgbClr val="EB3950"/>
                </a:solidFill>
                <a:latin typeface="Menlo"/>
              </a:rPr>
              <a:t>private</a:t>
            </a:r>
            <a:r>
              <a:rPr lang="en-US" sz="2400" dirty="0">
                <a:solidFill>
                  <a:srgbClr val="CCCCCC"/>
                </a:solidFill>
                <a:latin typeface="Menlo"/>
              </a:rPr>
              <a:t> </a:t>
            </a:r>
            <a:r>
              <a:rPr lang="en-US" sz="2400" dirty="0">
                <a:solidFill>
                  <a:srgbClr val="569CD6"/>
                </a:solidFill>
                <a:latin typeface="Menlo"/>
              </a:rPr>
              <a:t>input</a:t>
            </a:r>
            <a:r>
              <a:rPr lang="en-US" sz="2400" dirty="0">
                <a:solidFill>
                  <a:srgbClr val="CCCCCC"/>
                </a:solidFill>
                <a:latin typeface="Menlo"/>
              </a:rPr>
              <a:t> </a:t>
            </a:r>
            <a:r>
              <a:rPr lang="en-US" sz="2400" dirty="0">
                <a:solidFill>
                  <a:schemeClr val="accent6">
                    <a:lumMod val="10000"/>
                  </a:schemeClr>
                </a:solidFill>
                <a:latin typeface="Menlo"/>
              </a:rPr>
              <a:t>a;</a:t>
            </a:r>
          </a:p>
          <a:p>
            <a:r>
              <a:rPr lang="en-US" sz="2400" dirty="0">
                <a:solidFill>
                  <a:srgbClr val="569CD6"/>
                </a:solidFill>
                <a:latin typeface="Menlo"/>
              </a:rPr>
              <a:t>  signal input</a:t>
            </a:r>
            <a:r>
              <a:rPr lang="en-US" sz="2400" dirty="0">
                <a:solidFill>
                  <a:srgbClr val="CCCCCC"/>
                </a:solidFill>
                <a:latin typeface="Menlo"/>
              </a:rPr>
              <a:t> </a:t>
            </a:r>
            <a:r>
              <a:rPr lang="nl-BE" sz="2400" dirty="0">
                <a:solidFill>
                  <a:schemeClr val="accent6">
                    <a:lumMod val="1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solidFill>
                <a:latin typeface="Menlo"/>
              </a:rPr>
              <a:t> </a:t>
            </a:r>
            <a:r>
              <a:rPr lang="en-US" sz="2400" dirty="0">
                <a:solidFill>
                  <a:schemeClr val="accent6">
                    <a:lumMod val="10000"/>
                  </a:schemeClr>
                </a:solidFill>
                <a:latin typeface="Menlo"/>
              </a:rPr>
              <a:t>b;</a:t>
            </a:r>
            <a:endParaRPr lang="en-US" sz="2400" dirty="0">
              <a:solidFill>
                <a:srgbClr val="569CD6"/>
              </a:solidFill>
              <a:latin typeface="Menlo"/>
            </a:endParaRPr>
          </a:p>
          <a:p>
            <a:r>
              <a:rPr lang="en-US" sz="2400" dirty="0">
                <a:solidFill>
                  <a:srgbClr val="569CD6"/>
                </a:solidFill>
                <a:latin typeface="Menlo"/>
              </a:rPr>
              <a:t>  signal</a:t>
            </a:r>
            <a:r>
              <a:rPr lang="en-US" sz="2400" dirty="0">
                <a:solidFill>
                  <a:srgbClr val="CCCCCC"/>
                </a:solidFill>
                <a:latin typeface="Menlo"/>
              </a:rPr>
              <a:t> </a:t>
            </a:r>
            <a:r>
              <a:rPr lang="en-US" sz="2400" dirty="0">
                <a:solidFill>
                  <a:srgbClr val="569CD6"/>
                </a:solidFill>
                <a:latin typeface="Menlo"/>
              </a:rPr>
              <a:t>output</a:t>
            </a:r>
            <a:r>
              <a:rPr lang="en-US" sz="2400" dirty="0">
                <a:solidFill>
                  <a:srgbClr val="CCCCCC"/>
                </a:solidFill>
                <a:latin typeface="Menlo"/>
              </a:rPr>
              <a:t> </a:t>
            </a:r>
            <a:r>
              <a:rPr lang="en-US" sz="2400" dirty="0">
                <a:solidFill>
                  <a:schemeClr val="accent6">
                    <a:lumMod val="10000"/>
                  </a:schemeClr>
                </a:solidFill>
                <a:latin typeface="Menlo"/>
              </a:rPr>
              <a:t>out;</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 / b;</a:t>
            </a:r>
          </a:p>
          <a:p>
            <a:br>
              <a:rPr lang="en-US" sz="2400" dirty="0">
                <a:latin typeface="Menlo"/>
              </a:rPr>
            </a:br>
            <a:r>
              <a:rPr lang="en-US" sz="2400" dirty="0">
                <a:latin typeface="Menlo"/>
              </a:rPr>
              <a:t>  </a:t>
            </a:r>
            <a:r>
              <a:rPr lang="en-US" sz="2400" dirty="0">
                <a:solidFill>
                  <a:schemeClr val="accent6">
                    <a:lumMod val="10000"/>
                  </a:schemeClr>
                </a:solidFill>
                <a:latin typeface="Menlo"/>
              </a:rPr>
              <a:t>out * b </a:t>
            </a:r>
            <a:r>
              <a:rPr lang="en-US" sz="2400" dirty="0">
                <a:solidFill>
                  <a:srgbClr val="569CD6"/>
                </a:solidFill>
                <a:latin typeface="Menlo"/>
              </a:rPr>
              <a:t>===</a:t>
            </a:r>
            <a:r>
              <a:rPr lang="en-US" sz="2400" dirty="0">
                <a:solidFill>
                  <a:schemeClr val="accent6">
                    <a:lumMod val="10000"/>
                  </a:schemeClr>
                </a:solidFill>
                <a:latin typeface="Menlo"/>
              </a:rPr>
              <a:t> a;</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5" name="Afgeronde rechthoek 4">
            <a:extLst>
              <a:ext uri="{FF2B5EF4-FFF2-40B4-BE49-F238E27FC236}">
                <a16:creationId xmlns:a16="http://schemas.microsoft.com/office/drawing/2014/main" id="{E3EB748F-FB39-9C33-703A-EA5711D9205E}"/>
              </a:ext>
            </a:extLst>
          </p:cNvPr>
          <p:cNvSpPr/>
          <p:nvPr/>
        </p:nvSpPr>
        <p:spPr>
          <a:xfrm>
            <a:off x="10892919" y="9100992"/>
            <a:ext cx="2591811" cy="911536"/>
          </a:xfrm>
          <a:prstGeom prst="round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Consistent</a:t>
            </a:r>
          </a:p>
        </p:txBody>
      </p:sp>
      <p:cxnSp>
        <p:nvCxnSpPr>
          <p:cNvPr id="23" name="Rechte verbindingslijn 22">
            <a:extLst>
              <a:ext uri="{FF2B5EF4-FFF2-40B4-BE49-F238E27FC236}">
                <a16:creationId xmlns:a16="http://schemas.microsoft.com/office/drawing/2014/main" id="{19287877-B56F-1C23-8C7A-CA0E285CF4E6}"/>
              </a:ext>
            </a:extLst>
          </p:cNvPr>
          <p:cNvCxnSpPr/>
          <p:nvPr/>
        </p:nvCxnSpPr>
        <p:spPr>
          <a:xfrm>
            <a:off x="7704619" y="11472335"/>
            <a:ext cx="8772172" cy="0"/>
          </a:xfrm>
          <a:prstGeom prst="line">
            <a:avLst/>
          </a:prstGeom>
          <a:ln w="76200">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6" name="Picture 4" descr="Green Check Mark PNGs for Free Download">
            <a:extLst>
              <a:ext uri="{FF2B5EF4-FFF2-40B4-BE49-F238E27FC236}">
                <a16:creationId xmlns:a16="http://schemas.microsoft.com/office/drawing/2014/main" id="{6E15BEE8-1FE9-05CB-69F3-F82B135DC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3594" y="9982912"/>
            <a:ext cx="4468268" cy="29788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ree dots - Free interface icons">
            <a:extLst>
              <a:ext uri="{FF2B5EF4-FFF2-40B4-BE49-F238E27FC236}">
                <a16:creationId xmlns:a16="http://schemas.microsoft.com/office/drawing/2014/main" id="{D5AEA748-0A0D-E554-7064-99229AB3D7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38E3EB2A-C9DA-087D-572C-A4E36BB94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cxnSp>
        <p:nvCxnSpPr>
          <p:cNvPr id="2" name="Rechte verbindingslijn 1">
            <a:extLst>
              <a:ext uri="{FF2B5EF4-FFF2-40B4-BE49-F238E27FC236}">
                <a16:creationId xmlns:a16="http://schemas.microsoft.com/office/drawing/2014/main" id="{628EE9F2-58C4-0656-CE91-6ADEBB67281C}"/>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F5852E00-F082-DFC5-8583-8425BC3D2DAF}"/>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FA9702BD-A7F9-F3C1-60E8-FE206B3C96D8}"/>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42D7CDA7-3728-B46B-7F3A-B6B65B0FCEBA}"/>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A037128D-1192-68AB-28E9-8C069B3E0B67}"/>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76A323B-1D44-7145-B56C-AD96CF0720C6}"/>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DD9016A8-A851-6C5C-610D-AA97BB3EFD92}"/>
              </a:ext>
            </a:extLst>
          </p:cNvPr>
          <p:cNvCxnSpPr>
            <a:cxnSpLocks/>
          </p:cNvCxnSpPr>
          <p:nvPr/>
        </p:nvCxnSpPr>
        <p:spPr>
          <a:xfrm>
            <a:off x="17645621"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2FBEB24E-020E-2CC4-5B35-475796F09C29}"/>
              </a:ext>
            </a:extLst>
          </p:cNvPr>
          <p:cNvCxnSpPr>
            <a:cxnSpLocks/>
          </p:cNvCxnSpPr>
          <p:nvPr/>
        </p:nvCxnSpPr>
        <p:spPr>
          <a:xfrm>
            <a:off x="19584418"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10248A11-15F8-77B3-FC7C-6444055CC5D8}"/>
              </a:ext>
            </a:extLst>
          </p:cNvPr>
          <p:cNvCxnSpPr>
            <a:cxnSpLocks/>
          </p:cNvCxnSpPr>
          <p:nvPr/>
        </p:nvCxnSpPr>
        <p:spPr>
          <a:xfrm>
            <a:off x="21523215"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1D375B91-28F7-B263-A4CB-88D8C7EA3E0D}"/>
              </a:ext>
            </a:extLst>
          </p:cNvPr>
          <p:cNvCxnSpPr>
            <a:cxnSpLocks/>
          </p:cNvCxnSpPr>
          <p:nvPr/>
        </p:nvCxnSpPr>
        <p:spPr>
          <a:xfrm>
            <a:off x="17645621"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8A222215-2173-AED6-6612-810CCA9C4A42}"/>
              </a:ext>
            </a:extLst>
          </p:cNvPr>
          <p:cNvCxnSpPr>
            <a:cxnSpLocks/>
          </p:cNvCxnSpPr>
          <p:nvPr/>
        </p:nvCxnSpPr>
        <p:spPr>
          <a:xfrm>
            <a:off x="19584418"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851817BC-4EA0-9773-C567-C5ACC2E333D4}"/>
              </a:ext>
            </a:extLst>
          </p:cNvPr>
          <p:cNvCxnSpPr>
            <a:cxnSpLocks/>
          </p:cNvCxnSpPr>
          <p:nvPr/>
        </p:nvCxnSpPr>
        <p:spPr>
          <a:xfrm>
            <a:off x="21523215"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8C23D585-9CD8-D23C-7900-58A9E00D2B57}"/>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36</a:t>
            </a:r>
          </a:p>
        </p:txBody>
      </p:sp>
      <p:sp>
        <p:nvSpPr>
          <p:cNvPr id="32" name="Rechthoek 31">
            <a:extLst>
              <a:ext uri="{FF2B5EF4-FFF2-40B4-BE49-F238E27FC236}">
                <a16:creationId xmlns:a16="http://schemas.microsoft.com/office/drawing/2014/main" id="{BD6ACECC-24ED-F335-F7B0-3D5167D6A530}"/>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33" name="Rechthoek 32">
            <a:extLst>
              <a:ext uri="{FF2B5EF4-FFF2-40B4-BE49-F238E27FC236}">
                <a16:creationId xmlns:a16="http://schemas.microsoft.com/office/drawing/2014/main" id="{1AF1F662-41C2-F49F-D287-C3CDBC059429}"/>
              </a:ext>
            </a:extLst>
          </p:cNvPr>
          <p:cNvSpPr/>
          <p:nvPr/>
        </p:nvSpPr>
        <p:spPr>
          <a:xfrm>
            <a:off x="10200998" y="253440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34" name="Rechthoek 33">
            <a:extLst>
              <a:ext uri="{FF2B5EF4-FFF2-40B4-BE49-F238E27FC236}">
                <a16:creationId xmlns:a16="http://schemas.microsoft.com/office/drawing/2014/main" id="{0BE230EC-D079-BD4C-3B0B-4D10A2B029C2}"/>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1631788115"/>
      </p:ext>
    </p:extLst>
  </p:cSld>
  <p:clrMapOvr>
    <a:masterClrMapping/>
  </p:clrMapOvr>
  <p:transition spd="med"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3.33333E-6 C 0.04513 -0.09942 0.09039 -0.19861 0.14828 -0.24757 C 0.20617 -0.29642 0.2767 -0.29503 0.34749 -0.29364 " pathEditMode="relative" rAng="0" ptsTypes="AAA">
                                      <p:cBhvr>
                                        <p:cTn id="6" dur="2000" fill="hold"/>
                                        <p:tgtEl>
                                          <p:spTgt spid="14"/>
                                        </p:tgtEl>
                                        <p:attrNameLst>
                                          <p:attrName>ppt_x</p:attrName>
                                          <p:attrName>ppt_y</p:attrName>
                                        </p:attrNameLst>
                                      </p:cBhvr>
                                      <p:rCtr x="17374" y="-147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711F4-AEA8-1612-0B5B-5BDC4C2DDF2E}"/>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0CA65F4-356A-CF22-3692-BBA6ED7BE2B3}"/>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cxnSp>
        <p:nvCxnSpPr>
          <p:cNvPr id="4" name="Rechte verbindingslijn met pijl 3">
            <a:extLst>
              <a:ext uri="{FF2B5EF4-FFF2-40B4-BE49-F238E27FC236}">
                <a16:creationId xmlns:a16="http://schemas.microsoft.com/office/drawing/2014/main" id="{D90FCC7D-9BB4-D43D-3C19-649E68229B99}"/>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340AD90-5E60-1921-9241-713704B3CB4D}"/>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58DA31A1-C6F0-65FB-5D8E-47F46DF1638B}"/>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F6A7F9E7-5B27-88AF-0E16-3F711074D369}"/>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0B9DD5BA-582A-09EA-DC90-54EDE9FE4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07F93667-0B47-7F21-7F87-09DB56BDA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19D91091-09B7-5DEA-23AC-E7515EFED0A8}"/>
              </a:ext>
            </a:extLst>
          </p:cNvPr>
          <p:cNvGraphicFramePr>
            <a:graphicFrameLocks noGrp="1"/>
          </p:cNvGraphicFramePr>
          <p:nvPr>
            <p:extLst>
              <p:ext uri="{D42A27DB-BD31-4B8C-83A1-F6EECF244321}">
                <p14:modId xmlns:p14="http://schemas.microsoft.com/office/powerpoint/2010/main" val="1480605208"/>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48159D26-3E64-74CD-253E-BB965F762973}"/>
              </a:ext>
            </a:extLst>
          </p:cNvPr>
          <p:cNvGraphicFramePr>
            <a:graphicFrameLocks noGrp="1"/>
          </p:cNvGraphicFramePr>
          <p:nvPr>
            <p:extLst>
              <p:ext uri="{D42A27DB-BD31-4B8C-83A1-F6EECF244321}">
                <p14:modId xmlns:p14="http://schemas.microsoft.com/office/powerpoint/2010/main" val="407463750"/>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14" name="Tekstvak 13">
            <a:extLst>
              <a:ext uri="{FF2B5EF4-FFF2-40B4-BE49-F238E27FC236}">
                <a16:creationId xmlns:a16="http://schemas.microsoft.com/office/drawing/2014/main" id="{95710DA0-5FAE-0DD7-D58B-9BB020B116EF}"/>
              </a:ext>
            </a:extLst>
          </p:cNvPr>
          <p:cNvSpPr txBox="1"/>
          <p:nvPr/>
        </p:nvSpPr>
        <p:spPr>
          <a:xfrm>
            <a:off x="8611406" y="4152498"/>
            <a:ext cx="7154838" cy="3416320"/>
          </a:xfrm>
          <a:custGeom>
            <a:avLst/>
            <a:gdLst>
              <a:gd name="csX0" fmla="*/ 0 w 7154838"/>
              <a:gd name="csY0" fmla="*/ 0 h 3416320"/>
              <a:gd name="csX1" fmla="*/ 524688 w 7154838"/>
              <a:gd name="csY1" fmla="*/ 0 h 3416320"/>
              <a:gd name="csX2" fmla="*/ 1120925 w 7154838"/>
              <a:gd name="csY2" fmla="*/ 0 h 3416320"/>
              <a:gd name="csX3" fmla="*/ 1860258 w 7154838"/>
              <a:gd name="csY3" fmla="*/ 0 h 3416320"/>
              <a:gd name="csX4" fmla="*/ 2528043 w 7154838"/>
              <a:gd name="csY4" fmla="*/ 0 h 3416320"/>
              <a:gd name="csX5" fmla="*/ 3052731 w 7154838"/>
              <a:gd name="csY5" fmla="*/ 0 h 3416320"/>
              <a:gd name="csX6" fmla="*/ 3792064 w 7154838"/>
              <a:gd name="csY6" fmla="*/ 0 h 3416320"/>
              <a:gd name="csX7" fmla="*/ 4245204 w 7154838"/>
              <a:gd name="csY7" fmla="*/ 0 h 3416320"/>
              <a:gd name="csX8" fmla="*/ 4626795 w 7154838"/>
              <a:gd name="csY8" fmla="*/ 0 h 3416320"/>
              <a:gd name="csX9" fmla="*/ 5079935 w 7154838"/>
              <a:gd name="csY9" fmla="*/ 0 h 3416320"/>
              <a:gd name="csX10" fmla="*/ 5819268 w 7154838"/>
              <a:gd name="csY10" fmla="*/ 0 h 3416320"/>
              <a:gd name="csX11" fmla="*/ 6487053 w 7154838"/>
              <a:gd name="csY11" fmla="*/ 0 h 3416320"/>
              <a:gd name="csX12" fmla="*/ 7154838 w 7154838"/>
              <a:gd name="csY12" fmla="*/ 0 h 3416320"/>
              <a:gd name="csX13" fmla="*/ 7154838 w 7154838"/>
              <a:gd name="csY13" fmla="*/ 501060 h 3416320"/>
              <a:gd name="csX14" fmla="*/ 7154838 w 7154838"/>
              <a:gd name="csY14" fmla="*/ 1104610 h 3416320"/>
              <a:gd name="csX15" fmla="*/ 7154838 w 7154838"/>
              <a:gd name="csY15" fmla="*/ 1639834 h 3416320"/>
              <a:gd name="csX16" fmla="*/ 7154838 w 7154838"/>
              <a:gd name="csY16" fmla="*/ 2209220 h 3416320"/>
              <a:gd name="csX17" fmla="*/ 7154838 w 7154838"/>
              <a:gd name="csY17" fmla="*/ 2676117 h 3416320"/>
              <a:gd name="csX18" fmla="*/ 7154838 w 7154838"/>
              <a:gd name="csY18" fmla="*/ 3416320 h 3416320"/>
              <a:gd name="csX19" fmla="*/ 6487053 w 7154838"/>
              <a:gd name="csY19" fmla="*/ 3416320 h 3416320"/>
              <a:gd name="csX20" fmla="*/ 6033913 w 7154838"/>
              <a:gd name="csY20" fmla="*/ 3416320 h 3416320"/>
              <a:gd name="csX21" fmla="*/ 5652322 w 7154838"/>
              <a:gd name="csY21" fmla="*/ 3416320 h 3416320"/>
              <a:gd name="csX22" fmla="*/ 5199182 w 7154838"/>
              <a:gd name="csY22" fmla="*/ 3416320 h 3416320"/>
              <a:gd name="csX23" fmla="*/ 4531397 w 7154838"/>
              <a:gd name="csY23" fmla="*/ 3416320 h 3416320"/>
              <a:gd name="csX24" fmla="*/ 3792064 w 7154838"/>
              <a:gd name="csY24" fmla="*/ 3416320 h 3416320"/>
              <a:gd name="csX25" fmla="*/ 3195828 w 7154838"/>
              <a:gd name="csY25" fmla="*/ 3416320 h 3416320"/>
              <a:gd name="csX26" fmla="*/ 2599591 w 7154838"/>
              <a:gd name="csY26" fmla="*/ 3416320 h 3416320"/>
              <a:gd name="csX27" fmla="*/ 1860258 w 7154838"/>
              <a:gd name="csY27" fmla="*/ 3416320 h 3416320"/>
              <a:gd name="csX28" fmla="*/ 1264021 w 7154838"/>
              <a:gd name="csY28" fmla="*/ 3416320 h 3416320"/>
              <a:gd name="csX29" fmla="*/ 882430 w 7154838"/>
              <a:gd name="csY29" fmla="*/ 3416320 h 3416320"/>
              <a:gd name="csX30" fmla="*/ 0 w 7154838"/>
              <a:gd name="csY30" fmla="*/ 3416320 h 3416320"/>
              <a:gd name="csX31" fmla="*/ 0 w 7154838"/>
              <a:gd name="csY31" fmla="*/ 2881097 h 3416320"/>
              <a:gd name="csX32" fmla="*/ 0 w 7154838"/>
              <a:gd name="csY32" fmla="*/ 2311710 h 3416320"/>
              <a:gd name="csX33" fmla="*/ 0 w 7154838"/>
              <a:gd name="csY33" fmla="*/ 1810650 h 3416320"/>
              <a:gd name="csX34" fmla="*/ 0 w 7154838"/>
              <a:gd name="csY34" fmla="*/ 1172937 h 3416320"/>
              <a:gd name="csX35" fmla="*/ 0 w 7154838"/>
              <a:gd name="csY35" fmla="*/ 569387 h 3416320"/>
              <a:gd name="csX36" fmla="*/ 0 w 7154838"/>
              <a:gd name="csY36" fmla="*/ 0 h 3416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154838" h="3416320"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94149" y="228939"/>
                  <a:pt x="7125337" y="285784"/>
                  <a:pt x="7154838" y="501060"/>
                </a:cubicBezTo>
                <a:cubicBezTo>
                  <a:pt x="7184339" y="716336"/>
                  <a:pt x="7129634" y="804411"/>
                  <a:pt x="7154838" y="1104610"/>
                </a:cubicBezTo>
                <a:cubicBezTo>
                  <a:pt x="7180042" y="1404809"/>
                  <a:pt x="7108990" y="1451409"/>
                  <a:pt x="7154838" y="1639834"/>
                </a:cubicBezTo>
                <a:cubicBezTo>
                  <a:pt x="7200686" y="1828259"/>
                  <a:pt x="7126913" y="1996467"/>
                  <a:pt x="7154838" y="2209220"/>
                </a:cubicBezTo>
                <a:cubicBezTo>
                  <a:pt x="7182763" y="2421973"/>
                  <a:pt x="7142153" y="2548231"/>
                  <a:pt x="7154838" y="2676117"/>
                </a:cubicBezTo>
                <a:cubicBezTo>
                  <a:pt x="7167523" y="2804003"/>
                  <a:pt x="7146854" y="3180073"/>
                  <a:pt x="7154838" y="3416320"/>
                </a:cubicBezTo>
                <a:cubicBezTo>
                  <a:pt x="6868157" y="3430480"/>
                  <a:pt x="6769507" y="3392143"/>
                  <a:pt x="6487053" y="3416320"/>
                </a:cubicBezTo>
                <a:cubicBezTo>
                  <a:pt x="6204600" y="3440497"/>
                  <a:pt x="6177125" y="3407884"/>
                  <a:pt x="6033913" y="3416320"/>
                </a:cubicBezTo>
                <a:cubicBezTo>
                  <a:pt x="5890701" y="3424756"/>
                  <a:pt x="5811743" y="3373142"/>
                  <a:pt x="5652322" y="3416320"/>
                </a:cubicBezTo>
                <a:cubicBezTo>
                  <a:pt x="5492901" y="3459498"/>
                  <a:pt x="5406841" y="3406247"/>
                  <a:pt x="5199182" y="3416320"/>
                </a:cubicBezTo>
                <a:cubicBezTo>
                  <a:pt x="4991523" y="3426393"/>
                  <a:pt x="4811635" y="3354293"/>
                  <a:pt x="4531397" y="3416320"/>
                </a:cubicBezTo>
                <a:cubicBezTo>
                  <a:pt x="4251159" y="3478347"/>
                  <a:pt x="4027042" y="3396612"/>
                  <a:pt x="3792064" y="3416320"/>
                </a:cubicBezTo>
                <a:cubicBezTo>
                  <a:pt x="3557086" y="3436028"/>
                  <a:pt x="3347578" y="3387510"/>
                  <a:pt x="3195828" y="3416320"/>
                </a:cubicBezTo>
                <a:cubicBezTo>
                  <a:pt x="3044078" y="3445130"/>
                  <a:pt x="2785511" y="3370229"/>
                  <a:pt x="2599591" y="3416320"/>
                </a:cubicBezTo>
                <a:cubicBezTo>
                  <a:pt x="2413671" y="3462411"/>
                  <a:pt x="2128321" y="3331967"/>
                  <a:pt x="1860258" y="3416320"/>
                </a:cubicBezTo>
                <a:cubicBezTo>
                  <a:pt x="1592195" y="3500673"/>
                  <a:pt x="1388158" y="3376744"/>
                  <a:pt x="1264021" y="3416320"/>
                </a:cubicBezTo>
                <a:cubicBezTo>
                  <a:pt x="1139884" y="3455896"/>
                  <a:pt x="1049951" y="3406343"/>
                  <a:pt x="882430" y="3416320"/>
                </a:cubicBezTo>
                <a:cubicBezTo>
                  <a:pt x="714909" y="3426297"/>
                  <a:pt x="335982" y="3381671"/>
                  <a:pt x="0" y="3416320"/>
                </a:cubicBezTo>
                <a:cubicBezTo>
                  <a:pt x="-31006" y="3206252"/>
                  <a:pt x="19585" y="3132168"/>
                  <a:pt x="0" y="2881097"/>
                </a:cubicBezTo>
                <a:cubicBezTo>
                  <a:pt x="-19585" y="2630026"/>
                  <a:pt x="54654" y="2563168"/>
                  <a:pt x="0" y="2311710"/>
                </a:cubicBezTo>
                <a:cubicBezTo>
                  <a:pt x="-54654" y="2060252"/>
                  <a:pt x="42001" y="1993532"/>
                  <a:pt x="0" y="1810650"/>
                </a:cubicBezTo>
                <a:cubicBezTo>
                  <a:pt x="-42001" y="1627768"/>
                  <a:pt x="46439" y="1380615"/>
                  <a:pt x="0" y="1172937"/>
                </a:cubicBezTo>
                <a:cubicBezTo>
                  <a:pt x="-46439" y="965259"/>
                  <a:pt x="20538" y="774862"/>
                  <a:pt x="0" y="569387"/>
                </a:cubicBezTo>
                <a:cubicBezTo>
                  <a:pt x="-20538" y="363912"/>
                  <a:pt x="30307" y="21674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dirty="0">
                <a:solidFill>
                  <a:schemeClr val="accent6">
                    <a:lumMod val="10000"/>
                  </a:schemeClr>
                </a:solidFill>
                <a:latin typeface="Menlo"/>
              </a:rPr>
              <a:t>  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pic>
        <p:nvPicPr>
          <p:cNvPr id="24" name="Picture 2" descr="Three dots - Free interface icons">
            <a:extLst>
              <a:ext uri="{FF2B5EF4-FFF2-40B4-BE49-F238E27FC236}">
                <a16:creationId xmlns:a16="http://schemas.microsoft.com/office/drawing/2014/main" id="{02DDA58D-8BA4-F2E9-850B-EC1D6E751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161BE3F2-9BBE-37DC-6F86-E7BC9BEDB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D278B637-6886-98B3-CD09-1A22A9BF2202}"/>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cxnSp>
        <p:nvCxnSpPr>
          <p:cNvPr id="2" name="Rechte verbindingslijn 1">
            <a:extLst>
              <a:ext uri="{FF2B5EF4-FFF2-40B4-BE49-F238E27FC236}">
                <a16:creationId xmlns:a16="http://schemas.microsoft.com/office/drawing/2014/main" id="{3BCC391D-0C82-3468-9F73-172548A4254A}"/>
              </a:ext>
            </a:extLst>
          </p:cNvPr>
          <p:cNvCxnSpPr/>
          <p:nvPr/>
        </p:nvCxnSpPr>
        <p:spPr>
          <a:xfrm>
            <a:off x="7704619" y="11472335"/>
            <a:ext cx="8772172" cy="0"/>
          </a:xfrm>
          <a:prstGeom prst="line">
            <a:avLst/>
          </a:prstGeom>
          <a:ln w="76200">
            <a:solidFill>
              <a:srgbClr val="85130E"/>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C9C6BAB4-0576-A083-DC45-1D5B57D4B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9750" y="10144746"/>
            <a:ext cx="2019122" cy="2650097"/>
          </a:xfrm>
          <a:prstGeom prst="rect">
            <a:avLst/>
          </a:prstGeom>
          <a:noFill/>
          <a:extLst>
            <a:ext uri="{909E8E84-426E-40DD-AFC4-6F175D3DCCD1}">
              <a14:hiddenFill xmlns:a14="http://schemas.microsoft.com/office/drawing/2010/main">
                <a:solidFill>
                  <a:srgbClr val="FFFFFF"/>
                </a:solidFill>
              </a14:hiddenFill>
            </a:ext>
          </a:extLst>
        </p:spPr>
      </p:pic>
      <p:sp>
        <p:nvSpPr>
          <p:cNvPr id="9" name="Afgeronde rechthoek 8">
            <a:extLst>
              <a:ext uri="{FF2B5EF4-FFF2-40B4-BE49-F238E27FC236}">
                <a16:creationId xmlns:a16="http://schemas.microsoft.com/office/drawing/2014/main" id="{51C8F976-6FBF-6CF2-4C9F-01AAB8ABCFD8}"/>
              </a:ext>
            </a:extLst>
          </p:cNvPr>
          <p:cNvSpPr/>
          <p:nvPr/>
        </p:nvSpPr>
        <p:spPr>
          <a:xfrm>
            <a:off x="10445024" y="9100992"/>
            <a:ext cx="3731628" cy="911536"/>
          </a:xfrm>
          <a:prstGeom prst="roundRect">
            <a:avLst/>
          </a:prstGeom>
          <a:solidFill>
            <a:srgbClr val="85130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Inconsistency!!</a:t>
            </a:r>
          </a:p>
        </p:txBody>
      </p:sp>
      <p:cxnSp>
        <p:nvCxnSpPr>
          <p:cNvPr id="5" name="Rechte verbindingslijn 4">
            <a:extLst>
              <a:ext uri="{FF2B5EF4-FFF2-40B4-BE49-F238E27FC236}">
                <a16:creationId xmlns:a16="http://schemas.microsoft.com/office/drawing/2014/main" id="{EEF0D41F-A26A-3EFF-9F93-552DE37F7A7E}"/>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4B067C6E-8436-37A1-24CF-2423FF758EFE}"/>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D9965107-25A6-1A29-7FB9-A779F59DA854}"/>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DEB5F96B-FB15-3CFC-E92B-F3FF62D8B773}"/>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85800189-D794-1879-72D7-F94C260CFF65}"/>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3092C008-CE0E-B3E2-3A8C-E3E1413913F1}"/>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Vrije vorm 38">
            <a:extLst>
              <a:ext uri="{FF2B5EF4-FFF2-40B4-BE49-F238E27FC236}">
                <a16:creationId xmlns:a16="http://schemas.microsoft.com/office/drawing/2014/main" id="{74BD6D86-5E32-09DF-0482-7129DD7F555A}"/>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kstvak 39">
            <a:extLst>
              <a:ext uri="{FF2B5EF4-FFF2-40B4-BE49-F238E27FC236}">
                <a16:creationId xmlns:a16="http://schemas.microsoft.com/office/drawing/2014/main" id="{F10443DD-F780-837D-21D4-A24F03435E58}"/>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37</a:t>
            </a:r>
          </a:p>
        </p:txBody>
      </p:sp>
      <p:sp>
        <p:nvSpPr>
          <p:cNvPr id="12" name="Rechthoek 11">
            <a:extLst>
              <a:ext uri="{FF2B5EF4-FFF2-40B4-BE49-F238E27FC236}">
                <a16:creationId xmlns:a16="http://schemas.microsoft.com/office/drawing/2014/main" id="{AEE83D5A-0E72-41BC-F023-A35C0C659609}"/>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28" name="Rechthoek 27">
            <a:extLst>
              <a:ext uri="{FF2B5EF4-FFF2-40B4-BE49-F238E27FC236}">
                <a16:creationId xmlns:a16="http://schemas.microsoft.com/office/drawing/2014/main" id="{3834E12D-6A3A-DD53-1D0B-DFEF7A49B57B}"/>
              </a:ext>
            </a:extLst>
          </p:cNvPr>
          <p:cNvSpPr/>
          <p:nvPr/>
        </p:nvSpPr>
        <p:spPr>
          <a:xfrm>
            <a:off x="10200998" y="2534400"/>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29" name="Rechthoek 28">
            <a:extLst>
              <a:ext uri="{FF2B5EF4-FFF2-40B4-BE49-F238E27FC236}">
                <a16:creationId xmlns:a16="http://schemas.microsoft.com/office/drawing/2014/main" id="{ED03DA73-15F6-B8DF-9C7B-15B18591FA29}"/>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28170477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A7E1B-F332-910E-5DBB-CF4FAE74AF1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54E3DF1-17CC-CF13-C5DB-18C02E6D89A6}"/>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cxnSp>
        <p:nvCxnSpPr>
          <p:cNvPr id="4" name="Rechte verbindingslijn met pijl 3">
            <a:extLst>
              <a:ext uri="{FF2B5EF4-FFF2-40B4-BE49-F238E27FC236}">
                <a16:creationId xmlns:a16="http://schemas.microsoft.com/office/drawing/2014/main" id="{8C33B704-00F4-5F32-DDA9-85ECF268D114}"/>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735FAACF-9141-F422-B3F1-EAFB3DF0BA7D}"/>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08564475-FCD6-1B72-C8BC-550BF9EEF0A6}"/>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87CEB78A-09B9-59D1-70AC-2FDB4FD370FF}"/>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4360E577-3C2E-292E-DAD2-B5DFE2978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1CA67B44-0C07-BB3E-29F5-BAD72A46E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00ECDE17-F924-A373-F745-E0702554E588}"/>
              </a:ext>
            </a:extLst>
          </p:cNvPr>
          <p:cNvGraphicFramePr>
            <a:graphicFrameLocks noGrp="1"/>
          </p:cNvGraphicFramePr>
          <p:nvPr>
            <p:extLst>
              <p:ext uri="{D42A27DB-BD31-4B8C-83A1-F6EECF244321}">
                <p14:modId xmlns:p14="http://schemas.microsoft.com/office/powerpoint/2010/main" val="717500863"/>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038DB4FA-04E5-40C2-95C3-922EA6FFEB3D}"/>
              </a:ext>
            </a:extLst>
          </p:cNvPr>
          <p:cNvGraphicFramePr>
            <a:graphicFrameLocks noGrp="1"/>
          </p:cNvGraphicFramePr>
          <p:nvPr>
            <p:extLst>
              <p:ext uri="{D42A27DB-BD31-4B8C-83A1-F6EECF244321}">
                <p14:modId xmlns:p14="http://schemas.microsoft.com/office/powerpoint/2010/main" val="1714291138"/>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14" name="Tekstvak 13">
            <a:extLst>
              <a:ext uri="{FF2B5EF4-FFF2-40B4-BE49-F238E27FC236}">
                <a16:creationId xmlns:a16="http://schemas.microsoft.com/office/drawing/2014/main" id="{5339EEF3-E900-42E7-2E98-89654EF481B8}"/>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endParaRPr lang="en-US" sz="2400" dirty="0">
              <a:solidFill>
                <a:schemeClr val="accent6">
                  <a:lumMod val="10000"/>
                </a:schemeClr>
              </a:solidFill>
              <a:latin typeface="Menlo"/>
            </a:endParaRP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pic>
        <p:nvPicPr>
          <p:cNvPr id="24" name="Picture 2" descr="Three dots - Free interface icons">
            <a:extLst>
              <a:ext uri="{FF2B5EF4-FFF2-40B4-BE49-F238E27FC236}">
                <a16:creationId xmlns:a16="http://schemas.microsoft.com/office/drawing/2014/main" id="{B2C6F5A5-E90A-9004-D518-5FBD264AC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08180C30-9D75-963F-79BC-0BD53C3FA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6A1937B1-3DF7-546B-0002-3C044F688184}"/>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cxnSp>
        <p:nvCxnSpPr>
          <p:cNvPr id="27" name="Rechte verbindingslijn 26">
            <a:extLst>
              <a:ext uri="{FF2B5EF4-FFF2-40B4-BE49-F238E27FC236}">
                <a16:creationId xmlns:a16="http://schemas.microsoft.com/office/drawing/2014/main" id="{6B5ED4D4-B5B3-F772-D119-1A8BE1FC6F57}"/>
              </a:ext>
            </a:extLst>
          </p:cNvPr>
          <p:cNvCxnSpPr/>
          <p:nvPr/>
        </p:nvCxnSpPr>
        <p:spPr>
          <a:xfrm>
            <a:off x="7704619" y="11472335"/>
            <a:ext cx="8772172" cy="0"/>
          </a:xfrm>
          <a:prstGeom prst="line">
            <a:avLst/>
          </a:prstGeom>
          <a:ln w="76200">
            <a:solidFill>
              <a:srgbClr val="85130E"/>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8" name="Picture 2">
            <a:extLst>
              <a:ext uri="{FF2B5EF4-FFF2-40B4-BE49-F238E27FC236}">
                <a16:creationId xmlns:a16="http://schemas.microsoft.com/office/drawing/2014/main" id="{C144A83B-76E4-D7FC-5652-D474F95454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9750" y="10144746"/>
            <a:ext cx="2019122" cy="2650097"/>
          </a:xfrm>
          <a:prstGeom prst="rect">
            <a:avLst/>
          </a:prstGeom>
          <a:noFill/>
          <a:extLst>
            <a:ext uri="{909E8E84-426E-40DD-AFC4-6F175D3DCCD1}">
              <a14:hiddenFill xmlns:a14="http://schemas.microsoft.com/office/drawing/2010/main">
                <a:solidFill>
                  <a:srgbClr val="FFFFFF"/>
                </a:solidFill>
              </a14:hiddenFill>
            </a:ext>
          </a:extLst>
        </p:spPr>
      </p:pic>
      <p:sp>
        <p:nvSpPr>
          <p:cNvPr id="29" name="Afgeronde rechthoek 28">
            <a:extLst>
              <a:ext uri="{FF2B5EF4-FFF2-40B4-BE49-F238E27FC236}">
                <a16:creationId xmlns:a16="http://schemas.microsoft.com/office/drawing/2014/main" id="{1EE4FF78-6255-49AC-BB81-2BFA02695407}"/>
              </a:ext>
            </a:extLst>
          </p:cNvPr>
          <p:cNvSpPr/>
          <p:nvPr/>
        </p:nvSpPr>
        <p:spPr>
          <a:xfrm>
            <a:off x="10445024" y="9100992"/>
            <a:ext cx="3731628" cy="911536"/>
          </a:xfrm>
          <a:prstGeom prst="roundRect">
            <a:avLst/>
          </a:prstGeom>
          <a:solidFill>
            <a:srgbClr val="85130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Inconsistency!!</a:t>
            </a:r>
          </a:p>
        </p:txBody>
      </p:sp>
      <p:cxnSp>
        <p:nvCxnSpPr>
          <p:cNvPr id="2" name="Rechte verbindingslijn 1">
            <a:extLst>
              <a:ext uri="{FF2B5EF4-FFF2-40B4-BE49-F238E27FC236}">
                <a16:creationId xmlns:a16="http://schemas.microsoft.com/office/drawing/2014/main" id="{678B1D29-3539-2ACA-B1C4-9B3AECC5BBB6}"/>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E4F995D5-FD98-D19B-59FD-EFEE5B18E44D}"/>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83C1333C-7FDD-4662-FA54-4FEF3AFE803F}"/>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50383E37-8A73-299D-2F79-8E3580CAC9CA}"/>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F5641592-D6B4-1919-3365-0689114E77A6}"/>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643855EC-1A86-3981-471F-7D185F0B85D9}"/>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Vrije vorm 35">
            <a:extLst>
              <a:ext uri="{FF2B5EF4-FFF2-40B4-BE49-F238E27FC236}">
                <a16:creationId xmlns:a16="http://schemas.microsoft.com/office/drawing/2014/main" id="{A60FC5E9-289F-CF79-58E2-EB78125FF496}"/>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kstvak 36">
            <a:extLst>
              <a:ext uri="{FF2B5EF4-FFF2-40B4-BE49-F238E27FC236}">
                <a16:creationId xmlns:a16="http://schemas.microsoft.com/office/drawing/2014/main" id="{C635EFD5-EA4B-A1E0-4F19-23E097EA32F7}"/>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38</a:t>
            </a:r>
          </a:p>
        </p:txBody>
      </p:sp>
      <p:sp>
        <p:nvSpPr>
          <p:cNvPr id="12" name="Rechthoek 11">
            <a:extLst>
              <a:ext uri="{FF2B5EF4-FFF2-40B4-BE49-F238E27FC236}">
                <a16:creationId xmlns:a16="http://schemas.microsoft.com/office/drawing/2014/main" id="{B356A7C1-BDB4-38CD-7F5C-44B92DAEDB89}"/>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22" name="Rechthoek 21">
            <a:extLst>
              <a:ext uri="{FF2B5EF4-FFF2-40B4-BE49-F238E27FC236}">
                <a16:creationId xmlns:a16="http://schemas.microsoft.com/office/drawing/2014/main" id="{7BD328A1-877B-8BF9-6F61-B78A81AF54D6}"/>
              </a:ext>
            </a:extLst>
          </p:cNvPr>
          <p:cNvSpPr/>
          <p:nvPr/>
        </p:nvSpPr>
        <p:spPr>
          <a:xfrm>
            <a:off x="10200998" y="1706944"/>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23" name="Rechthoek 22">
            <a:extLst>
              <a:ext uri="{FF2B5EF4-FFF2-40B4-BE49-F238E27FC236}">
                <a16:creationId xmlns:a16="http://schemas.microsoft.com/office/drawing/2014/main" id="{33FDECEE-05A0-A949-47B6-124E7399270E}"/>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369833865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29940-9424-64D4-9B5D-5EB729A05B6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009867A-DAA5-6640-8D3E-3EB74CC33944}"/>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cxnSp>
        <p:nvCxnSpPr>
          <p:cNvPr id="4" name="Rechte verbindingslijn met pijl 3">
            <a:extLst>
              <a:ext uri="{FF2B5EF4-FFF2-40B4-BE49-F238E27FC236}">
                <a16:creationId xmlns:a16="http://schemas.microsoft.com/office/drawing/2014/main" id="{B6D7F09F-F461-8582-0B67-F233C99CB681}"/>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33F209A8-C103-D8B4-0C28-B851930DCEA6}"/>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A72A2B95-AF10-3AFC-0D3D-591FD9180E7E}"/>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C115F49E-4131-9ED2-56B9-4587C6F29635}"/>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4B610D1C-D7BB-1F3C-23F7-EC13EC952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E86DA3F0-6EC5-325D-7887-BD163B140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32CD2A79-E984-FD45-67F1-8AC267243957}"/>
              </a:ext>
            </a:extLst>
          </p:cNvPr>
          <p:cNvGraphicFramePr>
            <a:graphicFrameLocks noGrp="1"/>
          </p:cNvGraphicFramePr>
          <p:nvPr>
            <p:extLst>
              <p:ext uri="{D42A27DB-BD31-4B8C-83A1-F6EECF244321}">
                <p14:modId xmlns:p14="http://schemas.microsoft.com/office/powerpoint/2010/main" val="28053515"/>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pic>
        <p:nvPicPr>
          <p:cNvPr id="24" name="Picture 2" descr="Three dots - Free interface icons">
            <a:extLst>
              <a:ext uri="{FF2B5EF4-FFF2-40B4-BE49-F238E27FC236}">
                <a16:creationId xmlns:a16="http://schemas.microsoft.com/office/drawing/2014/main" id="{3EFD06F8-846B-0861-C6BB-859B04C17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A9268985-BBEB-6263-3025-C6F6841C4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A1C8288F-5934-40F2-2962-C570528CC897}"/>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graphicFrame>
        <p:nvGraphicFramePr>
          <p:cNvPr id="2" name="Tabel 1">
            <a:extLst>
              <a:ext uri="{FF2B5EF4-FFF2-40B4-BE49-F238E27FC236}">
                <a16:creationId xmlns:a16="http://schemas.microsoft.com/office/drawing/2014/main" id="{2F913EEC-E8C7-85E0-3939-877969285C9C}"/>
              </a:ext>
            </a:extLst>
          </p:cNvPr>
          <p:cNvGraphicFramePr>
            <a:graphicFrameLocks noGrp="1"/>
          </p:cNvGraphicFramePr>
          <p:nvPr>
            <p:extLst>
              <p:ext uri="{D42A27DB-BD31-4B8C-83A1-F6EECF244321}">
                <p14:modId xmlns:p14="http://schemas.microsoft.com/office/powerpoint/2010/main" val="640427949"/>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cxnSp>
        <p:nvCxnSpPr>
          <p:cNvPr id="8" name="Rechte verbindingslijn 7">
            <a:extLst>
              <a:ext uri="{FF2B5EF4-FFF2-40B4-BE49-F238E27FC236}">
                <a16:creationId xmlns:a16="http://schemas.microsoft.com/office/drawing/2014/main" id="{A3A13030-A07B-2CCE-508C-D7DACBA04371}"/>
              </a:ext>
            </a:extLst>
          </p:cNvPr>
          <p:cNvCxnSpPr/>
          <p:nvPr/>
        </p:nvCxnSpPr>
        <p:spPr>
          <a:xfrm>
            <a:off x="7704619" y="11472335"/>
            <a:ext cx="8772172" cy="0"/>
          </a:xfrm>
          <a:prstGeom prst="line">
            <a:avLst/>
          </a:prstGeom>
          <a:ln w="76200">
            <a:solidFill>
              <a:srgbClr val="85130E"/>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D5910308-05BF-6FA3-7041-FA2004E863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9750" y="10144746"/>
            <a:ext cx="2019122" cy="2650097"/>
          </a:xfrm>
          <a:prstGeom prst="rect">
            <a:avLst/>
          </a:prstGeom>
          <a:noFill/>
          <a:extLst>
            <a:ext uri="{909E8E84-426E-40DD-AFC4-6F175D3DCCD1}">
              <a14:hiddenFill xmlns:a14="http://schemas.microsoft.com/office/drawing/2010/main">
                <a:solidFill>
                  <a:srgbClr val="FFFFFF"/>
                </a:solidFill>
              </a14:hiddenFill>
            </a:ext>
          </a:extLst>
        </p:spPr>
      </p:pic>
      <p:sp>
        <p:nvSpPr>
          <p:cNvPr id="22" name="Afgeronde rechthoek 21">
            <a:extLst>
              <a:ext uri="{FF2B5EF4-FFF2-40B4-BE49-F238E27FC236}">
                <a16:creationId xmlns:a16="http://schemas.microsoft.com/office/drawing/2014/main" id="{BCA1C513-CF2B-783F-97F8-1B6D12799FB9}"/>
              </a:ext>
            </a:extLst>
          </p:cNvPr>
          <p:cNvSpPr/>
          <p:nvPr/>
        </p:nvSpPr>
        <p:spPr>
          <a:xfrm>
            <a:off x="10445024" y="9100992"/>
            <a:ext cx="3731628" cy="911536"/>
          </a:xfrm>
          <a:prstGeom prst="roundRect">
            <a:avLst/>
          </a:prstGeom>
          <a:solidFill>
            <a:srgbClr val="85130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Inconsistency!!</a:t>
            </a:r>
          </a:p>
        </p:txBody>
      </p:sp>
      <p:cxnSp>
        <p:nvCxnSpPr>
          <p:cNvPr id="5" name="Rechte verbindingslijn 4">
            <a:extLst>
              <a:ext uri="{FF2B5EF4-FFF2-40B4-BE49-F238E27FC236}">
                <a16:creationId xmlns:a16="http://schemas.microsoft.com/office/drawing/2014/main" id="{E697C742-AA0E-A42A-B6F5-283E0D629977}"/>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8B863BF4-A59E-9F8E-2C3A-EDD8FC1D0789}"/>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F8D00BEF-607B-F800-18B9-5C2EC0CBD49D}"/>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F670A416-D07F-F378-0924-A14A5BE182A9}"/>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2CECAFD-CA68-80D2-C959-FFA2C5F1BFDE}"/>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F003E2C4-7808-E032-10F5-2204AC1B5C1A}"/>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B53FCA8B-6D44-F8BA-F6F9-519EA2AD033C}"/>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GoodDivision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i="1" dirty="0" err="1">
                <a:solidFill>
                  <a:schemeClr val="accent6">
                    <a:lumMod val="10000"/>
                  </a:schemeClr>
                </a:solidFill>
                <a:latin typeface="Menlo"/>
              </a:rPr>
              <a:t>NonZero</a:t>
            </a:r>
            <a:r>
              <a:rPr lang="en-US" sz="2400" dirty="0">
                <a:solidFill>
                  <a:schemeClr val="accent6">
                    <a:lumMod val="10000"/>
                  </a:schemeClr>
                </a:solidFill>
                <a:latin typeface="Menlo"/>
              </a:rPr>
              <a:t>(b);</a:t>
            </a: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38" name="Vrije vorm 37">
            <a:extLst>
              <a:ext uri="{FF2B5EF4-FFF2-40B4-BE49-F238E27FC236}">
                <a16:creationId xmlns:a16="http://schemas.microsoft.com/office/drawing/2014/main" id="{4E1465B5-ADF0-452E-4C66-25EA3F91F2F7}"/>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kstvak 39">
            <a:extLst>
              <a:ext uri="{FF2B5EF4-FFF2-40B4-BE49-F238E27FC236}">
                <a16:creationId xmlns:a16="http://schemas.microsoft.com/office/drawing/2014/main" id="{A511B983-307F-7549-1695-EC460ED7DF87}"/>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39</a:t>
            </a:r>
          </a:p>
        </p:txBody>
      </p:sp>
      <p:sp>
        <p:nvSpPr>
          <p:cNvPr id="12" name="Rechthoek 11">
            <a:extLst>
              <a:ext uri="{FF2B5EF4-FFF2-40B4-BE49-F238E27FC236}">
                <a16:creationId xmlns:a16="http://schemas.microsoft.com/office/drawing/2014/main" id="{5618C33C-2F99-1D66-1E29-1023014C37FC}"/>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14" name="Rechthoek 13">
            <a:extLst>
              <a:ext uri="{FF2B5EF4-FFF2-40B4-BE49-F238E27FC236}">
                <a16:creationId xmlns:a16="http://schemas.microsoft.com/office/drawing/2014/main" id="{A8686B31-B0E0-B5B3-93FA-DCFA58DD14CE}"/>
              </a:ext>
            </a:extLst>
          </p:cNvPr>
          <p:cNvSpPr/>
          <p:nvPr/>
        </p:nvSpPr>
        <p:spPr>
          <a:xfrm>
            <a:off x="10200998" y="1706944"/>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17" name="Rechthoek 16">
            <a:extLst>
              <a:ext uri="{FF2B5EF4-FFF2-40B4-BE49-F238E27FC236}">
                <a16:creationId xmlns:a16="http://schemas.microsoft.com/office/drawing/2014/main" id="{54D3DB90-EC37-B73A-F519-04B8D0F1608C}"/>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140807793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366CE-4856-68E4-C23C-990F9A55AE1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2CB5EEB-8400-E370-20E6-42FFB7197B15}"/>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DCM Example</a:t>
            </a:r>
            <a:endParaRPr lang="nl-BE" sz="11500" dirty="0"/>
          </a:p>
        </p:txBody>
      </p:sp>
      <p:cxnSp>
        <p:nvCxnSpPr>
          <p:cNvPr id="4" name="Rechte verbindingslijn met pijl 3">
            <a:extLst>
              <a:ext uri="{FF2B5EF4-FFF2-40B4-BE49-F238E27FC236}">
                <a16:creationId xmlns:a16="http://schemas.microsoft.com/office/drawing/2014/main" id="{F46DF15C-2FD3-BDB4-5E1E-47F4135C3A5B}"/>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A148301B-2EC3-E63B-1B51-95B387C7759C}"/>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B24B16AF-23AA-6FE7-1583-B7F9E07C2BAE}"/>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592656B3-2FB6-A80D-BCB1-7915D6680C45}"/>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7A9C888B-5772-DF9E-62E6-307C292F2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80501CEA-BE5B-7984-C523-3799CC56E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FB0EB924-63AC-8023-7825-12E4BED75CD2}"/>
              </a:ext>
            </a:extLst>
          </p:cNvPr>
          <p:cNvGraphicFramePr>
            <a:graphicFrameLocks noGrp="1"/>
          </p:cNvGraphicFramePr>
          <p:nvPr>
            <p:extLst>
              <p:ext uri="{D42A27DB-BD31-4B8C-83A1-F6EECF244321}">
                <p14:modId xmlns:p14="http://schemas.microsoft.com/office/powerpoint/2010/main" val="2646985983"/>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graphicFrame>
        <p:nvGraphicFramePr>
          <p:cNvPr id="7" name="Tabel 6">
            <a:extLst>
              <a:ext uri="{FF2B5EF4-FFF2-40B4-BE49-F238E27FC236}">
                <a16:creationId xmlns:a16="http://schemas.microsoft.com/office/drawing/2014/main" id="{D06F399B-1CB2-DE15-9DF2-8705F85892D1}"/>
              </a:ext>
            </a:extLst>
          </p:cNvPr>
          <p:cNvGraphicFramePr>
            <a:graphicFrameLocks noGrp="1"/>
          </p:cNvGraphicFramePr>
          <p:nvPr>
            <p:extLst>
              <p:ext uri="{D42A27DB-BD31-4B8C-83A1-F6EECF244321}">
                <p14:modId xmlns:p14="http://schemas.microsoft.com/office/powerpoint/2010/main" val="267893595"/>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dirty="0">
                          <a:solidFill>
                            <a:srgbClr val="FF0000"/>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0</a:t>
                      </a:r>
                    </a:p>
                  </a:txBody>
                  <a:tcPr>
                    <a:solidFill>
                      <a:srgbClr val="CCCCD0"/>
                    </a:solidFill>
                  </a:tcPr>
                </a:tc>
                <a:tc>
                  <a:txBody>
                    <a:bodyPr/>
                    <a:lstStyle/>
                    <a:p>
                      <a:pPr algn="ctr"/>
                      <a:r>
                        <a:rPr lang="en-US" b="1" dirty="0">
                          <a:solidFill>
                            <a:srgbClr val="FF0000"/>
                          </a:solidFill>
                        </a:rPr>
                        <a:t>6</a:t>
                      </a:r>
                    </a:p>
                  </a:txBody>
                  <a:tcPr>
                    <a:solidFill>
                      <a:srgbClr val="CCCCD0"/>
                    </a:solidFill>
                  </a:tcPr>
                </a:tc>
                <a:extLst>
                  <a:ext uri="{0D108BD9-81ED-4DB2-BD59-A6C34878D82A}">
                    <a16:rowId xmlns:a16="http://schemas.microsoft.com/office/drawing/2014/main" val="3599587475"/>
                  </a:ext>
                </a:extLst>
              </a:tr>
            </a:tbl>
          </a:graphicData>
        </a:graphic>
      </p:graphicFrame>
      <p:pic>
        <p:nvPicPr>
          <p:cNvPr id="24" name="Picture 2" descr="Three dots - Free interface icons">
            <a:extLst>
              <a:ext uri="{FF2B5EF4-FFF2-40B4-BE49-F238E27FC236}">
                <a16:creationId xmlns:a16="http://schemas.microsoft.com/office/drawing/2014/main" id="{7ED3BD5A-D2DB-D9ED-1358-8F974D0EE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B3B4BCEB-1A71-6006-594E-CF33AF83D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1D8CD6AE-E6B3-DF34-0973-495BC2D35FF8}"/>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5" name="Afgeronde rechthoek 4">
            <a:extLst>
              <a:ext uri="{FF2B5EF4-FFF2-40B4-BE49-F238E27FC236}">
                <a16:creationId xmlns:a16="http://schemas.microsoft.com/office/drawing/2014/main" id="{574BFA3C-DD26-0E2A-C1D6-88569FF4E11B}"/>
              </a:ext>
            </a:extLst>
          </p:cNvPr>
          <p:cNvSpPr/>
          <p:nvPr/>
        </p:nvSpPr>
        <p:spPr>
          <a:xfrm>
            <a:off x="10892919" y="9100992"/>
            <a:ext cx="2591811" cy="911536"/>
          </a:xfrm>
          <a:prstGeom prst="round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Consistent</a:t>
            </a:r>
          </a:p>
        </p:txBody>
      </p:sp>
      <p:cxnSp>
        <p:nvCxnSpPr>
          <p:cNvPr id="11" name="Rechte verbindingslijn 10">
            <a:extLst>
              <a:ext uri="{FF2B5EF4-FFF2-40B4-BE49-F238E27FC236}">
                <a16:creationId xmlns:a16="http://schemas.microsoft.com/office/drawing/2014/main" id="{5F79B59E-D93B-38BC-579A-3892BE02CC75}"/>
              </a:ext>
            </a:extLst>
          </p:cNvPr>
          <p:cNvCxnSpPr/>
          <p:nvPr/>
        </p:nvCxnSpPr>
        <p:spPr>
          <a:xfrm>
            <a:off x="7704619" y="11472335"/>
            <a:ext cx="8772172" cy="0"/>
          </a:xfrm>
          <a:prstGeom prst="line">
            <a:avLst/>
          </a:prstGeom>
          <a:ln w="76200">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 name="Picture 4" descr="Green Check Mark PNGs for Free Download">
            <a:extLst>
              <a:ext uri="{FF2B5EF4-FFF2-40B4-BE49-F238E27FC236}">
                <a16:creationId xmlns:a16="http://schemas.microsoft.com/office/drawing/2014/main" id="{65B75AEF-94FA-6CE1-FDDC-1074F0BBB5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3594" y="9982912"/>
            <a:ext cx="4468268" cy="2978845"/>
          </a:xfrm>
          <a:prstGeom prst="rect">
            <a:avLst/>
          </a:prstGeom>
          <a:noFill/>
          <a:extLst>
            <a:ext uri="{909E8E84-426E-40DD-AFC4-6F175D3DCCD1}">
              <a14:hiddenFill xmlns:a14="http://schemas.microsoft.com/office/drawing/2010/main">
                <a:solidFill>
                  <a:srgbClr val="FFFFFF"/>
                </a:solidFill>
              </a14:hiddenFill>
            </a:ext>
          </a:extLst>
        </p:spPr>
      </p:pic>
      <p:cxnSp>
        <p:nvCxnSpPr>
          <p:cNvPr id="2" name="Rechte verbindingslijn 1">
            <a:extLst>
              <a:ext uri="{FF2B5EF4-FFF2-40B4-BE49-F238E27FC236}">
                <a16:creationId xmlns:a16="http://schemas.microsoft.com/office/drawing/2014/main" id="{D22F84ED-A288-D76A-EBE4-E8CDB8C79DC8}"/>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2B1F095E-FC0F-911D-3E2B-28EC034B3A69}"/>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BE90BB10-0BE1-D289-AB8F-9FCD100B78EA}"/>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4A614B93-38B1-5646-9844-B62E853EB26A}"/>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9552156B-C36D-5E05-A8DE-630160E04A27}"/>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6CF5216A-7CF3-655D-B759-0194380BC34F}"/>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97C18B54-2AB0-958D-C973-C36B6E6B33BB}"/>
              </a:ext>
            </a:extLst>
          </p:cNvPr>
          <p:cNvCxnSpPr>
            <a:cxnSpLocks/>
          </p:cNvCxnSpPr>
          <p:nvPr/>
        </p:nvCxnSpPr>
        <p:spPr>
          <a:xfrm>
            <a:off x="17645621"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3FC78F8-778A-5398-5FB0-6121350D56C6}"/>
              </a:ext>
            </a:extLst>
          </p:cNvPr>
          <p:cNvCxnSpPr>
            <a:cxnSpLocks/>
          </p:cNvCxnSpPr>
          <p:nvPr/>
        </p:nvCxnSpPr>
        <p:spPr>
          <a:xfrm>
            <a:off x="19584418"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670A4FDE-922D-C8D6-9FD0-6CE5E667058B}"/>
              </a:ext>
            </a:extLst>
          </p:cNvPr>
          <p:cNvCxnSpPr>
            <a:cxnSpLocks/>
          </p:cNvCxnSpPr>
          <p:nvPr/>
        </p:nvCxnSpPr>
        <p:spPr>
          <a:xfrm>
            <a:off x="21523215" y="1112840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3C6971AB-BABE-B532-D3A0-BAA6FE5335EC}"/>
              </a:ext>
            </a:extLst>
          </p:cNvPr>
          <p:cNvCxnSpPr>
            <a:cxnSpLocks/>
          </p:cNvCxnSpPr>
          <p:nvPr/>
        </p:nvCxnSpPr>
        <p:spPr>
          <a:xfrm>
            <a:off x="17645621"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7BFC0372-E88B-D110-FAA4-386445E86490}"/>
              </a:ext>
            </a:extLst>
          </p:cNvPr>
          <p:cNvCxnSpPr>
            <a:cxnSpLocks/>
          </p:cNvCxnSpPr>
          <p:nvPr/>
        </p:nvCxnSpPr>
        <p:spPr>
          <a:xfrm>
            <a:off x="19584418"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E4F2931A-26D7-9AA5-813C-78B3194379F1}"/>
              </a:ext>
            </a:extLst>
          </p:cNvPr>
          <p:cNvCxnSpPr>
            <a:cxnSpLocks/>
          </p:cNvCxnSpPr>
          <p:nvPr/>
        </p:nvCxnSpPr>
        <p:spPr>
          <a:xfrm>
            <a:off x="21523215" y="11789961"/>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916AB4F8-CCEF-094D-ED3E-E8FD1350C7BD}"/>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GoodDivision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i="1" dirty="0" err="1">
                <a:solidFill>
                  <a:schemeClr val="accent6">
                    <a:lumMod val="10000"/>
                  </a:schemeClr>
                </a:solidFill>
                <a:latin typeface="Menlo"/>
              </a:rPr>
              <a:t>NonZero</a:t>
            </a:r>
            <a:r>
              <a:rPr lang="en-US" sz="2400" dirty="0">
                <a:solidFill>
                  <a:schemeClr val="accent6">
                    <a:lumMod val="10000"/>
                  </a:schemeClr>
                </a:solidFill>
                <a:latin typeface="Menlo"/>
              </a:rPr>
              <a:t>(b);</a:t>
            </a: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37" name="Vrije vorm 36">
            <a:extLst>
              <a:ext uri="{FF2B5EF4-FFF2-40B4-BE49-F238E27FC236}">
                <a16:creationId xmlns:a16="http://schemas.microsoft.com/office/drawing/2014/main" id="{70F224C1-A496-0BE0-3E52-E29DECA2AE66}"/>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kstvak 38">
            <a:extLst>
              <a:ext uri="{FF2B5EF4-FFF2-40B4-BE49-F238E27FC236}">
                <a16:creationId xmlns:a16="http://schemas.microsoft.com/office/drawing/2014/main" id="{42E0CC79-9770-35EE-BC1B-265E0221BFCD}"/>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40</a:t>
            </a:r>
          </a:p>
        </p:txBody>
      </p:sp>
      <p:sp>
        <p:nvSpPr>
          <p:cNvPr id="12" name="Rechthoek 11">
            <a:extLst>
              <a:ext uri="{FF2B5EF4-FFF2-40B4-BE49-F238E27FC236}">
                <a16:creationId xmlns:a16="http://schemas.microsoft.com/office/drawing/2014/main" id="{B36D901C-A2E9-A447-EA85-59C545D28BDA}"/>
              </a:ext>
            </a:extLst>
          </p:cNvPr>
          <p:cNvSpPr/>
          <p:nvPr/>
        </p:nvSpPr>
        <p:spPr>
          <a:xfrm>
            <a:off x="18131154" y="5094025"/>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CONSTRAINTS</a:t>
            </a:r>
          </a:p>
        </p:txBody>
      </p:sp>
      <p:sp>
        <p:nvSpPr>
          <p:cNvPr id="14" name="Rechthoek 13">
            <a:extLst>
              <a:ext uri="{FF2B5EF4-FFF2-40B4-BE49-F238E27FC236}">
                <a16:creationId xmlns:a16="http://schemas.microsoft.com/office/drawing/2014/main" id="{FECBEFD3-D34A-C522-9FC2-6CE76113E38F}"/>
              </a:ext>
            </a:extLst>
          </p:cNvPr>
          <p:cNvSpPr/>
          <p:nvPr/>
        </p:nvSpPr>
        <p:spPr>
          <a:xfrm>
            <a:off x="10200998" y="1706944"/>
            <a:ext cx="3975654"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ZKP PROGRAM</a:t>
            </a:r>
          </a:p>
        </p:txBody>
      </p:sp>
      <p:sp>
        <p:nvSpPr>
          <p:cNvPr id="17" name="Rechthoek 16">
            <a:extLst>
              <a:ext uri="{FF2B5EF4-FFF2-40B4-BE49-F238E27FC236}">
                <a16:creationId xmlns:a16="http://schemas.microsoft.com/office/drawing/2014/main" id="{50DF93EE-9CEB-6860-BE52-2CD844D61EA6}"/>
              </a:ext>
            </a:extLst>
          </p:cNvPr>
          <p:cNvSpPr/>
          <p:nvPr/>
        </p:nvSpPr>
        <p:spPr>
          <a:xfrm>
            <a:off x="2176570" y="5094025"/>
            <a:ext cx="4164199" cy="882790"/>
          </a:xfrm>
          <a:prstGeom prst="rect">
            <a:avLst/>
          </a:prstGeom>
          <a:solidFill>
            <a:srgbClr val="1B93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latin typeface="+mj-lt"/>
              </a:rPr>
              <a:t>COMPUTATIONS</a:t>
            </a:r>
          </a:p>
        </p:txBody>
      </p:sp>
    </p:spTree>
    <p:extLst>
      <p:ext uri="{BB962C8B-B14F-4D97-AF65-F5344CB8AC3E}">
        <p14:creationId xmlns:p14="http://schemas.microsoft.com/office/powerpoint/2010/main" val="286067405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3C5F9-3871-C9D7-8F3B-27FD63949D7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1898E43-792B-5A30-AC65-3A04B92142CF}"/>
              </a:ext>
            </a:extLst>
          </p:cNvPr>
          <p:cNvSpPr txBox="1"/>
          <p:nvPr/>
        </p:nvSpPr>
        <p:spPr>
          <a:xfrm>
            <a:off x="1132204" y="921160"/>
            <a:ext cx="20314632" cy="1200329"/>
          </a:xfrm>
          <a:prstGeom prst="rect">
            <a:avLst/>
          </a:prstGeom>
          <a:noFill/>
        </p:spPr>
        <p:txBody>
          <a:bodyPr wrap="square">
            <a:spAutoFit/>
          </a:bodyPr>
          <a:lstStyle/>
          <a:p>
            <a:pPr>
              <a:spcBef>
                <a:spcPts val="0"/>
              </a:spcBef>
              <a:spcAft>
                <a:spcPts val="0"/>
              </a:spcAft>
            </a:pPr>
            <a:r>
              <a:rPr lang="nl-BE" sz="7200" b="1" dirty="0">
                <a:latin typeface="Nunito" pitchFamily="2" charset="77"/>
              </a:rPr>
              <a:t>Prover-Verifier Mismatch Vulnerability Classes</a:t>
            </a:r>
            <a:endParaRPr lang="nl-BE" sz="9600" dirty="0"/>
          </a:p>
        </p:txBody>
      </p:sp>
      <p:sp>
        <p:nvSpPr>
          <p:cNvPr id="4" name="Tekstvak 3">
            <a:extLst>
              <a:ext uri="{FF2B5EF4-FFF2-40B4-BE49-F238E27FC236}">
                <a16:creationId xmlns:a16="http://schemas.microsoft.com/office/drawing/2014/main" id="{650CBBD7-9EF5-B4C2-1247-09F76D086E00}"/>
              </a:ext>
            </a:extLst>
          </p:cNvPr>
          <p:cNvSpPr txBox="1"/>
          <p:nvPr/>
        </p:nvSpPr>
        <p:spPr>
          <a:xfrm>
            <a:off x="23504869" y="13187659"/>
            <a:ext cx="872782" cy="646331"/>
          </a:xfrm>
          <a:prstGeom prst="rect">
            <a:avLst/>
          </a:prstGeom>
          <a:noFill/>
        </p:spPr>
        <p:txBody>
          <a:bodyPr wrap="square" rtlCol="0">
            <a:spAutoFit/>
          </a:bodyPr>
          <a:lstStyle/>
          <a:p>
            <a:r>
              <a:rPr lang="nl-BE" b="1" dirty="0">
                <a:solidFill>
                  <a:schemeClr val="bg1"/>
                </a:solidFill>
              </a:rPr>
              <a:t>41</a:t>
            </a:r>
          </a:p>
        </p:txBody>
      </p:sp>
      <p:sp>
        <p:nvSpPr>
          <p:cNvPr id="6" name="Afgeronde rechthoek 5">
            <a:extLst>
              <a:ext uri="{FF2B5EF4-FFF2-40B4-BE49-F238E27FC236}">
                <a16:creationId xmlns:a16="http://schemas.microsoft.com/office/drawing/2014/main" id="{80A31FA4-5D35-5807-CF05-D204B75658C1}"/>
              </a:ext>
            </a:extLst>
          </p:cNvPr>
          <p:cNvSpPr/>
          <p:nvPr/>
        </p:nvSpPr>
        <p:spPr>
          <a:xfrm>
            <a:off x="1847821" y="3574131"/>
            <a:ext cx="9381600" cy="1864562"/>
          </a:xfrm>
          <a:prstGeom prst="roundRect">
            <a:avLst/>
          </a:prstGeom>
          <a:solidFill>
            <a:srgbClr val="1B8E9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Division by Zero</a:t>
            </a:r>
          </a:p>
        </p:txBody>
      </p:sp>
      <p:sp>
        <p:nvSpPr>
          <p:cNvPr id="10" name="Afgeronde rechthoek 9">
            <a:extLst>
              <a:ext uri="{FF2B5EF4-FFF2-40B4-BE49-F238E27FC236}">
                <a16:creationId xmlns:a16="http://schemas.microsoft.com/office/drawing/2014/main" id="{2CA7375D-4C0F-F97A-569E-A9F4B8CB9B3E}"/>
              </a:ext>
            </a:extLst>
          </p:cNvPr>
          <p:cNvSpPr/>
          <p:nvPr/>
        </p:nvSpPr>
        <p:spPr>
          <a:xfrm>
            <a:off x="12904442" y="3574131"/>
            <a:ext cx="9381600" cy="1864562"/>
          </a:xfrm>
          <a:prstGeom prst="roundRect">
            <a:avLst/>
          </a:prstGeom>
          <a:solidFill>
            <a:srgbClr val="1B8E9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Arithmetic Overflows</a:t>
            </a:r>
          </a:p>
        </p:txBody>
      </p:sp>
      <p:sp>
        <p:nvSpPr>
          <p:cNvPr id="11" name="Afgeronde rechthoek 10">
            <a:extLst>
              <a:ext uri="{FF2B5EF4-FFF2-40B4-BE49-F238E27FC236}">
                <a16:creationId xmlns:a16="http://schemas.microsoft.com/office/drawing/2014/main" id="{3C1B4FD0-6572-0283-5366-CBD3EAEF5007}"/>
              </a:ext>
            </a:extLst>
          </p:cNvPr>
          <p:cNvSpPr/>
          <p:nvPr/>
        </p:nvSpPr>
        <p:spPr>
          <a:xfrm>
            <a:off x="1847821" y="6243771"/>
            <a:ext cx="9383396" cy="1864562"/>
          </a:xfrm>
          <a:prstGeom prst="roundRect">
            <a:avLst/>
          </a:prstGeom>
          <a:solidFill>
            <a:srgbClr val="1B8E9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Circuit Logic Assumptions</a:t>
            </a:r>
          </a:p>
        </p:txBody>
      </p:sp>
      <p:sp>
        <p:nvSpPr>
          <p:cNvPr id="13" name="Afgeronde rechthoek 12">
            <a:extLst>
              <a:ext uri="{FF2B5EF4-FFF2-40B4-BE49-F238E27FC236}">
                <a16:creationId xmlns:a16="http://schemas.microsoft.com/office/drawing/2014/main" id="{1695C34F-08CA-F85E-E065-6421459D47E5}"/>
              </a:ext>
            </a:extLst>
          </p:cNvPr>
          <p:cNvSpPr/>
          <p:nvPr/>
        </p:nvSpPr>
        <p:spPr>
          <a:xfrm>
            <a:off x="12904442" y="6243771"/>
            <a:ext cx="9383396" cy="1864562"/>
          </a:xfrm>
          <a:prstGeom prst="roundRect">
            <a:avLst/>
          </a:prstGeom>
          <a:solidFill>
            <a:srgbClr val="1B8E9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Special Signals</a:t>
            </a:r>
          </a:p>
        </p:txBody>
      </p:sp>
      <p:sp>
        <p:nvSpPr>
          <p:cNvPr id="14" name="Afgeronde rechthoek 13">
            <a:extLst>
              <a:ext uri="{FF2B5EF4-FFF2-40B4-BE49-F238E27FC236}">
                <a16:creationId xmlns:a16="http://schemas.microsoft.com/office/drawing/2014/main" id="{69B04518-F322-7A93-07A6-9FDB2C2BB959}"/>
              </a:ext>
            </a:extLst>
          </p:cNvPr>
          <p:cNvSpPr/>
          <p:nvPr/>
        </p:nvSpPr>
        <p:spPr>
          <a:xfrm>
            <a:off x="1847821" y="9119816"/>
            <a:ext cx="9383396" cy="1864562"/>
          </a:xfrm>
          <a:prstGeom prst="roundRect">
            <a:avLst/>
          </a:prstGeom>
          <a:solidFill>
            <a:srgbClr val="1B8E9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Out-of-Bounds Indexing</a:t>
            </a:r>
          </a:p>
        </p:txBody>
      </p:sp>
      <p:sp>
        <p:nvSpPr>
          <p:cNvPr id="15" name="Afgeronde rechthoek 14">
            <a:extLst>
              <a:ext uri="{FF2B5EF4-FFF2-40B4-BE49-F238E27FC236}">
                <a16:creationId xmlns:a16="http://schemas.microsoft.com/office/drawing/2014/main" id="{67E63FB8-225C-3F62-8C03-D590E7E98236}"/>
              </a:ext>
            </a:extLst>
          </p:cNvPr>
          <p:cNvSpPr/>
          <p:nvPr/>
        </p:nvSpPr>
        <p:spPr>
          <a:xfrm>
            <a:off x="12904442" y="9135389"/>
            <a:ext cx="9383396" cy="1864562"/>
          </a:xfrm>
          <a:prstGeom prst="roundRect">
            <a:avLst/>
          </a:prstGeom>
          <a:solidFill>
            <a:srgbClr val="1B8E9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Conditionals with </a:t>
            </a:r>
            <a:br>
              <a:rPr lang="en-US" sz="6000" b="1" dirty="0"/>
            </a:br>
            <a:r>
              <a:rPr lang="en-US" sz="6000" b="1" dirty="0"/>
              <a:t>Non-Binary Guard</a:t>
            </a:r>
          </a:p>
        </p:txBody>
      </p:sp>
    </p:spTree>
    <p:extLst>
      <p:ext uri="{BB962C8B-B14F-4D97-AF65-F5344CB8AC3E}">
        <p14:creationId xmlns:p14="http://schemas.microsoft.com/office/powerpoint/2010/main" val="316159551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E93DF-1520-C453-CC31-24DCEF73B97B}"/>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3F142E73-7DB2-6D12-851D-2ABE9BEF41E4}"/>
              </a:ext>
            </a:extLst>
          </p:cNvPr>
          <p:cNvSpPr txBox="1"/>
          <p:nvPr/>
        </p:nvSpPr>
        <p:spPr>
          <a:xfrm>
            <a:off x="1" y="1723168"/>
            <a:ext cx="24377649" cy="2231380"/>
          </a:xfrm>
          <a:prstGeom prst="rect">
            <a:avLst/>
          </a:prstGeom>
          <a:noFill/>
        </p:spPr>
        <p:txBody>
          <a:bodyPr wrap="square" rtlCol="0">
            <a:spAutoFit/>
          </a:bodyPr>
          <a:lstStyle/>
          <a:p>
            <a:pPr algn="ctr"/>
            <a:r>
              <a:rPr lang="nl-BE" sz="13900" b="1" dirty="0">
                <a:solidFill>
                  <a:srgbClr val="0B2C5B"/>
                </a:solidFill>
                <a:latin typeface="+mj-lt"/>
              </a:rPr>
              <a:t>Contributions</a:t>
            </a:r>
          </a:p>
        </p:txBody>
      </p:sp>
      <p:sp>
        <p:nvSpPr>
          <p:cNvPr id="7" name="Tekstvak 6">
            <a:extLst>
              <a:ext uri="{FF2B5EF4-FFF2-40B4-BE49-F238E27FC236}">
                <a16:creationId xmlns:a16="http://schemas.microsoft.com/office/drawing/2014/main" id="{9A69DCDD-7A40-3813-75CA-5F284A80A7DA}"/>
              </a:ext>
            </a:extLst>
          </p:cNvPr>
          <p:cNvSpPr txBox="1"/>
          <p:nvPr/>
        </p:nvSpPr>
        <p:spPr>
          <a:xfrm>
            <a:off x="3518264" y="5157884"/>
            <a:ext cx="24377650" cy="6834948"/>
          </a:xfrm>
          <a:prstGeom prst="rect">
            <a:avLst/>
          </a:prstGeom>
          <a:noFill/>
        </p:spPr>
        <p:txBody>
          <a:bodyPr wrap="square" rtlCol="0">
            <a:spAutoFit/>
          </a:bodyPr>
          <a:lstStyle/>
          <a:p>
            <a:pPr marL="857250" indent="-857250">
              <a:lnSpc>
                <a:spcPct val="150000"/>
              </a:lnSpc>
              <a:buFont typeface="Wingdings" pitchFamily="2" charset="2"/>
              <a:buChar char="ü"/>
            </a:pPr>
            <a:r>
              <a:rPr lang="nl-BE" sz="6000" b="1" dirty="0">
                <a:solidFill>
                  <a:schemeClr val="accent6">
                    <a:lumMod val="90000"/>
                  </a:schemeClr>
                </a:solidFill>
              </a:rPr>
              <a:t>Formalization: Domain Consistency Model (DCM)</a:t>
            </a:r>
          </a:p>
          <a:p>
            <a:pPr marL="857250" indent="-857250">
              <a:lnSpc>
                <a:spcPct val="150000"/>
              </a:lnSpc>
              <a:buFont typeface="Courier New" panose="02070309020205020404" pitchFamily="49" charset="0"/>
              <a:buChar char="o"/>
            </a:pPr>
            <a:r>
              <a:rPr lang="nl-BE" sz="6000" b="1" u="sng" dirty="0">
                <a:solidFill>
                  <a:srgbClr val="1B243A"/>
                </a:solidFill>
              </a:rPr>
              <a:t>Algorithm: Value Inference Engine</a:t>
            </a:r>
          </a:p>
          <a:p>
            <a:pPr marL="857250" indent="-857250">
              <a:lnSpc>
                <a:spcPct val="150000"/>
              </a:lnSpc>
              <a:buFont typeface="Courier New" panose="02070309020205020404" pitchFamily="49" charset="0"/>
              <a:buChar char="o"/>
            </a:pPr>
            <a:r>
              <a:rPr lang="nl-BE" sz="6000" b="1" dirty="0">
                <a:solidFill>
                  <a:srgbClr val="1B243A"/>
                </a:solidFill>
              </a:rPr>
              <a:t>Implementation: Multi-Language Support</a:t>
            </a:r>
          </a:p>
          <a:p>
            <a:pPr marL="857250" indent="-857250">
              <a:lnSpc>
                <a:spcPct val="150000"/>
              </a:lnSpc>
              <a:buFont typeface="Courier New" panose="02070309020205020404" pitchFamily="49" charset="0"/>
              <a:buChar char="o"/>
            </a:pPr>
            <a:r>
              <a:rPr lang="nl-BE" sz="6000" b="1" dirty="0">
                <a:solidFill>
                  <a:srgbClr val="1B243A"/>
                </a:solidFill>
              </a:rPr>
              <a:t>Evaluation: Discovery of Real-World Vulnerabilities</a:t>
            </a:r>
          </a:p>
          <a:p>
            <a:pPr marL="857250" indent="-857250">
              <a:lnSpc>
                <a:spcPct val="150000"/>
              </a:lnSpc>
              <a:buFont typeface="Courier New" panose="02070309020205020404" pitchFamily="49" charset="0"/>
              <a:buChar char="o"/>
            </a:pPr>
            <a:endParaRPr lang="nl-BE" sz="6000" b="1" dirty="0">
              <a:solidFill>
                <a:srgbClr val="1B243A"/>
              </a:solidFill>
            </a:endParaRPr>
          </a:p>
        </p:txBody>
      </p:sp>
    </p:spTree>
    <p:extLst>
      <p:ext uri="{BB962C8B-B14F-4D97-AF65-F5344CB8AC3E}">
        <p14:creationId xmlns:p14="http://schemas.microsoft.com/office/powerpoint/2010/main" val="2126014295"/>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0BD65-C8D4-F5B1-DE48-F5D4FB4F0A5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51FD52B0-B642-547F-39DF-8174BBDB41E6}"/>
              </a:ext>
            </a:extLst>
          </p:cNvPr>
          <p:cNvSpPr txBox="1"/>
          <p:nvPr/>
        </p:nvSpPr>
        <p:spPr>
          <a:xfrm>
            <a:off x="1132205" y="921157"/>
            <a:ext cx="11361420" cy="1323439"/>
          </a:xfrm>
          <a:prstGeom prst="rect">
            <a:avLst/>
          </a:prstGeom>
          <a:noFill/>
        </p:spPr>
        <p:txBody>
          <a:bodyPr wrap="square">
            <a:spAutoFit/>
          </a:bodyPr>
          <a:lstStyle/>
          <a:p>
            <a:pPr rtl="0">
              <a:spcBef>
                <a:spcPts val="0"/>
              </a:spcBef>
              <a:spcAft>
                <a:spcPts val="0"/>
              </a:spcAft>
            </a:pPr>
            <a:r>
              <a:rPr lang="nl-BE" sz="8000" b="1" u="none" strike="noStrike" dirty="0">
                <a:effectLst/>
                <a:latin typeface="Nunito" pitchFamily="2" charset="77"/>
              </a:rPr>
              <a:t>Applications: Privacy</a:t>
            </a:r>
            <a:endParaRPr lang="nl-BE" sz="11500" dirty="0"/>
          </a:p>
        </p:txBody>
      </p:sp>
      <p:sp>
        <p:nvSpPr>
          <p:cNvPr id="2" name="Tekstvak 1">
            <a:extLst>
              <a:ext uri="{FF2B5EF4-FFF2-40B4-BE49-F238E27FC236}">
                <a16:creationId xmlns:a16="http://schemas.microsoft.com/office/drawing/2014/main" id="{D757DE60-8F3D-451E-25AA-C50967D34A59}"/>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4</a:t>
            </a:r>
          </a:p>
        </p:txBody>
      </p:sp>
      <p:pic>
        <p:nvPicPr>
          <p:cNvPr id="4" name="Afbeelding 3">
            <a:extLst>
              <a:ext uri="{FF2B5EF4-FFF2-40B4-BE49-F238E27FC236}">
                <a16:creationId xmlns:a16="http://schemas.microsoft.com/office/drawing/2014/main" id="{A7C47223-79C3-F48E-2AA7-AFF77906A6F6}"/>
              </a:ext>
            </a:extLst>
          </p:cNvPr>
          <p:cNvPicPr>
            <a:picLocks noChangeAspect="1"/>
          </p:cNvPicPr>
          <p:nvPr/>
        </p:nvPicPr>
        <p:blipFill>
          <a:blip r:embed="rId3">
            <a:extLst>
              <a:ext uri="{28A0092B-C50C-407E-A947-70E740481C1C}">
                <a14:useLocalDpi xmlns:a14="http://schemas.microsoft.com/office/drawing/2010/main" val="0"/>
              </a:ext>
            </a:extLst>
          </a:blip>
          <a:srcRect t="23203" b="3149"/>
          <a:stretch>
            <a:fillRect/>
          </a:stretch>
        </p:blipFill>
        <p:spPr>
          <a:xfrm>
            <a:off x="8718654" y="4946073"/>
            <a:ext cx="6749949" cy="64236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2748396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6C48477-96AA-3361-87B3-B392D5C901D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C362A19-BC2A-1669-639A-F320B837B653}"/>
              </a:ext>
            </a:extLst>
          </p:cNvPr>
          <p:cNvSpPr txBox="1"/>
          <p:nvPr/>
        </p:nvSpPr>
        <p:spPr>
          <a:xfrm>
            <a:off x="1132204" y="921157"/>
            <a:ext cx="19793487"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Bug Detection Techniques</a:t>
            </a:r>
            <a:endParaRPr lang="nl-BE" sz="11500" b="1" dirty="0">
              <a:effectLst/>
              <a:latin typeface="Nunito" pitchFamily="2" charset="77"/>
            </a:endParaRPr>
          </a:p>
        </p:txBody>
      </p:sp>
      <p:sp>
        <p:nvSpPr>
          <p:cNvPr id="9" name="Tekstvak 8">
            <a:extLst>
              <a:ext uri="{FF2B5EF4-FFF2-40B4-BE49-F238E27FC236}">
                <a16:creationId xmlns:a16="http://schemas.microsoft.com/office/drawing/2014/main" id="{B5232AC6-60EC-8016-A37B-FEC4E50B6295}"/>
              </a:ext>
            </a:extLst>
          </p:cNvPr>
          <p:cNvSpPr txBox="1"/>
          <p:nvPr/>
        </p:nvSpPr>
        <p:spPr>
          <a:xfrm>
            <a:off x="2618574" y="4300507"/>
            <a:ext cx="7436651" cy="1107996"/>
          </a:xfrm>
          <a:prstGeom prst="rect">
            <a:avLst/>
          </a:prstGeom>
          <a:noFill/>
        </p:spPr>
        <p:txBody>
          <a:bodyPr wrap="none" rtlCol="0">
            <a:spAutoFit/>
          </a:bodyPr>
          <a:lstStyle/>
          <a:p>
            <a:r>
              <a:rPr lang="en-US" sz="6600" b="1" dirty="0">
                <a:solidFill>
                  <a:schemeClr val="accent1">
                    <a:lumMod val="75000"/>
                  </a:schemeClr>
                </a:solidFill>
                <a:latin typeface="+mj-lt"/>
              </a:rPr>
              <a:t>Formal Verification</a:t>
            </a:r>
          </a:p>
        </p:txBody>
      </p:sp>
      <p:sp>
        <p:nvSpPr>
          <p:cNvPr id="16" name="Tekstvak 15">
            <a:extLst>
              <a:ext uri="{FF2B5EF4-FFF2-40B4-BE49-F238E27FC236}">
                <a16:creationId xmlns:a16="http://schemas.microsoft.com/office/drawing/2014/main" id="{61C92B2D-8E3D-C6D3-116B-1E27394E9B00}"/>
              </a:ext>
            </a:extLst>
          </p:cNvPr>
          <p:cNvSpPr txBox="1"/>
          <p:nvPr/>
        </p:nvSpPr>
        <p:spPr>
          <a:xfrm>
            <a:off x="15236825" y="4300507"/>
            <a:ext cx="5646097" cy="1107996"/>
          </a:xfrm>
          <a:prstGeom prst="rect">
            <a:avLst/>
          </a:prstGeom>
          <a:noFill/>
        </p:spPr>
        <p:txBody>
          <a:bodyPr wrap="none" rtlCol="0">
            <a:spAutoFit/>
          </a:bodyPr>
          <a:lstStyle/>
          <a:p>
            <a:r>
              <a:rPr lang="en-US" sz="6600" b="1" dirty="0">
                <a:solidFill>
                  <a:schemeClr val="accent1">
                    <a:lumMod val="75000"/>
                  </a:schemeClr>
                </a:solidFill>
                <a:latin typeface="+mj-lt"/>
              </a:rPr>
              <a:t>Static Analysis</a:t>
            </a:r>
          </a:p>
        </p:txBody>
      </p:sp>
      <p:sp>
        <p:nvSpPr>
          <p:cNvPr id="19" name="Tekstvak 18">
            <a:extLst>
              <a:ext uri="{FF2B5EF4-FFF2-40B4-BE49-F238E27FC236}">
                <a16:creationId xmlns:a16="http://schemas.microsoft.com/office/drawing/2014/main" id="{DE937AD3-FCC5-21A3-35D0-42CD56E759FA}"/>
              </a:ext>
            </a:extLst>
          </p:cNvPr>
          <p:cNvSpPr txBox="1"/>
          <p:nvPr/>
        </p:nvSpPr>
        <p:spPr>
          <a:xfrm>
            <a:off x="2194560" y="6748788"/>
            <a:ext cx="8162812" cy="5262979"/>
          </a:xfrm>
          <a:prstGeom prst="rect">
            <a:avLst/>
          </a:prstGeom>
          <a:noFill/>
        </p:spPr>
        <p:txBody>
          <a:bodyPr wrap="none" rtlCol="0">
            <a:spAutoFit/>
          </a:bodyPr>
          <a:lstStyle/>
          <a:p>
            <a:pPr marL="685800" indent="-685800">
              <a:buFont typeface="Arial" panose="020B0604020202020204" pitchFamily="34" charset="0"/>
              <a:buChar char="•"/>
            </a:pPr>
            <a:r>
              <a:rPr lang="en-US" sz="4800" b="1" dirty="0"/>
              <a:t>Slow, particularly for ZKPs</a:t>
            </a:r>
          </a:p>
          <a:p>
            <a:pPr marL="685800" indent="-685800">
              <a:buFont typeface="Arial" panose="020B0604020202020204" pitchFamily="34" charset="0"/>
              <a:buChar char="•"/>
            </a:pPr>
            <a:endParaRPr lang="en-US" sz="4800" b="1" dirty="0"/>
          </a:p>
          <a:p>
            <a:pPr marL="685800" indent="-685800">
              <a:buFont typeface="Arial" panose="020B0604020202020204" pitchFamily="34" charset="0"/>
              <a:buChar char="•"/>
            </a:pPr>
            <a:r>
              <a:rPr lang="en-US" sz="4800" b="1" dirty="0"/>
              <a:t>Precise</a:t>
            </a:r>
          </a:p>
          <a:p>
            <a:pPr marL="685800" indent="-685800">
              <a:buFont typeface="Arial" panose="020B0604020202020204" pitchFamily="34" charset="0"/>
              <a:buChar char="•"/>
            </a:pPr>
            <a:endParaRPr lang="en-US" sz="4800" b="1" dirty="0"/>
          </a:p>
          <a:p>
            <a:pPr marL="685800" indent="-685800">
              <a:buFont typeface="Arial" panose="020B0604020202020204" pitchFamily="34" charset="0"/>
              <a:buChar char="•"/>
            </a:pPr>
            <a:r>
              <a:rPr lang="en-US" sz="4800" b="1" dirty="0"/>
              <a:t>Example: via SMT solving</a:t>
            </a:r>
          </a:p>
          <a:p>
            <a:pPr marL="685800" indent="-685800">
              <a:buFont typeface="Arial" panose="020B0604020202020204" pitchFamily="34" charset="0"/>
              <a:buChar char="•"/>
            </a:pPr>
            <a:endParaRPr lang="en-US" sz="4800" b="1" dirty="0"/>
          </a:p>
          <a:p>
            <a:pPr marL="685800" indent="-685800">
              <a:buFont typeface="Arial" panose="020B0604020202020204" pitchFamily="34" charset="0"/>
              <a:buChar char="•"/>
            </a:pPr>
            <a:endParaRPr lang="en-US" sz="4800" b="1" dirty="0"/>
          </a:p>
        </p:txBody>
      </p:sp>
      <p:cxnSp>
        <p:nvCxnSpPr>
          <p:cNvPr id="29" name="Rechte verbindingslijn 28">
            <a:extLst>
              <a:ext uri="{FF2B5EF4-FFF2-40B4-BE49-F238E27FC236}">
                <a16:creationId xmlns:a16="http://schemas.microsoft.com/office/drawing/2014/main" id="{CC1308F9-4903-2FF8-9AA8-B16B8621E767}"/>
              </a:ext>
            </a:extLst>
          </p:cNvPr>
          <p:cNvCxnSpPr>
            <a:cxnSpLocks/>
          </p:cNvCxnSpPr>
          <p:nvPr/>
        </p:nvCxnSpPr>
        <p:spPr>
          <a:xfrm>
            <a:off x="12646025" y="5408503"/>
            <a:ext cx="0" cy="735987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23E3D353-AF41-70CE-71FB-32F498FBC59C}"/>
              </a:ext>
            </a:extLst>
          </p:cNvPr>
          <p:cNvSpPr txBox="1"/>
          <p:nvPr/>
        </p:nvSpPr>
        <p:spPr>
          <a:xfrm>
            <a:off x="13492090" y="6694440"/>
            <a:ext cx="10129696" cy="5478423"/>
          </a:xfrm>
          <a:prstGeom prst="rect">
            <a:avLst/>
          </a:prstGeom>
          <a:noFill/>
        </p:spPr>
        <p:txBody>
          <a:bodyPr wrap="none" rtlCol="0">
            <a:spAutoFit/>
          </a:bodyPr>
          <a:lstStyle/>
          <a:p>
            <a:pPr marL="685800" indent="-685800">
              <a:buFont typeface="Arial" panose="020B0604020202020204" pitchFamily="34" charset="0"/>
              <a:buChar char="•"/>
            </a:pPr>
            <a:r>
              <a:rPr lang="en-US" sz="5000" b="1" dirty="0"/>
              <a:t>Fast</a:t>
            </a:r>
          </a:p>
          <a:p>
            <a:pPr marL="685800" indent="-685800">
              <a:buFont typeface="Arial" panose="020B0604020202020204" pitchFamily="34" charset="0"/>
              <a:buChar char="•"/>
            </a:pPr>
            <a:endParaRPr lang="en-US" sz="5000" b="1" dirty="0"/>
          </a:p>
          <a:p>
            <a:pPr marL="685800" indent="-685800">
              <a:buFont typeface="Arial" panose="020B0604020202020204" pitchFamily="34" charset="0"/>
              <a:buChar char="•"/>
            </a:pPr>
            <a:r>
              <a:rPr lang="en-US" sz="5000" b="1" dirty="0"/>
              <a:t>False positives</a:t>
            </a:r>
          </a:p>
          <a:p>
            <a:pPr marL="685800" indent="-685800">
              <a:buFont typeface="Arial" panose="020B0604020202020204" pitchFamily="34" charset="0"/>
              <a:buChar char="•"/>
            </a:pPr>
            <a:endParaRPr lang="en-US" sz="5000" b="1" dirty="0"/>
          </a:p>
          <a:p>
            <a:pPr marL="685800" indent="-685800">
              <a:buFont typeface="Arial" panose="020B0604020202020204" pitchFamily="34" charset="0"/>
              <a:buChar char="•"/>
            </a:pPr>
            <a:r>
              <a:rPr lang="en-US" sz="5000" b="1" dirty="0"/>
              <a:t>Example: abstract interpretation</a:t>
            </a:r>
          </a:p>
          <a:p>
            <a:pPr marL="685800" indent="-685800">
              <a:buFont typeface="Arial" panose="020B0604020202020204" pitchFamily="34" charset="0"/>
              <a:buChar char="•"/>
            </a:pPr>
            <a:endParaRPr lang="en-US" sz="5000" b="1" dirty="0"/>
          </a:p>
          <a:p>
            <a:pPr marL="685800" indent="-685800">
              <a:buFont typeface="Arial" panose="020B0604020202020204" pitchFamily="34" charset="0"/>
              <a:buChar char="•"/>
            </a:pPr>
            <a:endParaRPr lang="en-US" sz="5000" b="1" dirty="0"/>
          </a:p>
        </p:txBody>
      </p:sp>
      <p:sp>
        <p:nvSpPr>
          <p:cNvPr id="2" name="Tekstvak 1">
            <a:extLst>
              <a:ext uri="{FF2B5EF4-FFF2-40B4-BE49-F238E27FC236}">
                <a16:creationId xmlns:a16="http://schemas.microsoft.com/office/drawing/2014/main" id="{2C383A3E-DE6F-063C-736A-30F83624CDEA}"/>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45</a:t>
            </a:r>
          </a:p>
        </p:txBody>
      </p:sp>
    </p:spTree>
    <p:extLst>
      <p:ext uri="{BB962C8B-B14F-4D97-AF65-F5344CB8AC3E}">
        <p14:creationId xmlns:p14="http://schemas.microsoft.com/office/powerpoint/2010/main" val="425371306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D664DAF-637E-320D-A5D9-3F5BE92ED2A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1975AA5-F429-5B53-C919-626C778E4D2B}"/>
              </a:ext>
            </a:extLst>
          </p:cNvPr>
          <p:cNvSpPr txBox="1"/>
          <p:nvPr/>
        </p:nvSpPr>
        <p:spPr>
          <a:xfrm>
            <a:off x="1132204" y="921157"/>
            <a:ext cx="19793487"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Bug Detection Techniques</a:t>
            </a:r>
            <a:endParaRPr lang="nl-BE" sz="11500" b="1" dirty="0">
              <a:effectLst/>
              <a:latin typeface="Nunito" pitchFamily="2" charset="77"/>
            </a:endParaRPr>
          </a:p>
        </p:txBody>
      </p:sp>
      <p:sp>
        <p:nvSpPr>
          <p:cNvPr id="9" name="Tekstvak 8">
            <a:extLst>
              <a:ext uri="{FF2B5EF4-FFF2-40B4-BE49-F238E27FC236}">
                <a16:creationId xmlns:a16="http://schemas.microsoft.com/office/drawing/2014/main" id="{B2A6BDAF-A8A7-A081-3FF2-99EDC30A388B}"/>
              </a:ext>
            </a:extLst>
          </p:cNvPr>
          <p:cNvSpPr txBox="1"/>
          <p:nvPr/>
        </p:nvSpPr>
        <p:spPr>
          <a:xfrm>
            <a:off x="2618574" y="4300507"/>
            <a:ext cx="7436651" cy="1107996"/>
          </a:xfrm>
          <a:prstGeom prst="rect">
            <a:avLst/>
          </a:prstGeom>
          <a:noFill/>
        </p:spPr>
        <p:txBody>
          <a:bodyPr wrap="none" rtlCol="0">
            <a:spAutoFit/>
          </a:bodyPr>
          <a:lstStyle/>
          <a:p>
            <a:r>
              <a:rPr lang="en-US" sz="6600" b="1" dirty="0">
                <a:solidFill>
                  <a:schemeClr val="accent1">
                    <a:lumMod val="75000"/>
                  </a:schemeClr>
                </a:solidFill>
                <a:latin typeface="+mj-lt"/>
              </a:rPr>
              <a:t>Formal Verification</a:t>
            </a:r>
          </a:p>
        </p:txBody>
      </p:sp>
      <p:sp>
        <p:nvSpPr>
          <p:cNvPr id="16" name="Tekstvak 15">
            <a:extLst>
              <a:ext uri="{FF2B5EF4-FFF2-40B4-BE49-F238E27FC236}">
                <a16:creationId xmlns:a16="http://schemas.microsoft.com/office/drawing/2014/main" id="{CDC98B00-D094-DD67-1D4A-E50FAE6AD85A}"/>
              </a:ext>
            </a:extLst>
          </p:cNvPr>
          <p:cNvSpPr txBox="1"/>
          <p:nvPr/>
        </p:nvSpPr>
        <p:spPr>
          <a:xfrm>
            <a:off x="15236825" y="4300507"/>
            <a:ext cx="5646097" cy="1107996"/>
          </a:xfrm>
          <a:prstGeom prst="rect">
            <a:avLst/>
          </a:prstGeom>
          <a:noFill/>
        </p:spPr>
        <p:txBody>
          <a:bodyPr wrap="none" rtlCol="0">
            <a:spAutoFit/>
          </a:bodyPr>
          <a:lstStyle/>
          <a:p>
            <a:r>
              <a:rPr lang="en-US" sz="6600" b="1" dirty="0">
                <a:solidFill>
                  <a:schemeClr val="accent1">
                    <a:lumMod val="75000"/>
                  </a:schemeClr>
                </a:solidFill>
                <a:highlight>
                  <a:srgbClr val="FFFF00"/>
                </a:highlight>
                <a:latin typeface="+mj-lt"/>
              </a:rPr>
              <a:t>Static Analysis</a:t>
            </a:r>
          </a:p>
        </p:txBody>
      </p:sp>
      <p:sp>
        <p:nvSpPr>
          <p:cNvPr id="19" name="Tekstvak 18">
            <a:extLst>
              <a:ext uri="{FF2B5EF4-FFF2-40B4-BE49-F238E27FC236}">
                <a16:creationId xmlns:a16="http://schemas.microsoft.com/office/drawing/2014/main" id="{69B978DC-37E6-2B2C-7660-026C912990BA}"/>
              </a:ext>
            </a:extLst>
          </p:cNvPr>
          <p:cNvSpPr txBox="1"/>
          <p:nvPr/>
        </p:nvSpPr>
        <p:spPr>
          <a:xfrm>
            <a:off x="2194560" y="6748788"/>
            <a:ext cx="8162812" cy="5262979"/>
          </a:xfrm>
          <a:prstGeom prst="rect">
            <a:avLst/>
          </a:prstGeom>
          <a:noFill/>
        </p:spPr>
        <p:txBody>
          <a:bodyPr wrap="none" rtlCol="0">
            <a:spAutoFit/>
          </a:bodyPr>
          <a:lstStyle/>
          <a:p>
            <a:pPr marL="685800" indent="-685800">
              <a:buFont typeface="Arial" panose="020B0604020202020204" pitchFamily="34" charset="0"/>
              <a:buChar char="•"/>
            </a:pPr>
            <a:r>
              <a:rPr lang="en-US" sz="4800" b="1" dirty="0"/>
              <a:t>Slow, particularly for ZKPs</a:t>
            </a:r>
          </a:p>
          <a:p>
            <a:pPr marL="685800" indent="-685800">
              <a:buFont typeface="Arial" panose="020B0604020202020204" pitchFamily="34" charset="0"/>
              <a:buChar char="•"/>
            </a:pPr>
            <a:endParaRPr lang="en-US" sz="4800" b="1" dirty="0"/>
          </a:p>
          <a:p>
            <a:pPr marL="685800" indent="-685800">
              <a:buFont typeface="Arial" panose="020B0604020202020204" pitchFamily="34" charset="0"/>
              <a:buChar char="•"/>
            </a:pPr>
            <a:r>
              <a:rPr lang="en-US" sz="4800" b="1" dirty="0"/>
              <a:t>Precise</a:t>
            </a:r>
          </a:p>
          <a:p>
            <a:pPr marL="685800" indent="-685800">
              <a:buFont typeface="Arial" panose="020B0604020202020204" pitchFamily="34" charset="0"/>
              <a:buChar char="•"/>
            </a:pPr>
            <a:endParaRPr lang="en-US" sz="4800" b="1" dirty="0"/>
          </a:p>
          <a:p>
            <a:pPr marL="685800" indent="-685800">
              <a:buFont typeface="Arial" panose="020B0604020202020204" pitchFamily="34" charset="0"/>
              <a:buChar char="•"/>
            </a:pPr>
            <a:r>
              <a:rPr lang="en-US" sz="4800" b="1" dirty="0"/>
              <a:t>Example: via SMT solving</a:t>
            </a:r>
          </a:p>
          <a:p>
            <a:pPr marL="685800" indent="-685800">
              <a:buFont typeface="Arial" panose="020B0604020202020204" pitchFamily="34" charset="0"/>
              <a:buChar char="•"/>
            </a:pPr>
            <a:endParaRPr lang="en-US" sz="4800" b="1" dirty="0"/>
          </a:p>
          <a:p>
            <a:pPr marL="685800" indent="-685800">
              <a:buFont typeface="Arial" panose="020B0604020202020204" pitchFamily="34" charset="0"/>
              <a:buChar char="•"/>
            </a:pPr>
            <a:endParaRPr lang="en-US" sz="4800" b="1" dirty="0"/>
          </a:p>
        </p:txBody>
      </p:sp>
      <p:cxnSp>
        <p:nvCxnSpPr>
          <p:cNvPr id="29" name="Rechte verbindingslijn 28">
            <a:extLst>
              <a:ext uri="{FF2B5EF4-FFF2-40B4-BE49-F238E27FC236}">
                <a16:creationId xmlns:a16="http://schemas.microsoft.com/office/drawing/2014/main" id="{3AB636DA-1F69-4340-1DB5-DE2C1276EE36}"/>
              </a:ext>
            </a:extLst>
          </p:cNvPr>
          <p:cNvCxnSpPr>
            <a:cxnSpLocks/>
          </p:cNvCxnSpPr>
          <p:nvPr/>
        </p:nvCxnSpPr>
        <p:spPr>
          <a:xfrm>
            <a:off x="12646025" y="5408503"/>
            <a:ext cx="0" cy="735987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7B628808-E415-A630-FAC2-72D635A1BECF}"/>
              </a:ext>
            </a:extLst>
          </p:cNvPr>
          <p:cNvSpPr txBox="1"/>
          <p:nvPr/>
        </p:nvSpPr>
        <p:spPr>
          <a:xfrm>
            <a:off x="13492090" y="6694440"/>
            <a:ext cx="10129696" cy="5478423"/>
          </a:xfrm>
          <a:prstGeom prst="rect">
            <a:avLst/>
          </a:prstGeom>
          <a:noFill/>
        </p:spPr>
        <p:txBody>
          <a:bodyPr wrap="none" rtlCol="0">
            <a:spAutoFit/>
          </a:bodyPr>
          <a:lstStyle/>
          <a:p>
            <a:pPr marL="685800" indent="-685800">
              <a:buFont typeface="Arial" panose="020B0604020202020204" pitchFamily="34" charset="0"/>
              <a:buChar char="•"/>
            </a:pPr>
            <a:r>
              <a:rPr lang="en-US" sz="5000" b="1" dirty="0"/>
              <a:t>Fast</a:t>
            </a:r>
          </a:p>
          <a:p>
            <a:pPr marL="685800" indent="-685800">
              <a:buFont typeface="Arial" panose="020B0604020202020204" pitchFamily="34" charset="0"/>
              <a:buChar char="•"/>
            </a:pPr>
            <a:endParaRPr lang="en-US" sz="5000" b="1" dirty="0"/>
          </a:p>
          <a:p>
            <a:pPr marL="685800" indent="-685800">
              <a:buFont typeface="Arial" panose="020B0604020202020204" pitchFamily="34" charset="0"/>
              <a:buChar char="•"/>
            </a:pPr>
            <a:r>
              <a:rPr lang="en-US" sz="5000" b="1" dirty="0"/>
              <a:t>False positives</a:t>
            </a:r>
          </a:p>
          <a:p>
            <a:pPr marL="685800" indent="-685800">
              <a:buFont typeface="Arial" panose="020B0604020202020204" pitchFamily="34" charset="0"/>
              <a:buChar char="•"/>
            </a:pPr>
            <a:endParaRPr lang="en-US" sz="5000" b="1" dirty="0"/>
          </a:p>
          <a:p>
            <a:pPr marL="685800" indent="-685800">
              <a:buFont typeface="Arial" panose="020B0604020202020204" pitchFamily="34" charset="0"/>
              <a:buChar char="•"/>
            </a:pPr>
            <a:r>
              <a:rPr lang="en-US" sz="5000" b="1" dirty="0"/>
              <a:t>Example: abstract interpretation</a:t>
            </a:r>
          </a:p>
          <a:p>
            <a:pPr marL="685800" indent="-685800">
              <a:buFont typeface="Arial" panose="020B0604020202020204" pitchFamily="34" charset="0"/>
              <a:buChar char="•"/>
            </a:pPr>
            <a:endParaRPr lang="en-US" sz="5000" b="1" dirty="0"/>
          </a:p>
          <a:p>
            <a:pPr marL="685800" indent="-685800">
              <a:buFont typeface="Arial" panose="020B0604020202020204" pitchFamily="34" charset="0"/>
              <a:buChar char="•"/>
            </a:pPr>
            <a:endParaRPr lang="en-US" sz="5000" b="1" dirty="0"/>
          </a:p>
        </p:txBody>
      </p:sp>
      <p:sp>
        <p:nvSpPr>
          <p:cNvPr id="2" name="Tekstvak 1">
            <a:extLst>
              <a:ext uri="{FF2B5EF4-FFF2-40B4-BE49-F238E27FC236}">
                <a16:creationId xmlns:a16="http://schemas.microsoft.com/office/drawing/2014/main" id="{3D040621-111B-2033-61C3-949C0CA1BAB8}"/>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45</a:t>
            </a:r>
          </a:p>
        </p:txBody>
      </p:sp>
    </p:spTree>
    <p:extLst>
      <p:ext uri="{BB962C8B-B14F-4D97-AF65-F5344CB8AC3E}">
        <p14:creationId xmlns:p14="http://schemas.microsoft.com/office/powerpoint/2010/main" val="269686967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745C0-E676-3FD8-76CC-11194A4E46EB}"/>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2379454-6737-4359-F38D-AFCD41FFCAC1}"/>
              </a:ext>
            </a:extLst>
          </p:cNvPr>
          <p:cNvSpPr txBox="1"/>
          <p:nvPr/>
        </p:nvSpPr>
        <p:spPr>
          <a:xfrm>
            <a:off x="1132208" y="921160"/>
            <a:ext cx="15372715"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(Over-)Approximating the DCM</a:t>
            </a:r>
            <a:endParaRPr lang="nl-BE" sz="11500" b="1" dirty="0">
              <a:latin typeface="Nunito" pitchFamily="2" charset="77"/>
            </a:endParaRPr>
          </a:p>
        </p:txBody>
      </p:sp>
      <p:sp>
        <p:nvSpPr>
          <p:cNvPr id="2" name="Tekstvak 1">
            <a:extLst>
              <a:ext uri="{FF2B5EF4-FFF2-40B4-BE49-F238E27FC236}">
                <a16:creationId xmlns:a16="http://schemas.microsoft.com/office/drawing/2014/main" id="{DC3E7420-8BD8-1F35-30C7-195FB6D3065C}"/>
              </a:ext>
            </a:extLst>
          </p:cNvPr>
          <p:cNvSpPr txBox="1"/>
          <p:nvPr/>
        </p:nvSpPr>
        <p:spPr>
          <a:xfrm>
            <a:off x="1475482" y="2900864"/>
            <a:ext cx="10665099" cy="3785652"/>
          </a:xfrm>
          <a:prstGeom prst="rect">
            <a:avLst/>
          </a:prstGeom>
          <a:noFill/>
        </p:spPr>
        <p:txBody>
          <a:bodyPr wrap="none" rtlCol="0">
            <a:spAutoFit/>
          </a:bodyPr>
          <a:lstStyle/>
          <a:p>
            <a:r>
              <a:rPr lang="en-US" sz="6000" b="1" dirty="0"/>
              <a:t>Naively implementing the DCM </a:t>
            </a:r>
            <a:br>
              <a:rPr lang="en-US" sz="6000" b="1" dirty="0"/>
            </a:br>
            <a:br>
              <a:rPr lang="en-US" sz="6000" b="1" dirty="0"/>
            </a:br>
            <a:br>
              <a:rPr lang="en-US" sz="6000" b="1" dirty="0"/>
            </a:br>
            <a:endParaRPr lang="en-US" sz="6000" b="1" dirty="0"/>
          </a:p>
        </p:txBody>
      </p:sp>
      <p:sp>
        <p:nvSpPr>
          <p:cNvPr id="10" name="Tekstvak 9">
            <a:extLst>
              <a:ext uri="{FF2B5EF4-FFF2-40B4-BE49-F238E27FC236}">
                <a16:creationId xmlns:a16="http://schemas.microsoft.com/office/drawing/2014/main" id="{64483945-16B5-CD42-9698-667274C38ECA}"/>
              </a:ext>
            </a:extLst>
          </p:cNvPr>
          <p:cNvSpPr txBox="1"/>
          <p:nvPr/>
        </p:nvSpPr>
        <p:spPr>
          <a:xfrm>
            <a:off x="2191954" y="4036572"/>
            <a:ext cx="16602606" cy="3416320"/>
          </a:xfrm>
          <a:prstGeom prst="rect">
            <a:avLst/>
          </a:prstGeom>
          <a:noFill/>
        </p:spPr>
        <p:txBody>
          <a:bodyPr wrap="square">
            <a:spAutoFit/>
          </a:bodyPr>
          <a:lstStyle/>
          <a:p>
            <a:r>
              <a:rPr lang="en-US" sz="5400" b="1" dirty="0"/>
              <a:t>→ </a:t>
            </a:r>
            <a:r>
              <a:rPr lang="en-US" sz="5400" b="1" dirty="0">
                <a:latin typeface="+mn-lt"/>
              </a:rPr>
              <a:t>reasoning</a:t>
            </a:r>
            <a:r>
              <a:rPr lang="en-US" sz="5400" b="1" dirty="0"/>
              <a:t> about all possible values of variables </a:t>
            </a:r>
            <a:br>
              <a:rPr lang="en-US" sz="5400" b="1" dirty="0"/>
            </a:br>
            <a:r>
              <a:rPr lang="en-US" sz="5400" b="1" dirty="0"/>
              <a:t>→ iterating over </a:t>
            </a:r>
            <a:r>
              <a:rPr lang="en-US" sz="5400" b="1" dirty="0">
                <a:solidFill>
                  <a:srgbClr val="FF0000"/>
                </a:solidFill>
              </a:rPr>
              <a:t>p</a:t>
            </a:r>
            <a:r>
              <a:rPr lang="en-US" sz="5400" b="1" dirty="0"/>
              <a:t> possible values per variable</a:t>
            </a:r>
          </a:p>
          <a:p>
            <a:r>
              <a:rPr lang="en-US" sz="5400" b="1" dirty="0"/>
              <a:t>→ too slow!</a:t>
            </a:r>
            <a:br>
              <a:rPr lang="en-US" sz="5400" b="1" dirty="0"/>
            </a:br>
            <a:endParaRPr lang="en-US" sz="5400" b="1" dirty="0"/>
          </a:p>
        </p:txBody>
      </p:sp>
      <p:sp>
        <p:nvSpPr>
          <p:cNvPr id="11" name="Rechthoekige toelichting 10">
            <a:extLst>
              <a:ext uri="{FF2B5EF4-FFF2-40B4-BE49-F238E27FC236}">
                <a16:creationId xmlns:a16="http://schemas.microsoft.com/office/drawing/2014/main" id="{02349BF1-2ED8-89C9-70ED-715B1F673A0A}"/>
              </a:ext>
            </a:extLst>
          </p:cNvPr>
          <p:cNvSpPr/>
          <p:nvPr/>
        </p:nvSpPr>
        <p:spPr>
          <a:xfrm>
            <a:off x="4612846" y="6611491"/>
            <a:ext cx="18409973" cy="813695"/>
          </a:xfrm>
          <a:prstGeom prst="wedgeRectCallout">
            <a:avLst>
              <a:gd name="adj1" fmla="val -35034"/>
              <a:gd name="adj2" fmla="val -156839"/>
            </a:avLst>
          </a:prstGeom>
          <a:solidFill>
            <a:srgbClr val="EB3950"/>
          </a:solidFill>
          <a:ln>
            <a:solidFill>
              <a:srgbClr val="EB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3200" dirty="0">
                <a:latin typeface="+mj-lt"/>
              </a:rPr>
              <a:t>21888242871839275222246405745257275088548364400416034343698204186575808495617</a:t>
            </a:r>
          </a:p>
        </p:txBody>
      </p:sp>
      <p:sp>
        <p:nvSpPr>
          <p:cNvPr id="17" name="Tekstvak 16">
            <a:extLst>
              <a:ext uri="{FF2B5EF4-FFF2-40B4-BE49-F238E27FC236}">
                <a16:creationId xmlns:a16="http://schemas.microsoft.com/office/drawing/2014/main" id="{B88D08B0-A345-DCFE-E9C6-154CF218C14E}"/>
              </a:ext>
            </a:extLst>
          </p:cNvPr>
          <p:cNvSpPr txBox="1"/>
          <p:nvPr/>
        </p:nvSpPr>
        <p:spPr>
          <a:xfrm>
            <a:off x="23504869" y="13187659"/>
            <a:ext cx="872782" cy="646331"/>
          </a:xfrm>
          <a:prstGeom prst="rect">
            <a:avLst/>
          </a:prstGeom>
          <a:noFill/>
        </p:spPr>
        <p:txBody>
          <a:bodyPr wrap="square" rtlCol="0">
            <a:spAutoFit/>
          </a:bodyPr>
          <a:lstStyle/>
          <a:p>
            <a:r>
              <a:rPr lang="nl-BE" b="1" dirty="0">
                <a:solidFill>
                  <a:schemeClr val="bg1"/>
                </a:solidFill>
              </a:rPr>
              <a:t>43</a:t>
            </a:r>
          </a:p>
        </p:txBody>
      </p:sp>
      <p:graphicFrame>
        <p:nvGraphicFramePr>
          <p:cNvPr id="18" name="Tabel 17">
            <a:extLst>
              <a:ext uri="{FF2B5EF4-FFF2-40B4-BE49-F238E27FC236}">
                <a16:creationId xmlns:a16="http://schemas.microsoft.com/office/drawing/2014/main" id="{EC500E11-7A93-47DF-B451-DC69C93B1BAD}"/>
              </a:ext>
            </a:extLst>
          </p:cNvPr>
          <p:cNvGraphicFramePr>
            <a:graphicFrameLocks noGrp="1"/>
          </p:cNvGraphicFramePr>
          <p:nvPr/>
        </p:nvGraphicFramePr>
        <p:xfrm>
          <a:off x="1475482" y="888966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sz="3600">
                          <a:solidFill>
                            <a:schemeClr val="lt1">
                              <a:alpha val="20000"/>
                            </a:schemeClr>
                          </a:solidFill>
                        </a:rPr>
                        <a:t>a</a:t>
                      </a:r>
                    </a:p>
                  </a:txBody>
                  <a:tcPr>
                    <a:solidFill>
                      <a:schemeClr val="dk1">
                        <a:alpha val="20000"/>
                      </a:schemeClr>
                    </a:solidFill>
                  </a:tcPr>
                </a:tc>
                <a:tc>
                  <a:txBody>
                    <a:bodyPr/>
                    <a:lstStyle/>
                    <a:p>
                      <a:pPr algn="ctr"/>
                      <a:r>
                        <a:rPr lang="en-US" sz="3600">
                          <a:solidFill>
                            <a:schemeClr val="lt1">
                              <a:alpha val="20000"/>
                            </a:schemeClr>
                          </a:solidFill>
                        </a:rPr>
                        <a:t>b</a:t>
                      </a:r>
                    </a:p>
                  </a:txBody>
                  <a:tcPr>
                    <a:solidFill>
                      <a:schemeClr val="dk1">
                        <a:alpha val="20000"/>
                      </a:schemeClr>
                    </a:solidFill>
                  </a:tcPr>
                </a:tc>
                <a:tc>
                  <a:txBody>
                    <a:bodyPr/>
                    <a:lstStyle/>
                    <a:p>
                      <a:pPr algn="ctr"/>
                      <a:r>
                        <a:rPr lang="en-US" sz="3600">
                          <a:solidFill>
                            <a:schemeClr val="lt1">
                              <a:alpha val="20000"/>
                            </a:schemeClr>
                          </a:solidFill>
                        </a:rPr>
                        <a:t>out</a:t>
                      </a:r>
                    </a:p>
                  </a:txBody>
                  <a:tcPr>
                    <a:solidFill>
                      <a:schemeClr val="dk1">
                        <a:alpha val="20000"/>
                      </a:schemeClr>
                    </a:solidFill>
                  </a:tcPr>
                </a:tc>
                <a:extLst>
                  <a:ext uri="{0D108BD9-81ED-4DB2-BD59-A6C34878D82A}">
                    <a16:rowId xmlns:a16="http://schemas.microsoft.com/office/drawing/2014/main" val="2811539538"/>
                  </a:ext>
                </a:extLst>
              </a:tr>
              <a:tr h="662525">
                <a:tc>
                  <a:txBody>
                    <a:bodyPr/>
                    <a:lstStyle/>
                    <a:p>
                      <a:pPr algn="ctr"/>
                      <a:r>
                        <a:rPr lang="en-US" sz="3600" b="1" dirty="0">
                          <a:solidFill>
                            <a:schemeClr val="accent5">
                              <a:lumMod val="75000"/>
                              <a:alpha val="20000"/>
                            </a:schemeClr>
                          </a:solidFill>
                        </a:rPr>
                        <a:t>4</a:t>
                      </a:r>
                    </a:p>
                  </a:txBody>
                  <a:tcPr>
                    <a:solidFill>
                      <a:schemeClr val="dk1">
                        <a:tint val="40000"/>
                        <a:alpha val="20000"/>
                      </a:schemeClr>
                    </a:solidFill>
                  </a:tcPr>
                </a:tc>
                <a:tc>
                  <a:txBody>
                    <a:bodyPr/>
                    <a:lstStyle/>
                    <a:p>
                      <a:pPr algn="ctr"/>
                      <a:r>
                        <a:rPr lang="en-US" sz="3600" b="1">
                          <a:solidFill>
                            <a:schemeClr val="accent5">
                              <a:lumMod val="75000"/>
                              <a:alpha val="20000"/>
                            </a:schemeClr>
                          </a:solidFill>
                        </a:rPr>
                        <a:t>2</a:t>
                      </a:r>
                    </a:p>
                  </a:txBody>
                  <a:tcPr>
                    <a:solidFill>
                      <a:schemeClr val="dk1">
                        <a:tint val="40000"/>
                        <a:alpha val="20000"/>
                      </a:schemeClr>
                    </a:solidFill>
                  </a:tcPr>
                </a:tc>
                <a:tc>
                  <a:txBody>
                    <a:bodyPr/>
                    <a:lstStyle/>
                    <a:p>
                      <a:pPr algn="ctr"/>
                      <a:r>
                        <a:rPr lang="en-US" sz="3600" b="1">
                          <a:solidFill>
                            <a:schemeClr val="accent5">
                              <a:lumMod val="75000"/>
                              <a:alpha val="20000"/>
                            </a:schemeClr>
                          </a:solidFill>
                        </a:rPr>
                        <a:t>2</a:t>
                      </a:r>
                    </a:p>
                  </a:txBody>
                  <a:tcPr>
                    <a:solidFill>
                      <a:schemeClr val="dk1">
                        <a:tint val="40000"/>
                        <a:alpha val="20000"/>
                      </a:schemeClr>
                    </a:solidFill>
                  </a:tcPr>
                </a:tc>
                <a:extLst>
                  <a:ext uri="{0D108BD9-81ED-4DB2-BD59-A6C34878D82A}">
                    <a16:rowId xmlns:a16="http://schemas.microsoft.com/office/drawing/2014/main" val="199035966"/>
                  </a:ext>
                </a:extLst>
              </a:tr>
              <a:tr h="662525">
                <a:tc>
                  <a:txBody>
                    <a:bodyPr/>
                    <a:lstStyle/>
                    <a:p>
                      <a:pPr algn="ctr"/>
                      <a:r>
                        <a:rPr lang="en-US" sz="3600" b="1">
                          <a:solidFill>
                            <a:schemeClr val="accent5">
                              <a:lumMod val="75000"/>
                              <a:alpha val="20000"/>
                            </a:schemeClr>
                          </a:solidFill>
                        </a:rPr>
                        <a:t>2</a:t>
                      </a:r>
                    </a:p>
                  </a:txBody>
                  <a:tcPr>
                    <a:solidFill>
                      <a:srgbClr val="CCCCCF">
                        <a:alpha val="20000"/>
                      </a:srgbClr>
                    </a:solidFill>
                  </a:tcPr>
                </a:tc>
                <a:tc>
                  <a:txBody>
                    <a:bodyPr/>
                    <a:lstStyle/>
                    <a:p>
                      <a:pPr algn="ctr"/>
                      <a:r>
                        <a:rPr lang="en-US" sz="3600" b="1">
                          <a:solidFill>
                            <a:schemeClr val="accent5">
                              <a:lumMod val="75000"/>
                              <a:alpha val="20000"/>
                            </a:schemeClr>
                          </a:solidFill>
                        </a:rPr>
                        <a:t>1</a:t>
                      </a:r>
                    </a:p>
                  </a:txBody>
                  <a:tcPr>
                    <a:solidFill>
                      <a:srgbClr val="CCCCCF">
                        <a:alpha val="20000"/>
                      </a:srgbClr>
                    </a:solidFill>
                  </a:tcPr>
                </a:tc>
                <a:tc>
                  <a:txBody>
                    <a:bodyPr/>
                    <a:lstStyle/>
                    <a:p>
                      <a:pPr algn="ctr"/>
                      <a:r>
                        <a:rPr lang="en-US" sz="3600" b="1">
                          <a:solidFill>
                            <a:schemeClr val="accent5">
                              <a:lumMod val="75000"/>
                              <a:alpha val="20000"/>
                            </a:schemeClr>
                          </a:solidFill>
                        </a:rPr>
                        <a:t>2</a:t>
                      </a:r>
                    </a:p>
                  </a:txBody>
                  <a:tcPr>
                    <a:solidFill>
                      <a:srgbClr val="CCCCCF">
                        <a:alpha val="20000"/>
                      </a:srgbClr>
                    </a:solidFill>
                  </a:tcPr>
                </a:tc>
                <a:extLst>
                  <a:ext uri="{0D108BD9-81ED-4DB2-BD59-A6C34878D82A}">
                    <a16:rowId xmlns:a16="http://schemas.microsoft.com/office/drawing/2014/main" val="4092831775"/>
                  </a:ext>
                </a:extLst>
              </a:tr>
              <a:tr h="662525">
                <a:tc>
                  <a:txBody>
                    <a:bodyPr/>
                    <a:lstStyle/>
                    <a:p>
                      <a:pPr algn="ctr"/>
                      <a:r>
                        <a:rPr lang="en-US" sz="3600" b="1">
                          <a:solidFill>
                            <a:srgbClr val="FF0000">
                              <a:alpha val="20000"/>
                            </a:srgbClr>
                          </a:solidFill>
                        </a:rPr>
                        <a:t>0</a:t>
                      </a:r>
                    </a:p>
                  </a:txBody>
                  <a:tcPr>
                    <a:solidFill>
                      <a:schemeClr val="dk1">
                        <a:tint val="40000"/>
                        <a:alpha val="20000"/>
                      </a:schemeClr>
                    </a:solidFill>
                  </a:tcPr>
                </a:tc>
                <a:tc>
                  <a:txBody>
                    <a:bodyPr/>
                    <a:lstStyle/>
                    <a:p>
                      <a:pPr algn="ctr"/>
                      <a:r>
                        <a:rPr lang="en-US" sz="3600" b="1" dirty="0">
                          <a:solidFill>
                            <a:srgbClr val="FF0000">
                              <a:alpha val="20000"/>
                            </a:srgbClr>
                          </a:solidFill>
                        </a:rPr>
                        <a:t>0</a:t>
                      </a:r>
                    </a:p>
                  </a:txBody>
                  <a:tcPr>
                    <a:solidFill>
                      <a:schemeClr val="dk1">
                        <a:tint val="40000"/>
                        <a:alpha val="20000"/>
                      </a:schemeClr>
                    </a:solidFill>
                  </a:tcPr>
                </a:tc>
                <a:tc>
                  <a:txBody>
                    <a:bodyPr/>
                    <a:lstStyle/>
                    <a:p>
                      <a:pPr algn="ctr"/>
                      <a:r>
                        <a:rPr lang="en-US" sz="3600" b="1">
                          <a:solidFill>
                            <a:srgbClr val="FF0000">
                              <a:alpha val="20000"/>
                            </a:srgbClr>
                          </a:solidFill>
                        </a:rPr>
                        <a:t>5</a:t>
                      </a:r>
                    </a:p>
                  </a:txBody>
                  <a:tcPr>
                    <a:solidFill>
                      <a:schemeClr val="dk1">
                        <a:tint val="40000"/>
                        <a:alpha val="20000"/>
                      </a:schemeClr>
                    </a:solidFill>
                  </a:tcPr>
                </a:tc>
                <a:extLst>
                  <a:ext uri="{0D108BD9-81ED-4DB2-BD59-A6C34878D82A}">
                    <a16:rowId xmlns:a16="http://schemas.microsoft.com/office/drawing/2014/main" val="821677641"/>
                  </a:ext>
                </a:extLst>
              </a:tr>
              <a:tr h="662525">
                <a:tc>
                  <a:txBody>
                    <a:bodyPr/>
                    <a:lstStyle/>
                    <a:p>
                      <a:pPr algn="ctr"/>
                      <a:r>
                        <a:rPr lang="en-US" sz="3600" b="1">
                          <a:solidFill>
                            <a:srgbClr val="FF0000">
                              <a:alpha val="20000"/>
                            </a:srgbClr>
                          </a:solidFill>
                        </a:rPr>
                        <a:t>0</a:t>
                      </a:r>
                    </a:p>
                  </a:txBody>
                  <a:tcPr>
                    <a:solidFill>
                      <a:srgbClr val="CCCCCF">
                        <a:alpha val="20000"/>
                      </a:srgbClr>
                    </a:solidFill>
                  </a:tcPr>
                </a:tc>
                <a:tc>
                  <a:txBody>
                    <a:bodyPr/>
                    <a:lstStyle/>
                    <a:p>
                      <a:pPr algn="ctr"/>
                      <a:r>
                        <a:rPr lang="en-US" sz="3600" b="1" dirty="0">
                          <a:solidFill>
                            <a:srgbClr val="FF0000">
                              <a:alpha val="20000"/>
                            </a:srgbClr>
                          </a:solidFill>
                        </a:rPr>
                        <a:t>0</a:t>
                      </a:r>
                    </a:p>
                  </a:txBody>
                  <a:tcPr>
                    <a:solidFill>
                      <a:srgbClr val="CCCCCF">
                        <a:alpha val="20000"/>
                      </a:srgbClr>
                    </a:solidFill>
                  </a:tcPr>
                </a:tc>
                <a:tc>
                  <a:txBody>
                    <a:bodyPr/>
                    <a:lstStyle/>
                    <a:p>
                      <a:pPr algn="ctr"/>
                      <a:r>
                        <a:rPr lang="en-US" sz="3600" b="1" dirty="0">
                          <a:solidFill>
                            <a:srgbClr val="FF0000">
                              <a:alpha val="20000"/>
                            </a:srgbClr>
                          </a:solidFill>
                        </a:rPr>
                        <a:t>6</a:t>
                      </a:r>
                    </a:p>
                  </a:txBody>
                  <a:tcPr>
                    <a:solidFill>
                      <a:srgbClr val="CCCCCF">
                        <a:alpha val="20000"/>
                      </a:srgbClr>
                    </a:solidFill>
                  </a:tcPr>
                </a:tc>
                <a:extLst>
                  <a:ext uri="{0D108BD9-81ED-4DB2-BD59-A6C34878D82A}">
                    <a16:rowId xmlns:a16="http://schemas.microsoft.com/office/drawing/2014/main" val="1060899955"/>
                  </a:ext>
                </a:extLst>
              </a:tr>
            </a:tbl>
          </a:graphicData>
        </a:graphic>
      </p:graphicFrame>
      <p:graphicFrame>
        <p:nvGraphicFramePr>
          <p:cNvPr id="19" name="Tabel 18">
            <a:extLst>
              <a:ext uri="{FF2B5EF4-FFF2-40B4-BE49-F238E27FC236}">
                <a16:creationId xmlns:a16="http://schemas.microsoft.com/office/drawing/2014/main" id="{084274F3-45FB-D6E7-7B59-E170307C5531}"/>
              </a:ext>
            </a:extLst>
          </p:cNvPr>
          <p:cNvGraphicFramePr>
            <a:graphicFrameLocks noGrp="1"/>
          </p:cNvGraphicFramePr>
          <p:nvPr/>
        </p:nvGraphicFramePr>
        <p:xfrm>
          <a:off x="16052438" y="888966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sz="3600"/>
                        <a:t>a</a:t>
                      </a:r>
                    </a:p>
                  </a:txBody>
                  <a:tcPr>
                    <a:solidFill>
                      <a:schemeClr val="dk1">
                        <a:alpha val="20000"/>
                      </a:schemeClr>
                    </a:solidFill>
                  </a:tcPr>
                </a:tc>
                <a:tc>
                  <a:txBody>
                    <a:bodyPr/>
                    <a:lstStyle/>
                    <a:p>
                      <a:pPr algn="ctr"/>
                      <a:r>
                        <a:rPr lang="en-US" sz="3600"/>
                        <a:t>b</a:t>
                      </a:r>
                    </a:p>
                  </a:txBody>
                  <a:tcPr>
                    <a:solidFill>
                      <a:schemeClr val="dk1">
                        <a:alpha val="20000"/>
                      </a:schemeClr>
                    </a:solidFill>
                  </a:tcPr>
                </a:tc>
                <a:tc>
                  <a:txBody>
                    <a:bodyPr/>
                    <a:lstStyle/>
                    <a:p>
                      <a:pPr algn="ctr"/>
                      <a:r>
                        <a:rPr lang="en-US" sz="3600"/>
                        <a:t>out</a:t>
                      </a:r>
                    </a:p>
                  </a:txBody>
                  <a:tcPr>
                    <a:solidFill>
                      <a:schemeClr val="dk1">
                        <a:alpha val="20000"/>
                      </a:schemeClr>
                    </a:solidFill>
                  </a:tcPr>
                </a:tc>
                <a:extLst>
                  <a:ext uri="{0D108BD9-81ED-4DB2-BD59-A6C34878D82A}">
                    <a16:rowId xmlns:a16="http://schemas.microsoft.com/office/drawing/2014/main" val="2811539538"/>
                  </a:ext>
                </a:extLst>
              </a:tr>
              <a:tr h="662525">
                <a:tc>
                  <a:txBody>
                    <a:bodyPr/>
                    <a:lstStyle/>
                    <a:p>
                      <a:pPr algn="ctr"/>
                      <a:r>
                        <a:rPr lang="en-US" sz="3600" b="1" dirty="0">
                          <a:solidFill>
                            <a:schemeClr val="accent5">
                              <a:lumMod val="75000"/>
                              <a:alpha val="20000"/>
                            </a:schemeClr>
                          </a:solidFill>
                        </a:rPr>
                        <a:t>4</a:t>
                      </a:r>
                    </a:p>
                  </a:txBody>
                  <a:tcPr>
                    <a:solidFill>
                      <a:schemeClr val="dk1">
                        <a:tint val="40000"/>
                        <a:alpha val="20000"/>
                      </a:schemeClr>
                    </a:solidFill>
                  </a:tcPr>
                </a:tc>
                <a:tc>
                  <a:txBody>
                    <a:bodyPr/>
                    <a:lstStyle/>
                    <a:p>
                      <a:pPr algn="ctr"/>
                      <a:r>
                        <a:rPr lang="en-US" sz="3600" b="1">
                          <a:solidFill>
                            <a:schemeClr val="accent5">
                              <a:lumMod val="75000"/>
                              <a:alpha val="20000"/>
                            </a:schemeClr>
                          </a:solidFill>
                        </a:rPr>
                        <a:t>2</a:t>
                      </a:r>
                    </a:p>
                  </a:txBody>
                  <a:tcPr>
                    <a:solidFill>
                      <a:schemeClr val="dk1">
                        <a:tint val="40000"/>
                        <a:alpha val="20000"/>
                      </a:schemeClr>
                    </a:solidFill>
                  </a:tcPr>
                </a:tc>
                <a:tc>
                  <a:txBody>
                    <a:bodyPr/>
                    <a:lstStyle/>
                    <a:p>
                      <a:pPr algn="ctr"/>
                      <a:r>
                        <a:rPr lang="en-US" sz="3600" b="1">
                          <a:solidFill>
                            <a:schemeClr val="accent5">
                              <a:lumMod val="75000"/>
                              <a:alpha val="20000"/>
                            </a:schemeClr>
                          </a:solidFill>
                        </a:rPr>
                        <a:t>2</a:t>
                      </a:r>
                    </a:p>
                  </a:txBody>
                  <a:tcPr>
                    <a:solidFill>
                      <a:schemeClr val="dk1">
                        <a:tint val="40000"/>
                        <a:alpha val="20000"/>
                      </a:schemeClr>
                    </a:solidFill>
                  </a:tcPr>
                </a:tc>
                <a:extLst>
                  <a:ext uri="{0D108BD9-81ED-4DB2-BD59-A6C34878D82A}">
                    <a16:rowId xmlns:a16="http://schemas.microsoft.com/office/drawing/2014/main" val="199035966"/>
                  </a:ext>
                </a:extLst>
              </a:tr>
              <a:tr h="662525">
                <a:tc>
                  <a:txBody>
                    <a:bodyPr/>
                    <a:lstStyle/>
                    <a:p>
                      <a:pPr algn="ctr"/>
                      <a:r>
                        <a:rPr lang="en-US" sz="3600" b="1" dirty="0">
                          <a:solidFill>
                            <a:schemeClr val="accent5">
                              <a:lumMod val="75000"/>
                              <a:alpha val="20000"/>
                            </a:schemeClr>
                          </a:solidFill>
                        </a:rPr>
                        <a:t>2</a:t>
                      </a:r>
                    </a:p>
                  </a:txBody>
                  <a:tcPr>
                    <a:solidFill>
                      <a:srgbClr val="CCCCCF">
                        <a:alpha val="20000"/>
                      </a:srgbClr>
                    </a:solidFill>
                  </a:tcPr>
                </a:tc>
                <a:tc>
                  <a:txBody>
                    <a:bodyPr/>
                    <a:lstStyle/>
                    <a:p>
                      <a:pPr algn="ctr"/>
                      <a:r>
                        <a:rPr lang="en-US" sz="3600" b="1" dirty="0">
                          <a:solidFill>
                            <a:schemeClr val="accent5">
                              <a:lumMod val="75000"/>
                              <a:alpha val="20000"/>
                            </a:schemeClr>
                          </a:solidFill>
                        </a:rPr>
                        <a:t>1</a:t>
                      </a:r>
                    </a:p>
                  </a:txBody>
                  <a:tcPr>
                    <a:solidFill>
                      <a:srgbClr val="CCCCCF">
                        <a:alpha val="20000"/>
                      </a:srgbClr>
                    </a:solidFill>
                  </a:tcPr>
                </a:tc>
                <a:tc>
                  <a:txBody>
                    <a:bodyPr/>
                    <a:lstStyle/>
                    <a:p>
                      <a:pPr algn="ctr"/>
                      <a:r>
                        <a:rPr lang="en-US" sz="3600" b="1" dirty="0">
                          <a:solidFill>
                            <a:schemeClr val="accent5">
                              <a:lumMod val="75000"/>
                              <a:alpha val="20000"/>
                            </a:schemeClr>
                          </a:solidFill>
                        </a:rPr>
                        <a:t>2</a:t>
                      </a:r>
                    </a:p>
                  </a:txBody>
                  <a:tcPr>
                    <a:solidFill>
                      <a:srgbClr val="CCCCCF">
                        <a:alpha val="20000"/>
                      </a:srgbClr>
                    </a:solidFill>
                  </a:tcPr>
                </a:tc>
                <a:extLst>
                  <a:ext uri="{0D108BD9-81ED-4DB2-BD59-A6C34878D82A}">
                    <a16:rowId xmlns:a16="http://schemas.microsoft.com/office/drawing/2014/main" val="4092831775"/>
                  </a:ext>
                </a:extLst>
              </a:tr>
              <a:tr h="662525">
                <a:tc>
                  <a:txBody>
                    <a:bodyPr/>
                    <a:lstStyle/>
                    <a:p>
                      <a:pPr algn="ctr"/>
                      <a:r>
                        <a:rPr lang="en-US" sz="3600" b="1">
                          <a:solidFill>
                            <a:schemeClr val="accent5">
                              <a:lumMod val="75000"/>
                              <a:alpha val="20000"/>
                            </a:schemeClr>
                          </a:solidFill>
                        </a:rPr>
                        <a:t>0</a:t>
                      </a:r>
                    </a:p>
                  </a:txBody>
                  <a:tcPr>
                    <a:solidFill>
                      <a:schemeClr val="dk1">
                        <a:tint val="40000"/>
                        <a:alpha val="20000"/>
                      </a:schemeClr>
                    </a:solidFill>
                  </a:tcPr>
                </a:tc>
                <a:tc>
                  <a:txBody>
                    <a:bodyPr/>
                    <a:lstStyle/>
                    <a:p>
                      <a:pPr algn="ctr"/>
                      <a:r>
                        <a:rPr lang="en-US" sz="3600" b="1" dirty="0">
                          <a:solidFill>
                            <a:schemeClr val="accent5">
                              <a:lumMod val="75000"/>
                              <a:alpha val="20000"/>
                            </a:schemeClr>
                          </a:solidFill>
                        </a:rPr>
                        <a:t>0</a:t>
                      </a:r>
                    </a:p>
                  </a:txBody>
                  <a:tcPr>
                    <a:solidFill>
                      <a:schemeClr val="dk1">
                        <a:tint val="40000"/>
                        <a:alpha val="20000"/>
                      </a:schemeClr>
                    </a:solidFill>
                  </a:tcPr>
                </a:tc>
                <a:tc>
                  <a:txBody>
                    <a:bodyPr/>
                    <a:lstStyle/>
                    <a:p>
                      <a:pPr algn="ctr"/>
                      <a:r>
                        <a:rPr lang="en-US" sz="3600" b="1" dirty="0">
                          <a:solidFill>
                            <a:schemeClr val="accent5">
                              <a:lumMod val="75000"/>
                              <a:alpha val="20000"/>
                            </a:schemeClr>
                          </a:solidFill>
                        </a:rPr>
                        <a:t>5</a:t>
                      </a:r>
                    </a:p>
                  </a:txBody>
                  <a:tcPr>
                    <a:solidFill>
                      <a:schemeClr val="dk1">
                        <a:tint val="40000"/>
                        <a:alpha val="20000"/>
                      </a:schemeClr>
                    </a:solidFill>
                  </a:tcPr>
                </a:tc>
                <a:extLst>
                  <a:ext uri="{0D108BD9-81ED-4DB2-BD59-A6C34878D82A}">
                    <a16:rowId xmlns:a16="http://schemas.microsoft.com/office/drawing/2014/main" val="202117185"/>
                  </a:ext>
                </a:extLst>
              </a:tr>
              <a:tr h="662525">
                <a:tc>
                  <a:txBody>
                    <a:bodyPr/>
                    <a:lstStyle/>
                    <a:p>
                      <a:pPr algn="ctr"/>
                      <a:r>
                        <a:rPr lang="en-US" sz="3600" b="1">
                          <a:solidFill>
                            <a:schemeClr val="accent5">
                              <a:lumMod val="75000"/>
                              <a:alpha val="20000"/>
                            </a:schemeClr>
                          </a:solidFill>
                        </a:rPr>
                        <a:t>0</a:t>
                      </a:r>
                    </a:p>
                  </a:txBody>
                  <a:tcPr>
                    <a:solidFill>
                      <a:srgbClr val="CCCCD0">
                        <a:alpha val="20000"/>
                      </a:srgbClr>
                    </a:solidFill>
                  </a:tcPr>
                </a:tc>
                <a:tc>
                  <a:txBody>
                    <a:bodyPr/>
                    <a:lstStyle/>
                    <a:p>
                      <a:pPr algn="ctr"/>
                      <a:r>
                        <a:rPr lang="en-US" sz="3600" b="1" dirty="0">
                          <a:solidFill>
                            <a:schemeClr val="accent5">
                              <a:lumMod val="75000"/>
                              <a:alpha val="20000"/>
                            </a:schemeClr>
                          </a:solidFill>
                        </a:rPr>
                        <a:t>0</a:t>
                      </a:r>
                    </a:p>
                  </a:txBody>
                  <a:tcPr>
                    <a:solidFill>
                      <a:srgbClr val="CCCCD0">
                        <a:alpha val="20000"/>
                      </a:srgbClr>
                    </a:solidFill>
                  </a:tcPr>
                </a:tc>
                <a:tc>
                  <a:txBody>
                    <a:bodyPr/>
                    <a:lstStyle/>
                    <a:p>
                      <a:pPr algn="ctr"/>
                      <a:r>
                        <a:rPr lang="en-US" sz="3600" b="1" dirty="0">
                          <a:solidFill>
                            <a:schemeClr val="accent5">
                              <a:lumMod val="75000"/>
                              <a:alpha val="20000"/>
                            </a:schemeClr>
                          </a:solidFill>
                        </a:rPr>
                        <a:t>6</a:t>
                      </a:r>
                    </a:p>
                  </a:txBody>
                  <a:tcPr>
                    <a:solidFill>
                      <a:srgbClr val="CCCCD0">
                        <a:alpha val="20000"/>
                      </a:srgbClr>
                    </a:solidFill>
                  </a:tcPr>
                </a:tc>
                <a:extLst>
                  <a:ext uri="{0D108BD9-81ED-4DB2-BD59-A6C34878D82A}">
                    <a16:rowId xmlns:a16="http://schemas.microsoft.com/office/drawing/2014/main" val="3599587475"/>
                  </a:ext>
                </a:extLst>
              </a:tr>
            </a:tbl>
          </a:graphicData>
        </a:graphic>
      </p:graphicFrame>
      <p:cxnSp>
        <p:nvCxnSpPr>
          <p:cNvPr id="20" name="Rechte verbindingslijn 19">
            <a:extLst>
              <a:ext uri="{FF2B5EF4-FFF2-40B4-BE49-F238E27FC236}">
                <a16:creationId xmlns:a16="http://schemas.microsoft.com/office/drawing/2014/main" id="{C506B83B-861B-F5BA-06AA-2E1EB14A45ED}"/>
              </a:ext>
            </a:extLst>
          </p:cNvPr>
          <p:cNvCxnSpPr/>
          <p:nvPr/>
        </p:nvCxnSpPr>
        <p:spPr>
          <a:xfrm>
            <a:off x="7280267" y="11262521"/>
            <a:ext cx="8772172" cy="0"/>
          </a:xfrm>
          <a:prstGeom prst="line">
            <a:avLst/>
          </a:prstGeom>
          <a:ln w="76200">
            <a:solidFill>
              <a:srgbClr val="85130E">
                <a:alpha val="20000"/>
              </a:srgb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1" name="Picture 2">
            <a:extLst>
              <a:ext uri="{FF2B5EF4-FFF2-40B4-BE49-F238E27FC236}">
                <a16:creationId xmlns:a16="http://schemas.microsoft.com/office/drawing/2014/main" id="{5901B347-1EB0-2EB2-D95B-FFCA4EE181F8}"/>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0665397" y="9934935"/>
            <a:ext cx="2019122" cy="2650097"/>
          </a:xfrm>
          <a:prstGeom prst="rect">
            <a:avLst/>
          </a:prstGeom>
          <a:noFill/>
          <a:extLst>
            <a:ext uri="{909E8E84-426E-40DD-AFC4-6F175D3DCCD1}">
              <a14:hiddenFill xmlns:a14="http://schemas.microsoft.com/office/drawing/2010/main">
                <a:solidFill>
                  <a:srgbClr val="FFFFFF"/>
                </a:solidFill>
              </a14:hiddenFill>
            </a:ext>
          </a:extLst>
        </p:spPr>
      </p:pic>
      <p:sp>
        <p:nvSpPr>
          <p:cNvPr id="22" name="Afgeronde rechthoek 21">
            <a:extLst>
              <a:ext uri="{FF2B5EF4-FFF2-40B4-BE49-F238E27FC236}">
                <a16:creationId xmlns:a16="http://schemas.microsoft.com/office/drawing/2014/main" id="{598A6A71-9E78-AD0E-8DE0-3D16949873A6}"/>
              </a:ext>
            </a:extLst>
          </p:cNvPr>
          <p:cNvSpPr/>
          <p:nvPr/>
        </p:nvSpPr>
        <p:spPr>
          <a:xfrm>
            <a:off x="9800538" y="8612425"/>
            <a:ext cx="3731628" cy="911536"/>
          </a:xfrm>
          <a:prstGeom prst="roundRect">
            <a:avLst/>
          </a:prstGeom>
          <a:solidFill>
            <a:srgbClr val="85130E">
              <a:alpha val="2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lt1">
                    <a:alpha val="20000"/>
                  </a:schemeClr>
                </a:solidFill>
                <a:latin typeface="+mj-lt"/>
              </a:rPr>
              <a:t>Inconsistency!!</a:t>
            </a:r>
          </a:p>
        </p:txBody>
      </p:sp>
      <p:cxnSp>
        <p:nvCxnSpPr>
          <p:cNvPr id="23" name="Rechte verbindingslijn 22">
            <a:extLst>
              <a:ext uri="{FF2B5EF4-FFF2-40B4-BE49-F238E27FC236}">
                <a16:creationId xmlns:a16="http://schemas.microsoft.com/office/drawing/2014/main" id="{EE69B03F-4434-7B96-22A7-B1179E473836}"/>
              </a:ext>
            </a:extLst>
          </p:cNvPr>
          <p:cNvCxnSpPr>
            <a:cxnSpLocks/>
          </p:cNvCxnSpPr>
          <p:nvPr/>
        </p:nvCxnSpPr>
        <p:spPr>
          <a:xfrm>
            <a:off x="2259523" y="11107690"/>
            <a:ext cx="359108" cy="251670"/>
          </a:xfrm>
          <a:prstGeom prst="line">
            <a:avLst/>
          </a:prstGeom>
          <a:ln w="381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B10A0916-CC27-EA64-3B00-1B09CCC61355}"/>
              </a:ext>
            </a:extLst>
          </p:cNvPr>
          <p:cNvCxnSpPr>
            <a:cxnSpLocks/>
          </p:cNvCxnSpPr>
          <p:nvPr/>
        </p:nvCxnSpPr>
        <p:spPr>
          <a:xfrm>
            <a:off x="4198320" y="11107690"/>
            <a:ext cx="359108" cy="251670"/>
          </a:xfrm>
          <a:prstGeom prst="line">
            <a:avLst/>
          </a:prstGeom>
          <a:ln w="381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29A74C36-93D8-9622-1EAD-6BD220C05CE9}"/>
              </a:ext>
            </a:extLst>
          </p:cNvPr>
          <p:cNvCxnSpPr>
            <a:cxnSpLocks/>
          </p:cNvCxnSpPr>
          <p:nvPr/>
        </p:nvCxnSpPr>
        <p:spPr>
          <a:xfrm>
            <a:off x="6137117" y="11107690"/>
            <a:ext cx="359108" cy="251670"/>
          </a:xfrm>
          <a:prstGeom prst="line">
            <a:avLst/>
          </a:prstGeom>
          <a:ln w="381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5DB97A16-49F6-0A32-FCA7-662FB061E8AD}"/>
              </a:ext>
            </a:extLst>
          </p:cNvPr>
          <p:cNvCxnSpPr>
            <a:cxnSpLocks/>
          </p:cNvCxnSpPr>
          <p:nvPr/>
        </p:nvCxnSpPr>
        <p:spPr>
          <a:xfrm>
            <a:off x="2259523" y="11769250"/>
            <a:ext cx="359108" cy="251670"/>
          </a:xfrm>
          <a:prstGeom prst="line">
            <a:avLst/>
          </a:prstGeom>
          <a:ln w="381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5F3AD6D0-D446-D4B7-BCD1-88B6436041A6}"/>
              </a:ext>
            </a:extLst>
          </p:cNvPr>
          <p:cNvCxnSpPr>
            <a:cxnSpLocks/>
          </p:cNvCxnSpPr>
          <p:nvPr/>
        </p:nvCxnSpPr>
        <p:spPr>
          <a:xfrm>
            <a:off x="4198320" y="11769250"/>
            <a:ext cx="359108" cy="251670"/>
          </a:xfrm>
          <a:prstGeom prst="line">
            <a:avLst/>
          </a:prstGeom>
          <a:ln w="381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A866F7A8-7475-24E0-8548-96E2D354B51D}"/>
              </a:ext>
            </a:extLst>
          </p:cNvPr>
          <p:cNvCxnSpPr>
            <a:cxnSpLocks/>
          </p:cNvCxnSpPr>
          <p:nvPr/>
        </p:nvCxnSpPr>
        <p:spPr>
          <a:xfrm>
            <a:off x="6137117" y="11769250"/>
            <a:ext cx="359108" cy="251670"/>
          </a:xfrm>
          <a:prstGeom prst="line">
            <a:avLst/>
          </a:prstGeom>
          <a:ln w="381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84556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4C922-6941-5B89-2228-EC28013EE8D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2486C205-C521-BE5B-2577-8F5DA4A1F376}"/>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(Over-)Approximating the DCM</a:t>
            </a:r>
            <a:endParaRPr lang="nl-BE" sz="11500" b="1" dirty="0">
              <a:latin typeface="Nunito" pitchFamily="2" charset="77"/>
            </a:endParaRPr>
          </a:p>
        </p:txBody>
      </p:sp>
      <p:cxnSp>
        <p:nvCxnSpPr>
          <p:cNvPr id="4" name="Rechte verbindingslijn met pijl 3">
            <a:extLst>
              <a:ext uri="{FF2B5EF4-FFF2-40B4-BE49-F238E27FC236}">
                <a16:creationId xmlns:a16="http://schemas.microsoft.com/office/drawing/2014/main" id="{CB0295B2-C214-C099-116E-0B91487B32E4}"/>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11BDDA5D-2E31-4339-EC20-982DDB6799E3}"/>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978C2EB3-2A1E-8FEF-9B9E-2517815ED1E1}"/>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ABF37A03-C1BB-C6F3-DC96-17E4EFAFC221}"/>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CC1B64C2-58D5-EFB8-3A31-D975B7C80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84B8A902-0C31-2D3C-DD9F-CEA5DF47D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BC5A7D07-EB9A-0E60-240A-3FC80A04CFA1}"/>
              </a:ext>
            </a:extLst>
          </p:cNvPr>
          <p:cNvGraphicFramePr>
            <a:graphicFrameLocks noGrp="1"/>
          </p:cNvGraphicFramePr>
          <p:nvPr>
            <p:extLst>
              <p:ext uri="{D42A27DB-BD31-4B8C-83A1-F6EECF244321}">
                <p14:modId xmlns:p14="http://schemas.microsoft.com/office/powerpoint/2010/main" val="354660092"/>
              </p:ext>
            </p:extLst>
          </p:nvPr>
        </p:nvGraphicFramePr>
        <p:xfrm>
          <a:off x="14868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a:solidFill>
                            <a:schemeClr val="accent5">
                              <a:lumMod val="75000"/>
                            </a:schemeClr>
                          </a:solidFill>
                        </a:rPr>
                        <a:t>2</a:t>
                      </a:r>
                      <a:endParaRPr lang="en-US" b="1" dirty="0">
                        <a:solidFill>
                          <a:schemeClr val="accent5">
                            <a:lumMod val="75000"/>
                          </a:schemeClr>
                        </a:solidFill>
                      </a:endParaRP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a:solidFill>
                            <a:schemeClr val="accent5">
                              <a:lumMod val="75000"/>
                            </a:schemeClr>
                          </a:solidFill>
                        </a:rPr>
                        <a:t>2</a:t>
                      </a:r>
                      <a:endParaRPr lang="en-US" b="1" dirty="0">
                        <a:solidFill>
                          <a:schemeClr val="accent5">
                            <a:lumMod val="75000"/>
                          </a:schemeClr>
                        </a:solidFill>
                      </a:endParaRP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rgbClr val="FF0000"/>
                          </a:solidFill>
                        </a:rPr>
                        <a:t>0</a:t>
                      </a:r>
                    </a:p>
                  </a:txBody>
                  <a:tcPr/>
                </a:tc>
                <a:tc>
                  <a:txBody>
                    <a:bodyPr/>
                    <a:lstStyle/>
                    <a:p>
                      <a:pPr algn="ctr"/>
                      <a:r>
                        <a:rPr lang="en-US" b="1" dirty="0">
                          <a:solidFill>
                            <a:srgbClr val="FF0000"/>
                          </a:solidFill>
                        </a:rPr>
                        <a:t>0</a:t>
                      </a:r>
                    </a:p>
                  </a:txBody>
                  <a:tcPr/>
                </a:tc>
                <a:tc>
                  <a:txBody>
                    <a:bodyPr/>
                    <a:lstStyle/>
                    <a:p>
                      <a:pPr algn="ctr"/>
                      <a:r>
                        <a:rPr lang="en-US" b="1">
                          <a:solidFill>
                            <a:srgbClr val="FF0000"/>
                          </a:solidFill>
                        </a:rPr>
                        <a:t>5</a:t>
                      </a:r>
                      <a:endParaRPr lang="en-US" b="1" dirty="0">
                        <a:solidFill>
                          <a:srgbClr val="FF0000"/>
                        </a:solidFill>
                      </a:endParaRPr>
                    </a:p>
                  </a:txBody>
                  <a:tcPr/>
                </a:tc>
                <a:extLst>
                  <a:ext uri="{0D108BD9-81ED-4DB2-BD59-A6C34878D82A}">
                    <a16:rowId xmlns:a16="http://schemas.microsoft.com/office/drawing/2014/main" val="821677641"/>
                  </a:ext>
                </a:extLst>
              </a:tr>
              <a:tr h="662525">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0</a:t>
                      </a:r>
                    </a:p>
                  </a:txBody>
                  <a:tcPr>
                    <a:solidFill>
                      <a:srgbClr val="CCCCCF"/>
                    </a:solidFill>
                  </a:tcPr>
                </a:tc>
                <a:tc>
                  <a:txBody>
                    <a:bodyPr/>
                    <a:lstStyle/>
                    <a:p>
                      <a:pPr algn="ctr"/>
                      <a:r>
                        <a:rPr lang="en-US" b="1" dirty="0">
                          <a:solidFill>
                            <a:srgbClr val="FF0000"/>
                          </a:solidFill>
                        </a:rPr>
                        <a:t>6</a:t>
                      </a:r>
                    </a:p>
                  </a:txBody>
                  <a:tcPr>
                    <a:solidFill>
                      <a:srgbClr val="CCCCCF"/>
                    </a:solidFill>
                  </a:tcPr>
                </a:tc>
                <a:extLst>
                  <a:ext uri="{0D108BD9-81ED-4DB2-BD59-A6C34878D82A}">
                    <a16:rowId xmlns:a16="http://schemas.microsoft.com/office/drawing/2014/main" val="1060899955"/>
                  </a:ext>
                </a:extLst>
              </a:tr>
            </a:tbl>
          </a:graphicData>
        </a:graphic>
      </p:graphicFrame>
      <p:pic>
        <p:nvPicPr>
          <p:cNvPr id="24" name="Picture 2" descr="Three dots - Free interface icons">
            <a:extLst>
              <a:ext uri="{FF2B5EF4-FFF2-40B4-BE49-F238E27FC236}">
                <a16:creationId xmlns:a16="http://schemas.microsoft.com/office/drawing/2014/main" id="{D48AB808-FA15-0EA6-2F6D-A79A6BF413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9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EF26BD1D-70A8-60EC-60B3-FF4E40EDB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1">
            <a:extLst>
              <a:ext uri="{FF2B5EF4-FFF2-40B4-BE49-F238E27FC236}">
                <a16:creationId xmlns:a16="http://schemas.microsoft.com/office/drawing/2014/main" id="{55E623C5-D805-DF95-FE02-B6197A009DB0}"/>
              </a:ext>
            </a:extLst>
          </p:cNvPr>
          <p:cNvGraphicFramePr>
            <a:graphicFrameLocks noGrp="1"/>
          </p:cNvGraphicFramePr>
          <p:nvPr>
            <p:extLst>
              <p:ext uri="{D42A27DB-BD31-4B8C-83A1-F6EECF244321}">
                <p14:modId xmlns:p14="http://schemas.microsoft.com/office/powerpoint/2010/main" val="4114234421"/>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sp>
        <p:nvSpPr>
          <p:cNvPr id="7" name="Tekstvak 6">
            <a:extLst>
              <a:ext uri="{FF2B5EF4-FFF2-40B4-BE49-F238E27FC236}">
                <a16:creationId xmlns:a16="http://schemas.microsoft.com/office/drawing/2014/main" id="{53062914-30E4-31A6-5600-400D8A9EFBE0}"/>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8" name="Tekstvak 7">
            <a:extLst>
              <a:ext uri="{FF2B5EF4-FFF2-40B4-BE49-F238E27FC236}">
                <a16:creationId xmlns:a16="http://schemas.microsoft.com/office/drawing/2014/main" id="{3A7ED856-2EBF-A4D6-29C9-28919369785F}"/>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9" name="Vrije vorm 8">
            <a:extLst>
              <a:ext uri="{FF2B5EF4-FFF2-40B4-BE49-F238E27FC236}">
                <a16:creationId xmlns:a16="http://schemas.microsoft.com/office/drawing/2014/main" id="{F11B7F2A-1570-8029-2AED-1447A934542F}"/>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Rechte verbindingslijn 10">
            <a:extLst>
              <a:ext uri="{FF2B5EF4-FFF2-40B4-BE49-F238E27FC236}">
                <a16:creationId xmlns:a16="http://schemas.microsoft.com/office/drawing/2014/main" id="{BD015719-018B-2391-8723-0A090A78E860}"/>
              </a:ext>
            </a:extLst>
          </p:cNvPr>
          <p:cNvCxnSpPr>
            <a:cxnSpLocks/>
          </p:cNvCxnSpPr>
          <p:nvPr/>
        </p:nvCxnSpPr>
        <p:spPr>
          <a:xfrm>
            <a:off x="2270841"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7A522C37-AF77-8055-6643-B2D4DAAFECA2}"/>
              </a:ext>
            </a:extLst>
          </p:cNvPr>
          <p:cNvCxnSpPr>
            <a:cxnSpLocks/>
          </p:cNvCxnSpPr>
          <p:nvPr/>
        </p:nvCxnSpPr>
        <p:spPr>
          <a:xfrm>
            <a:off x="4209638"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FF676FEA-F4EB-1DBE-46A2-35AC7458D17E}"/>
              </a:ext>
            </a:extLst>
          </p:cNvPr>
          <p:cNvCxnSpPr>
            <a:cxnSpLocks/>
          </p:cNvCxnSpPr>
          <p:nvPr/>
        </p:nvCxnSpPr>
        <p:spPr>
          <a:xfrm>
            <a:off x="6148435" y="1112380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B8F95CF3-58A7-ADD9-AD0E-78E462A59148}"/>
              </a:ext>
            </a:extLst>
          </p:cNvPr>
          <p:cNvCxnSpPr>
            <a:cxnSpLocks/>
          </p:cNvCxnSpPr>
          <p:nvPr/>
        </p:nvCxnSpPr>
        <p:spPr>
          <a:xfrm>
            <a:off x="2270841"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8B137DB7-1EBF-3F74-E3D2-9820EFD955B0}"/>
              </a:ext>
            </a:extLst>
          </p:cNvPr>
          <p:cNvCxnSpPr>
            <a:cxnSpLocks/>
          </p:cNvCxnSpPr>
          <p:nvPr/>
        </p:nvCxnSpPr>
        <p:spPr>
          <a:xfrm>
            <a:off x="4209638"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4BDDACB-DB5D-0835-AA07-CCFF6D19912A}"/>
              </a:ext>
            </a:extLst>
          </p:cNvPr>
          <p:cNvCxnSpPr>
            <a:cxnSpLocks/>
          </p:cNvCxnSpPr>
          <p:nvPr/>
        </p:nvCxnSpPr>
        <p:spPr>
          <a:xfrm>
            <a:off x="6148435" y="11785362"/>
            <a:ext cx="359108" cy="2516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123FF2E1-C254-FEEB-B339-4BC9B104FB17}"/>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44</a:t>
            </a:r>
          </a:p>
        </p:txBody>
      </p:sp>
    </p:spTree>
    <p:extLst>
      <p:ext uri="{BB962C8B-B14F-4D97-AF65-F5344CB8AC3E}">
        <p14:creationId xmlns:p14="http://schemas.microsoft.com/office/powerpoint/2010/main" val="376654268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01AA1-468B-E336-18DE-F8196112D2E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F166DFEE-9C78-5547-5080-BA12C6772095}"/>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Insight #1: Signal Tags</a:t>
            </a:r>
            <a:endParaRPr lang="nl-BE" sz="11500" dirty="0"/>
          </a:p>
        </p:txBody>
      </p:sp>
      <p:sp>
        <p:nvSpPr>
          <p:cNvPr id="34" name="Tekstvak 33">
            <a:extLst>
              <a:ext uri="{FF2B5EF4-FFF2-40B4-BE49-F238E27FC236}">
                <a16:creationId xmlns:a16="http://schemas.microsoft.com/office/drawing/2014/main" id="{1DDB049E-70EA-4E55-8830-B3EF0A874185}"/>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45</a:t>
            </a:r>
          </a:p>
        </p:txBody>
      </p:sp>
      <p:cxnSp>
        <p:nvCxnSpPr>
          <p:cNvPr id="4" name="Rechte verbindingslijn met pijl 3">
            <a:extLst>
              <a:ext uri="{FF2B5EF4-FFF2-40B4-BE49-F238E27FC236}">
                <a16:creationId xmlns:a16="http://schemas.microsoft.com/office/drawing/2014/main" id="{D071FCAB-330B-62BC-4892-41E9499BD6F1}"/>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DC34727-42E0-F736-4006-85A360617734}"/>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79091093-BC46-3077-9D72-B239C6282D22}"/>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7E9A9E2D-076F-BD53-3488-4090F63187E5}"/>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24BCD436-1BCC-B78D-1367-EA8287EC0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9D64094A-0DFF-95C5-B8C8-97099E9CA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ree dots - Free interface icons">
            <a:extLst>
              <a:ext uri="{FF2B5EF4-FFF2-40B4-BE49-F238E27FC236}">
                <a16:creationId xmlns:a16="http://schemas.microsoft.com/office/drawing/2014/main" id="{570D8F1F-3AA5-BEB0-D498-60A98A268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072" y="12302777"/>
            <a:ext cx="1208044" cy="1208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1">
            <a:extLst>
              <a:ext uri="{FF2B5EF4-FFF2-40B4-BE49-F238E27FC236}">
                <a16:creationId xmlns:a16="http://schemas.microsoft.com/office/drawing/2014/main" id="{99339FB1-6AAF-B5E0-54FA-280C051DE8A2}"/>
              </a:ext>
            </a:extLst>
          </p:cNvPr>
          <p:cNvGraphicFramePr>
            <a:graphicFrameLocks noGrp="1"/>
          </p:cNvGraphicFramePr>
          <p:nvPr>
            <p:extLst>
              <p:ext uri="{D42A27DB-BD31-4B8C-83A1-F6EECF244321}">
                <p14:modId xmlns:p14="http://schemas.microsoft.com/office/powerpoint/2010/main" val="1976232056"/>
              </p:ext>
            </p:extLst>
          </p:nvPr>
        </p:nvGraphicFramePr>
        <p:xfrm>
          <a:off x="16855200" y="8929129"/>
          <a:ext cx="5804784" cy="3312625"/>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5">
                              <a:lumMod val="75000"/>
                            </a:schemeClr>
                          </a:solidFill>
                        </a:rPr>
                        <a:t>4</a:t>
                      </a:r>
                    </a:p>
                  </a:txBody>
                  <a:tcPr/>
                </a:tc>
                <a:tc>
                  <a:txBody>
                    <a:bodyPr/>
                    <a:lstStyle/>
                    <a:p>
                      <a:pPr algn="ctr"/>
                      <a:r>
                        <a:rPr lang="en-US" b="1" dirty="0">
                          <a:solidFill>
                            <a:schemeClr val="accent5">
                              <a:lumMod val="75000"/>
                            </a:schemeClr>
                          </a:solidFill>
                        </a:rPr>
                        <a:t>2</a:t>
                      </a:r>
                    </a:p>
                  </a:txBody>
                  <a:tcPr/>
                </a:tc>
                <a:tc>
                  <a:txBody>
                    <a:bodyPr/>
                    <a:lstStyle/>
                    <a:p>
                      <a:pPr algn="ctr"/>
                      <a:r>
                        <a:rPr lang="en-US" b="1" dirty="0">
                          <a:solidFill>
                            <a:schemeClr val="accent5">
                              <a:lumMod val="75000"/>
                            </a:schemeClr>
                          </a:solidFill>
                        </a:rPr>
                        <a:t>2</a:t>
                      </a:r>
                    </a:p>
                  </a:txBody>
                  <a:tcPr/>
                </a:tc>
                <a:extLst>
                  <a:ext uri="{0D108BD9-81ED-4DB2-BD59-A6C34878D82A}">
                    <a16:rowId xmlns:a16="http://schemas.microsoft.com/office/drawing/2014/main" val="199035966"/>
                  </a:ext>
                </a:extLst>
              </a:tr>
              <a:tr h="662525">
                <a:tc>
                  <a:txBody>
                    <a:bodyPr/>
                    <a:lstStyle/>
                    <a:p>
                      <a:pPr algn="ctr"/>
                      <a:r>
                        <a:rPr lang="en-US" b="1" dirty="0">
                          <a:solidFill>
                            <a:schemeClr val="accent5">
                              <a:lumMod val="75000"/>
                            </a:schemeClr>
                          </a:solidFill>
                        </a:rPr>
                        <a:t>2</a:t>
                      </a:r>
                    </a:p>
                  </a:txBody>
                  <a:tcPr>
                    <a:solidFill>
                      <a:srgbClr val="CCCCCF"/>
                    </a:solidFill>
                  </a:tcPr>
                </a:tc>
                <a:tc>
                  <a:txBody>
                    <a:bodyPr/>
                    <a:lstStyle/>
                    <a:p>
                      <a:pPr algn="ctr"/>
                      <a:r>
                        <a:rPr lang="en-US" b="1" dirty="0">
                          <a:solidFill>
                            <a:schemeClr val="accent5">
                              <a:lumMod val="75000"/>
                            </a:schemeClr>
                          </a:solidFill>
                        </a:rPr>
                        <a:t>1</a:t>
                      </a:r>
                    </a:p>
                  </a:txBody>
                  <a:tcPr>
                    <a:solidFill>
                      <a:srgbClr val="CCCCCF"/>
                    </a:solidFill>
                  </a:tcPr>
                </a:tc>
                <a:tc>
                  <a:txBody>
                    <a:bodyPr/>
                    <a:lstStyle/>
                    <a:p>
                      <a:pPr algn="ctr"/>
                      <a:r>
                        <a:rPr lang="en-US" b="1" dirty="0">
                          <a:solidFill>
                            <a:schemeClr val="accent5">
                              <a:lumMod val="75000"/>
                            </a:schemeClr>
                          </a:solidFill>
                        </a:rPr>
                        <a:t>2</a:t>
                      </a:r>
                    </a:p>
                  </a:txBody>
                  <a:tcPr>
                    <a:solidFill>
                      <a:srgbClr val="CCCCCF"/>
                    </a:solidFill>
                  </a:tcPr>
                </a:tc>
                <a:extLst>
                  <a:ext uri="{0D108BD9-81ED-4DB2-BD59-A6C34878D82A}">
                    <a16:rowId xmlns:a16="http://schemas.microsoft.com/office/drawing/2014/main" val="4092831775"/>
                  </a:ext>
                </a:extLst>
              </a:tr>
              <a:tr h="662525">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0</a:t>
                      </a:r>
                    </a:p>
                  </a:txBody>
                  <a:tcPr/>
                </a:tc>
                <a:tc>
                  <a:txBody>
                    <a:bodyPr/>
                    <a:lstStyle/>
                    <a:p>
                      <a:pPr algn="ctr"/>
                      <a:r>
                        <a:rPr lang="en-US" b="1" dirty="0">
                          <a:solidFill>
                            <a:schemeClr val="accent5">
                              <a:lumMod val="75000"/>
                            </a:schemeClr>
                          </a:solidFill>
                        </a:rPr>
                        <a:t>5</a:t>
                      </a:r>
                    </a:p>
                  </a:txBody>
                  <a:tcPr/>
                </a:tc>
                <a:extLst>
                  <a:ext uri="{0D108BD9-81ED-4DB2-BD59-A6C34878D82A}">
                    <a16:rowId xmlns:a16="http://schemas.microsoft.com/office/drawing/2014/main" val="202117185"/>
                  </a:ext>
                </a:extLst>
              </a:tr>
              <a:tr h="662525">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0</a:t>
                      </a:r>
                    </a:p>
                  </a:txBody>
                  <a:tcPr>
                    <a:solidFill>
                      <a:srgbClr val="CCCCD0"/>
                    </a:solidFill>
                  </a:tcPr>
                </a:tc>
                <a:tc>
                  <a:txBody>
                    <a:bodyPr/>
                    <a:lstStyle/>
                    <a:p>
                      <a:pPr algn="ctr"/>
                      <a:r>
                        <a:rPr lang="en-US" b="1" dirty="0">
                          <a:solidFill>
                            <a:schemeClr val="accent5">
                              <a:lumMod val="75000"/>
                            </a:schemeClr>
                          </a:solidFill>
                        </a:rPr>
                        <a:t>6</a:t>
                      </a:r>
                    </a:p>
                  </a:txBody>
                  <a:tcPr>
                    <a:solidFill>
                      <a:srgbClr val="CCCCD0"/>
                    </a:solidFill>
                  </a:tcPr>
                </a:tc>
                <a:extLst>
                  <a:ext uri="{0D108BD9-81ED-4DB2-BD59-A6C34878D82A}">
                    <a16:rowId xmlns:a16="http://schemas.microsoft.com/office/drawing/2014/main" val="3599587475"/>
                  </a:ext>
                </a:extLst>
              </a:tr>
            </a:tbl>
          </a:graphicData>
        </a:graphic>
      </p:graphicFrame>
      <p:graphicFrame>
        <p:nvGraphicFramePr>
          <p:cNvPr id="6" name="Tabel 5">
            <a:extLst>
              <a:ext uri="{FF2B5EF4-FFF2-40B4-BE49-F238E27FC236}">
                <a16:creationId xmlns:a16="http://schemas.microsoft.com/office/drawing/2014/main" id="{31D44A8C-6428-F269-5040-52C1A88999B0}"/>
              </a:ext>
            </a:extLst>
          </p:cNvPr>
          <p:cNvGraphicFramePr>
            <a:graphicFrameLocks noGrp="1"/>
          </p:cNvGraphicFramePr>
          <p:nvPr>
            <p:extLst>
              <p:ext uri="{D42A27DB-BD31-4B8C-83A1-F6EECF244321}">
                <p14:modId xmlns:p14="http://schemas.microsoft.com/office/powerpoint/2010/main" val="919824847"/>
              </p:ext>
            </p:extLst>
          </p:nvPr>
        </p:nvGraphicFramePr>
        <p:xfrm>
          <a:off x="1486800" y="8928000"/>
          <a:ext cx="6893739" cy="1325050"/>
        </p:xfrm>
        <a:graphic>
          <a:graphicData uri="http://schemas.openxmlformats.org/drawingml/2006/table">
            <a:tbl>
              <a:tblPr firstRow="1" bandRow="1">
                <a:tableStyleId>{073A0DAA-6AF3-43AB-8588-CEC1D06C72B9}</a:tableStyleId>
              </a:tblPr>
              <a:tblGrid>
                <a:gridCol w="2297913">
                  <a:extLst>
                    <a:ext uri="{9D8B030D-6E8A-4147-A177-3AD203B41FA5}">
                      <a16:colId xmlns:a16="http://schemas.microsoft.com/office/drawing/2014/main" val="1332757978"/>
                    </a:ext>
                  </a:extLst>
                </a:gridCol>
                <a:gridCol w="2297913">
                  <a:extLst>
                    <a:ext uri="{9D8B030D-6E8A-4147-A177-3AD203B41FA5}">
                      <a16:colId xmlns:a16="http://schemas.microsoft.com/office/drawing/2014/main" val="2491878127"/>
                    </a:ext>
                  </a:extLst>
                </a:gridCol>
                <a:gridCol w="2297913">
                  <a:extLst>
                    <a:ext uri="{9D8B030D-6E8A-4147-A177-3AD203B41FA5}">
                      <a16:colId xmlns:a16="http://schemas.microsoft.com/office/drawing/2014/main" val="144037617"/>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solidFill>
                            <a:schemeClr val="bg1"/>
                          </a:solidFill>
                        </a:rPr>
                        <a:t>out</a:t>
                      </a:r>
                    </a:p>
                  </a:txBody>
                  <a:tcPr>
                    <a:solidFill>
                      <a:srgbClr val="1B2439"/>
                    </a:solidFill>
                  </a:tcPr>
                </a:tc>
                <a:extLst>
                  <a:ext uri="{0D108BD9-81ED-4DB2-BD59-A6C34878D82A}">
                    <a16:rowId xmlns:a16="http://schemas.microsoft.com/office/drawing/2014/main" val="2811539538"/>
                  </a:ext>
                </a:extLst>
              </a:tr>
              <a:tr h="662525">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b="1" dirty="0" err="1">
                          <a:solidFill>
                            <a:schemeClr val="accent6">
                              <a:lumMod val="10000"/>
                            </a:schemeClr>
                          </a:solidFill>
                        </a:rPr>
                        <a:t>maxval</a:t>
                      </a:r>
                      <a:r>
                        <a:rPr lang="en-US" b="1" dirty="0">
                          <a:solidFill>
                            <a:schemeClr val="accent6">
                              <a:lumMod val="10000"/>
                            </a:schemeClr>
                          </a:solidFill>
                        </a:rPr>
                        <a:t>: 15</a:t>
                      </a:r>
                    </a:p>
                  </a:txBody>
                  <a:tcPr>
                    <a:solidFill>
                      <a:srgbClr val="CCCCCE"/>
                    </a:solidFill>
                  </a:tcPr>
                </a:tc>
                <a:tc>
                  <a:txBody>
                    <a:bodyPr/>
                    <a:lstStyle/>
                    <a:p>
                      <a:pPr algn="ctr"/>
                      <a:r>
                        <a:rPr lang="en-US" b="1" dirty="0" err="1">
                          <a:solidFill>
                            <a:schemeClr val="accent6">
                              <a:lumMod val="10000"/>
                            </a:schemeClr>
                          </a:solidFill>
                        </a:rPr>
                        <a:t>nonZero</a:t>
                      </a:r>
                      <a:endParaRPr lang="en-US" b="1" dirty="0">
                        <a:solidFill>
                          <a:schemeClr val="bg1"/>
                        </a:solidFill>
                      </a:endParaRPr>
                    </a:p>
                  </a:txBody>
                  <a:tcPr>
                    <a:solidFill>
                      <a:srgbClr val="CCCCCE"/>
                    </a:solidFill>
                  </a:tcPr>
                </a:tc>
                <a:tc>
                  <a:txBody>
                    <a:bodyPr/>
                    <a:lstStyle/>
                    <a:p>
                      <a:pPr algn="ctr"/>
                      <a:r>
                        <a:rPr lang="en-US" b="1" dirty="0">
                          <a:solidFill>
                            <a:schemeClr val="accent6">
                              <a:lumMod val="10000"/>
                            </a:schemeClr>
                          </a:solidFill>
                        </a:rPr>
                        <a:t>/</a:t>
                      </a:r>
                    </a:p>
                  </a:txBody>
                  <a:tcPr>
                    <a:solidFill>
                      <a:srgbClr val="CCCCCE"/>
                    </a:solidFill>
                  </a:tcPr>
                </a:tc>
                <a:extLst>
                  <a:ext uri="{0D108BD9-81ED-4DB2-BD59-A6C34878D82A}">
                    <a16:rowId xmlns:a16="http://schemas.microsoft.com/office/drawing/2014/main" val="673200309"/>
                  </a:ext>
                </a:extLst>
              </a:tr>
            </a:tbl>
          </a:graphicData>
        </a:graphic>
      </p:graphicFrame>
      <p:sp>
        <p:nvSpPr>
          <p:cNvPr id="5" name="Tekstvak 4">
            <a:extLst>
              <a:ext uri="{FF2B5EF4-FFF2-40B4-BE49-F238E27FC236}">
                <a16:creationId xmlns:a16="http://schemas.microsoft.com/office/drawing/2014/main" id="{838763B5-290C-E7AA-C398-DF4406F0860F}"/>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7" name="Tekstvak 6">
            <a:extLst>
              <a:ext uri="{FF2B5EF4-FFF2-40B4-BE49-F238E27FC236}">
                <a16:creationId xmlns:a16="http://schemas.microsoft.com/office/drawing/2014/main" id="{FAB430EE-94DB-0BBF-86A0-C35BD495F2F8}"/>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8" name="Vrije vorm 7">
            <a:extLst>
              <a:ext uri="{FF2B5EF4-FFF2-40B4-BE49-F238E27FC236}">
                <a16:creationId xmlns:a16="http://schemas.microsoft.com/office/drawing/2014/main" id="{CB5AECD7-8CD6-4D5D-8EC9-63A9175F7944}"/>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hoekige toelichting 11">
            <a:extLst>
              <a:ext uri="{FF2B5EF4-FFF2-40B4-BE49-F238E27FC236}">
                <a16:creationId xmlns:a16="http://schemas.microsoft.com/office/drawing/2014/main" id="{0AA242F9-8A09-F86D-36E3-08C966228C76}"/>
              </a:ext>
            </a:extLst>
          </p:cNvPr>
          <p:cNvSpPr/>
          <p:nvPr/>
        </p:nvSpPr>
        <p:spPr>
          <a:xfrm>
            <a:off x="4909932" y="10427052"/>
            <a:ext cx="6712996" cy="1325050"/>
          </a:xfrm>
          <a:prstGeom prst="wedgeRectCallout">
            <a:avLst>
              <a:gd name="adj1" fmla="val -62491"/>
              <a:gd name="adj2" fmla="val -56954"/>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only keep track of </a:t>
            </a:r>
            <a:r>
              <a:rPr lang="en-US" sz="3200" u="sng" dirty="0">
                <a:latin typeface="+mj-lt"/>
              </a:rPr>
              <a:t>signal tags on the prover side</a:t>
            </a:r>
            <a:r>
              <a:rPr lang="en-US" sz="3200" dirty="0">
                <a:latin typeface="+mj-lt"/>
              </a:rPr>
              <a:t>!</a:t>
            </a:r>
          </a:p>
        </p:txBody>
      </p:sp>
    </p:spTree>
    <p:extLst>
      <p:ext uri="{BB962C8B-B14F-4D97-AF65-F5344CB8AC3E}">
        <p14:creationId xmlns:p14="http://schemas.microsoft.com/office/powerpoint/2010/main" val="367341708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B5D71-4473-B659-9ADB-E8BD7FF6354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DF9BD14-5506-E7B9-F22B-5491AB202E33}"/>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Insight #2: Abstract Values</a:t>
            </a:r>
            <a:endParaRPr lang="nl-BE" sz="11500" dirty="0"/>
          </a:p>
        </p:txBody>
      </p:sp>
      <p:sp>
        <p:nvSpPr>
          <p:cNvPr id="34" name="Tekstvak 33">
            <a:extLst>
              <a:ext uri="{FF2B5EF4-FFF2-40B4-BE49-F238E27FC236}">
                <a16:creationId xmlns:a16="http://schemas.microsoft.com/office/drawing/2014/main" id="{33174766-DC82-30C9-96C8-7B44A97BF7E1}"/>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46</a:t>
            </a:r>
          </a:p>
        </p:txBody>
      </p:sp>
      <p:cxnSp>
        <p:nvCxnSpPr>
          <p:cNvPr id="4" name="Rechte verbindingslijn met pijl 3">
            <a:extLst>
              <a:ext uri="{FF2B5EF4-FFF2-40B4-BE49-F238E27FC236}">
                <a16:creationId xmlns:a16="http://schemas.microsoft.com/office/drawing/2014/main" id="{01E5039D-7DA6-67D3-19EA-FAE95D853A3D}"/>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E5177AA-313A-65F5-16CC-65C68C1BF535}"/>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611ECC61-42B1-5270-2D36-E75D963B3A2A}"/>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64477F7E-BED4-DED9-6509-7474B9212BF1}"/>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3A2816C0-7510-FE65-132C-4C642533C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85AE620E-C88E-C574-3233-36D95AB06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1">
            <a:extLst>
              <a:ext uri="{FF2B5EF4-FFF2-40B4-BE49-F238E27FC236}">
                <a16:creationId xmlns:a16="http://schemas.microsoft.com/office/drawing/2014/main" id="{3BAC502E-FDB4-E596-CEC2-6E0DD7F9757C}"/>
              </a:ext>
            </a:extLst>
          </p:cNvPr>
          <p:cNvGraphicFramePr>
            <a:graphicFrameLocks noGrp="1"/>
          </p:cNvGraphicFramePr>
          <p:nvPr>
            <p:extLst>
              <p:ext uri="{D42A27DB-BD31-4B8C-83A1-F6EECF244321}">
                <p14:modId xmlns:p14="http://schemas.microsoft.com/office/powerpoint/2010/main" val="3788712808"/>
              </p:ext>
            </p:extLst>
          </p:nvPr>
        </p:nvGraphicFramePr>
        <p:xfrm>
          <a:off x="16855200" y="8929129"/>
          <a:ext cx="5804784" cy="132505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6">
                              <a:lumMod val="10000"/>
                            </a:schemeClr>
                          </a:solidFill>
                        </a:rPr>
                        <a:t>[0, 15]</a:t>
                      </a:r>
                    </a:p>
                  </a:txBody>
                  <a:tcPr/>
                </a:tc>
                <a:tc>
                  <a:txBody>
                    <a:bodyPr/>
                    <a:lstStyle/>
                    <a:p>
                      <a:pPr algn="ctr"/>
                      <a:r>
                        <a:rPr lang="en-US" b="1" dirty="0">
                          <a:solidFill>
                            <a:schemeClr val="accent6">
                              <a:lumMod val="10000"/>
                            </a:schemeClr>
                          </a:solidFill>
                        </a:rPr>
                        <a:t>[0, 5]</a:t>
                      </a:r>
                    </a:p>
                  </a:txBody>
                  <a:tcPr/>
                </a:tc>
                <a:tc>
                  <a:txBody>
                    <a:bodyPr/>
                    <a:lstStyle/>
                    <a:p>
                      <a:pPr algn="ctr"/>
                      <a:r>
                        <a:rPr lang="en-US" b="1" dirty="0">
                          <a:solidFill>
                            <a:schemeClr val="accent6">
                              <a:lumMod val="10000"/>
                            </a:schemeClr>
                          </a:solidFill>
                        </a:rPr>
                        <a:t>[1, 10]</a:t>
                      </a:r>
                    </a:p>
                  </a:txBody>
                  <a:tcPr/>
                </a:tc>
                <a:extLst>
                  <a:ext uri="{0D108BD9-81ED-4DB2-BD59-A6C34878D82A}">
                    <a16:rowId xmlns:a16="http://schemas.microsoft.com/office/drawing/2014/main" val="199035966"/>
                  </a:ext>
                </a:extLst>
              </a:tr>
            </a:tbl>
          </a:graphicData>
        </a:graphic>
      </p:graphicFrame>
      <p:sp>
        <p:nvSpPr>
          <p:cNvPr id="6" name="Tekstvak 5">
            <a:extLst>
              <a:ext uri="{FF2B5EF4-FFF2-40B4-BE49-F238E27FC236}">
                <a16:creationId xmlns:a16="http://schemas.microsoft.com/office/drawing/2014/main" id="{4AC219C8-57BC-2C77-D86C-81530F973450}"/>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8" name="Tekstvak 7">
            <a:extLst>
              <a:ext uri="{FF2B5EF4-FFF2-40B4-BE49-F238E27FC236}">
                <a16:creationId xmlns:a16="http://schemas.microsoft.com/office/drawing/2014/main" id="{E0597FB9-EF77-B3A7-7ADA-A7E93A253E64}"/>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1" name="Vrije vorm 10">
            <a:extLst>
              <a:ext uri="{FF2B5EF4-FFF2-40B4-BE49-F238E27FC236}">
                <a16:creationId xmlns:a16="http://schemas.microsoft.com/office/drawing/2014/main" id="{826AEBCE-1418-37C0-7CE7-EA18B1586FC5}"/>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el 12">
            <a:extLst>
              <a:ext uri="{FF2B5EF4-FFF2-40B4-BE49-F238E27FC236}">
                <a16:creationId xmlns:a16="http://schemas.microsoft.com/office/drawing/2014/main" id="{6C6445B0-0C86-F3A8-75CA-87D22CD6E672}"/>
              </a:ext>
            </a:extLst>
          </p:cNvPr>
          <p:cNvGraphicFramePr>
            <a:graphicFrameLocks noGrp="1"/>
          </p:cNvGraphicFramePr>
          <p:nvPr>
            <p:extLst>
              <p:ext uri="{D42A27DB-BD31-4B8C-83A1-F6EECF244321}">
                <p14:modId xmlns:p14="http://schemas.microsoft.com/office/powerpoint/2010/main" val="1133950378"/>
              </p:ext>
            </p:extLst>
          </p:nvPr>
        </p:nvGraphicFramePr>
        <p:xfrm>
          <a:off x="1486800" y="8928000"/>
          <a:ext cx="6893739" cy="1325050"/>
        </p:xfrm>
        <a:graphic>
          <a:graphicData uri="http://schemas.openxmlformats.org/drawingml/2006/table">
            <a:tbl>
              <a:tblPr firstRow="1" bandRow="1">
                <a:tableStyleId>{073A0DAA-6AF3-43AB-8588-CEC1D06C72B9}</a:tableStyleId>
              </a:tblPr>
              <a:tblGrid>
                <a:gridCol w="2297913">
                  <a:extLst>
                    <a:ext uri="{9D8B030D-6E8A-4147-A177-3AD203B41FA5}">
                      <a16:colId xmlns:a16="http://schemas.microsoft.com/office/drawing/2014/main" val="1332757978"/>
                    </a:ext>
                  </a:extLst>
                </a:gridCol>
                <a:gridCol w="2297913">
                  <a:extLst>
                    <a:ext uri="{9D8B030D-6E8A-4147-A177-3AD203B41FA5}">
                      <a16:colId xmlns:a16="http://schemas.microsoft.com/office/drawing/2014/main" val="2491878127"/>
                    </a:ext>
                  </a:extLst>
                </a:gridCol>
                <a:gridCol w="2297913">
                  <a:extLst>
                    <a:ext uri="{9D8B030D-6E8A-4147-A177-3AD203B41FA5}">
                      <a16:colId xmlns:a16="http://schemas.microsoft.com/office/drawing/2014/main" val="144037617"/>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solidFill>
                            <a:schemeClr val="bg1"/>
                          </a:solidFill>
                        </a:rPr>
                        <a:t>out</a:t>
                      </a:r>
                    </a:p>
                  </a:txBody>
                  <a:tcPr>
                    <a:solidFill>
                      <a:srgbClr val="1B2439"/>
                    </a:solidFill>
                  </a:tcPr>
                </a:tc>
                <a:extLst>
                  <a:ext uri="{0D108BD9-81ED-4DB2-BD59-A6C34878D82A}">
                    <a16:rowId xmlns:a16="http://schemas.microsoft.com/office/drawing/2014/main" val="2811539538"/>
                  </a:ext>
                </a:extLst>
              </a:tr>
              <a:tr h="662525">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b="1" dirty="0" err="1">
                          <a:solidFill>
                            <a:schemeClr val="accent6">
                              <a:lumMod val="10000"/>
                            </a:schemeClr>
                          </a:solidFill>
                        </a:rPr>
                        <a:t>maxval</a:t>
                      </a:r>
                      <a:r>
                        <a:rPr lang="en-US" b="1" dirty="0">
                          <a:solidFill>
                            <a:schemeClr val="accent6">
                              <a:lumMod val="10000"/>
                            </a:schemeClr>
                          </a:solidFill>
                        </a:rPr>
                        <a:t>: 15</a:t>
                      </a:r>
                    </a:p>
                  </a:txBody>
                  <a:tcPr>
                    <a:solidFill>
                      <a:srgbClr val="CCCCCE"/>
                    </a:solidFill>
                  </a:tcPr>
                </a:tc>
                <a:tc>
                  <a:txBody>
                    <a:bodyPr/>
                    <a:lstStyle/>
                    <a:p>
                      <a:pPr algn="ctr"/>
                      <a:r>
                        <a:rPr lang="en-US" b="1" dirty="0" err="1">
                          <a:solidFill>
                            <a:schemeClr val="accent6">
                              <a:lumMod val="10000"/>
                            </a:schemeClr>
                          </a:solidFill>
                        </a:rPr>
                        <a:t>nonZero</a:t>
                      </a:r>
                      <a:endParaRPr lang="en-US" b="1" dirty="0">
                        <a:solidFill>
                          <a:schemeClr val="bg1"/>
                        </a:solidFill>
                      </a:endParaRPr>
                    </a:p>
                  </a:txBody>
                  <a:tcPr>
                    <a:solidFill>
                      <a:srgbClr val="CCCCCE"/>
                    </a:solidFill>
                  </a:tcPr>
                </a:tc>
                <a:tc>
                  <a:txBody>
                    <a:bodyPr/>
                    <a:lstStyle/>
                    <a:p>
                      <a:pPr algn="ctr"/>
                      <a:r>
                        <a:rPr lang="en-US" b="1" dirty="0">
                          <a:solidFill>
                            <a:schemeClr val="accent6">
                              <a:lumMod val="10000"/>
                            </a:schemeClr>
                          </a:solidFill>
                        </a:rPr>
                        <a:t>/</a:t>
                      </a:r>
                    </a:p>
                  </a:txBody>
                  <a:tcPr>
                    <a:solidFill>
                      <a:srgbClr val="CCCCCE"/>
                    </a:solidFill>
                  </a:tcPr>
                </a:tc>
                <a:extLst>
                  <a:ext uri="{0D108BD9-81ED-4DB2-BD59-A6C34878D82A}">
                    <a16:rowId xmlns:a16="http://schemas.microsoft.com/office/drawing/2014/main" val="673200309"/>
                  </a:ext>
                </a:extLst>
              </a:tr>
            </a:tbl>
          </a:graphicData>
        </a:graphic>
      </p:graphicFrame>
      <p:sp>
        <p:nvSpPr>
          <p:cNvPr id="9" name="Rechthoekige toelichting 8">
            <a:extLst>
              <a:ext uri="{FF2B5EF4-FFF2-40B4-BE49-F238E27FC236}">
                <a16:creationId xmlns:a16="http://schemas.microsoft.com/office/drawing/2014/main" id="{F38693E2-5B33-4CC5-6BDE-8FA20C7E7D4E}"/>
              </a:ext>
            </a:extLst>
          </p:cNvPr>
          <p:cNvSpPr/>
          <p:nvPr/>
        </p:nvSpPr>
        <p:spPr>
          <a:xfrm>
            <a:off x="4909932" y="10427052"/>
            <a:ext cx="6712996" cy="1325050"/>
          </a:xfrm>
          <a:prstGeom prst="wedgeRectCallout">
            <a:avLst>
              <a:gd name="adj1" fmla="val -62491"/>
              <a:gd name="adj2" fmla="val -56954"/>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only keep track of </a:t>
            </a:r>
            <a:r>
              <a:rPr lang="en-US" sz="3200" u="sng" dirty="0">
                <a:latin typeface="+mj-lt"/>
              </a:rPr>
              <a:t>signal tags on the prover side</a:t>
            </a:r>
            <a:r>
              <a:rPr lang="en-US" sz="3200" dirty="0">
                <a:latin typeface="+mj-lt"/>
              </a:rPr>
              <a:t>!</a:t>
            </a:r>
          </a:p>
        </p:txBody>
      </p:sp>
    </p:spTree>
    <p:extLst>
      <p:ext uri="{BB962C8B-B14F-4D97-AF65-F5344CB8AC3E}">
        <p14:creationId xmlns:p14="http://schemas.microsoft.com/office/powerpoint/2010/main" val="369164836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44791-6FB7-D8C9-6EB1-C8D046F33F3E}"/>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4B2E004-0A61-D2E6-7FD3-451E73005B02}"/>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Insight #2: Abstract Values</a:t>
            </a:r>
            <a:endParaRPr lang="nl-BE" sz="11500" dirty="0"/>
          </a:p>
        </p:txBody>
      </p:sp>
      <p:sp>
        <p:nvSpPr>
          <p:cNvPr id="34" name="Tekstvak 33">
            <a:extLst>
              <a:ext uri="{FF2B5EF4-FFF2-40B4-BE49-F238E27FC236}">
                <a16:creationId xmlns:a16="http://schemas.microsoft.com/office/drawing/2014/main" id="{DBE9916B-9B90-9DF0-8FC1-015A3391BA92}"/>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47</a:t>
            </a:r>
          </a:p>
        </p:txBody>
      </p:sp>
      <p:cxnSp>
        <p:nvCxnSpPr>
          <p:cNvPr id="4" name="Rechte verbindingslijn met pijl 3">
            <a:extLst>
              <a:ext uri="{FF2B5EF4-FFF2-40B4-BE49-F238E27FC236}">
                <a16:creationId xmlns:a16="http://schemas.microsoft.com/office/drawing/2014/main" id="{3284C9A3-BDEB-E7DC-3413-79B1D4A8ADBC}"/>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69A6AB8-E67E-89BD-461C-12E16978D4DB}"/>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AA0805EF-ED22-1ACF-D34B-CAA5D3E08730}"/>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738B3121-BB62-9485-2A5A-CB1E9F85926C}"/>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8A4ADDDA-CA4D-956F-1401-9EAA997CC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68BDDF23-ACBA-78EF-8BAB-CAA771738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1">
            <a:extLst>
              <a:ext uri="{FF2B5EF4-FFF2-40B4-BE49-F238E27FC236}">
                <a16:creationId xmlns:a16="http://schemas.microsoft.com/office/drawing/2014/main" id="{FAF5BE52-949D-D779-16DD-63B9C23B78B9}"/>
              </a:ext>
            </a:extLst>
          </p:cNvPr>
          <p:cNvGraphicFramePr>
            <a:graphicFrameLocks noGrp="1"/>
          </p:cNvGraphicFramePr>
          <p:nvPr>
            <p:extLst>
              <p:ext uri="{D42A27DB-BD31-4B8C-83A1-F6EECF244321}">
                <p14:modId xmlns:p14="http://schemas.microsoft.com/office/powerpoint/2010/main" val="2910390117"/>
              </p:ext>
            </p:extLst>
          </p:nvPr>
        </p:nvGraphicFramePr>
        <p:xfrm>
          <a:off x="16855200" y="8929129"/>
          <a:ext cx="5804784" cy="132505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6">
                              <a:lumMod val="10000"/>
                            </a:schemeClr>
                          </a:solidFill>
                        </a:rPr>
                        <a:t>[0, </a:t>
                      </a:r>
                      <a:r>
                        <a:rPr lang="en-US" b="1" dirty="0">
                          <a:solidFill>
                            <a:schemeClr val="accent5">
                              <a:lumMod val="75000"/>
                            </a:schemeClr>
                          </a:solidFill>
                        </a:rPr>
                        <a:t>15</a:t>
                      </a:r>
                      <a:r>
                        <a:rPr lang="en-US" b="1" dirty="0">
                          <a:solidFill>
                            <a:schemeClr val="accent6">
                              <a:lumMod val="10000"/>
                            </a:schemeClr>
                          </a:solidFill>
                        </a:rPr>
                        <a:t>]</a:t>
                      </a:r>
                    </a:p>
                  </a:txBody>
                  <a:tcPr/>
                </a:tc>
                <a:tc>
                  <a:txBody>
                    <a:bodyPr/>
                    <a:lstStyle/>
                    <a:p>
                      <a:pPr algn="ctr"/>
                      <a:r>
                        <a:rPr lang="en-US" b="1" dirty="0">
                          <a:solidFill>
                            <a:schemeClr val="accent6">
                              <a:lumMod val="10000"/>
                            </a:schemeClr>
                          </a:solidFill>
                        </a:rPr>
                        <a:t>[</a:t>
                      </a:r>
                      <a:r>
                        <a:rPr lang="en-US" b="1" dirty="0">
                          <a:solidFill>
                            <a:srgbClr val="FF0000"/>
                          </a:solidFill>
                        </a:rPr>
                        <a:t>0</a:t>
                      </a:r>
                      <a:r>
                        <a:rPr lang="en-US" b="1" dirty="0">
                          <a:solidFill>
                            <a:schemeClr val="accent6">
                              <a:lumMod val="10000"/>
                            </a:schemeClr>
                          </a:solidFill>
                        </a:rPr>
                        <a:t>, 5]</a:t>
                      </a:r>
                    </a:p>
                  </a:txBody>
                  <a:tcPr/>
                </a:tc>
                <a:tc>
                  <a:txBody>
                    <a:bodyPr/>
                    <a:lstStyle/>
                    <a:p>
                      <a:pPr algn="ctr"/>
                      <a:r>
                        <a:rPr lang="en-US" b="1" dirty="0">
                          <a:solidFill>
                            <a:schemeClr val="accent6">
                              <a:lumMod val="10000"/>
                            </a:schemeClr>
                          </a:solidFill>
                        </a:rPr>
                        <a:t>[1, 10]</a:t>
                      </a:r>
                    </a:p>
                  </a:txBody>
                  <a:tcPr/>
                </a:tc>
                <a:extLst>
                  <a:ext uri="{0D108BD9-81ED-4DB2-BD59-A6C34878D82A}">
                    <a16:rowId xmlns:a16="http://schemas.microsoft.com/office/drawing/2014/main" val="199035966"/>
                  </a:ext>
                </a:extLst>
              </a:tr>
            </a:tbl>
          </a:graphicData>
        </a:graphic>
      </p:graphicFrame>
      <p:sp>
        <p:nvSpPr>
          <p:cNvPr id="6" name="Rechthoekige toelichting 5">
            <a:extLst>
              <a:ext uri="{FF2B5EF4-FFF2-40B4-BE49-F238E27FC236}">
                <a16:creationId xmlns:a16="http://schemas.microsoft.com/office/drawing/2014/main" id="{353D78CC-E01F-3000-7F23-535F4F78470B}"/>
              </a:ext>
            </a:extLst>
          </p:cNvPr>
          <p:cNvSpPr/>
          <p:nvPr/>
        </p:nvSpPr>
        <p:spPr>
          <a:xfrm>
            <a:off x="4909932" y="10427052"/>
            <a:ext cx="6712996" cy="1325050"/>
          </a:xfrm>
          <a:prstGeom prst="wedgeRectCallout">
            <a:avLst>
              <a:gd name="adj1" fmla="val -62491"/>
              <a:gd name="adj2" fmla="val -56954"/>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only keep track of </a:t>
            </a:r>
            <a:r>
              <a:rPr lang="en-US" sz="3200" u="sng" dirty="0">
                <a:latin typeface="+mj-lt"/>
              </a:rPr>
              <a:t>signal tags on the prover side</a:t>
            </a:r>
            <a:r>
              <a:rPr lang="en-US" sz="3200" dirty="0">
                <a:latin typeface="+mj-lt"/>
              </a:rPr>
              <a:t>!</a:t>
            </a:r>
          </a:p>
        </p:txBody>
      </p:sp>
      <p:sp>
        <p:nvSpPr>
          <p:cNvPr id="7" name="Rechthoekige toelichting 6">
            <a:extLst>
              <a:ext uri="{FF2B5EF4-FFF2-40B4-BE49-F238E27FC236}">
                <a16:creationId xmlns:a16="http://schemas.microsoft.com/office/drawing/2014/main" id="{F7BD8DA1-CCBD-4AC0-B7C4-5FD0CD913DB2}"/>
              </a:ext>
            </a:extLst>
          </p:cNvPr>
          <p:cNvSpPr/>
          <p:nvPr/>
        </p:nvSpPr>
        <p:spPr>
          <a:xfrm>
            <a:off x="12409746" y="10427052"/>
            <a:ext cx="6712996" cy="1325050"/>
          </a:xfrm>
          <a:prstGeom prst="wedgeRectCallout">
            <a:avLst>
              <a:gd name="adj1" fmla="val 67393"/>
              <a:gd name="adj2" fmla="val -62117"/>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a:t>
            </a:r>
            <a:r>
              <a:rPr lang="en-US" sz="3200" u="sng" dirty="0">
                <a:latin typeface="+mj-lt"/>
              </a:rPr>
              <a:t>approximate the values on the verifier side</a:t>
            </a:r>
            <a:r>
              <a:rPr lang="en-US" sz="3200" dirty="0">
                <a:latin typeface="+mj-lt"/>
              </a:rPr>
              <a:t>!</a:t>
            </a:r>
          </a:p>
        </p:txBody>
      </p:sp>
      <p:sp>
        <p:nvSpPr>
          <p:cNvPr id="11" name="Tekstvak 10">
            <a:extLst>
              <a:ext uri="{FF2B5EF4-FFF2-40B4-BE49-F238E27FC236}">
                <a16:creationId xmlns:a16="http://schemas.microsoft.com/office/drawing/2014/main" id="{4E8C8CE0-0BD0-C87D-5043-90139A5F40A0}"/>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13" name="Tekstvak 12">
            <a:extLst>
              <a:ext uri="{FF2B5EF4-FFF2-40B4-BE49-F238E27FC236}">
                <a16:creationId xmlns:a16="http://schemas.microsoft.com/office/drawing/2014/main" id="{99F46D8F-E340-C834-6665-50B5AB0215CA}"/>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7" name="Vrije vorm 16">
            <a:extLst>
              <a:ext uri="{FF2B5EF4-FFF2-40B4-BE49-F238E27FC236}">
                <a16:creationId xmlns:a16="http://schemas.microsoft.com/office/drawing/2014/main" id="{9B6ED614-182F-1AB6-E8EA-82659F867227}"/>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el 19">
            <a:extLst>
              <a:ext uri="{FF2B5EF4-FFF2-40B4-BE49-F238E27FC236}">
                <a16:creationId xmlns:a16="http://schemas.microsoft.com/office/drawing/2014/main" id="{A9A55CDE-6174-C8F8-7A79-61C433E3F7F8}"/>
              </a:ext>
            </a:extLst>
          </p:cNvPr>
          <p:cNvGraphicFramePr>
            <a:graphicFrameLocks noGrp="1"/>
          </p:cNvGraphicFramePr>
          <p:nvPr>
            <p:extLst>
              <p:ext uri="{D42A27DB-BD31-4B8C-83A1-F6EECF244321}">
                <p14:modId xmlns:p14="http://schemas.microsoft.com/office/powerpoint/2010/main" val="901482882"/>
              </p:ext>
            </p:extLst>
          </p:nvPr>
        </p:nvGraphicFramePr>
        <p:xfrm>
          <a:off x="1486800" y="8928000"/>
          <a:ext cx="6893739" cy="1325050"/>
        </p:xfrm>
        <a:graphic>
          <a:graphicData uri="http://schemas.openxmlformats.org/drawingml/2006/table">
            <a:tbl>
              <a:tblPr firstRow="1" bandRow="1">
                <a:tableStyleId>{073A0DAA-6AF3-43AB-8588-CEC1D06C72B9}</a:tableStyleId>
              </a:tblPr>
              <a:tblGrid>
                <a:gridCol w="2297913">
                  <a:extLst>
                    <a:ext uri="{9D8B030D-6E8A-4147-A177-3AD203B41FA5}">
                      <a16:colId xmlns:a16="http://schemas.microsoft.com/office/drawing/2014/main" val="1332757978"/>
                    </a:ext>
                  </a:extLst>
                </a:gridCol>
                <a:gridCol w="2297913">
                  <a:extLst>
                    <a:ext uri="{9D8B030D-6E8A-4147-A177-3AD203B41FA5}">
                      <a16:colId xmlns:a16="http://schemas.microsoft.com/office/drawing/2014/main" val="2491878127"/>
                    </a:ext>
                  </a:extLst>
                </a:gridCol>
                <a:gridCol w="2297913">
                  <a:extLst>
                    <a:ext uri="{9D8B030D-6E8A-4147-A177-3AD203B41FA5}">
                      <a16:colId xmlns:a16="http://schemas.microsoft.com/office/drawing/2014/main" val="144037617"/>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solidFill>
                            <a:schemeClr val="bg1"/>
                          </a:solidFill>
                        </a:rPr>
                        <a:t>out</a:t>
                      </a:r>
                    </a:p>
                  </a:txBody>
                  <a:tcPr>
                    <a:solidFill>
                      <a:srgbClr val="1B2439"/>
                    </a:solidFill>
                  </a:tcPr>
                </a:tc>
                <a:extLst>
                  <a:ext uri="{0D108BD9-81ED-4DB2-BD59-A6C34878D82A}">
                    <a16:rowId xmlns:a16="http://schemas.microsoft.com/office/drawing/2014/main" val="2811539538"/>
                  </a:ext>
                </a:extLst>
              </a:tr>
              <a:tr h="662525">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b="1" dirty="0" err="1">
                          <a:solidFill>
                            <a:schemeClr val="accent6">
                              <a:lumMod val="10000"/>
                            </a:schemeClr>
                          </a:solidFill>
                        </a:rPr>
                        <a:t>maxval</a:t>
                      </a:r>
                      <a:r>
                        <a:rPr lang="en-US" b="1" dirty="0">
                          <a:solidFill>
                            <a:schemeClr val="accent6">
                              <a:lumMod val="10000"/>
                            </a:schemeClr>
                          </a:solidFill>
                        </a:rPr>
                        <a:t>: 15</a:t>
                      </a:r>
                    </a:p>
                  </a:txBody>
                  <a:tcPr>
                    <a:solidFill>
                      <a:srgbClr val="CCCCCE"/>
                    </a:solidFill>
                  </a:tcPr>
                </a:tc>
                <a:tc>
                  <a:txBody>
                    <a:bodyPr/>
                    <a:lstStyle/>
                    <a:p>
                      <a:pPr algn="ctr"/>
                      <a:r>
                        <a:rPr lang="en-US" b="1" dirty="0" err="1">
                          <a:solidFill>
                            <a:schemeClr val="accent6">
                              <a:lumMod val="10000"/>
                            </a:schemeClr>
                          </a:solidFill>
                        </a:rPr>
                        <a:t>nonZero</a:t>
                      </a:r>
                      <a:endParaRPr lang="en-US" b="1" dirty="0">
                        <a:solidFill>
                          <a:schemeClr val="bg1"/>
                        </a:solidFill>
                      </a:endParaRPr>
                    </a:p>
                  </a:txBody>
                  <a:tcPr>
                    <a:solidFill>
                      <a:srgbClr val="CCCCCE"/>
                    </a:solidFill>
                  </a:tcPr>
                </a:tc>
                <a:tc>
                  <a:txBody>
                    <a:bodyPr/>
                    <a:lstStyle/>
                    <a:p>
                      <a:pPr algn="ctr"/>
                      <a:r>
                        <a:rPr lang="en-US" b="1" dirty="0">
                          <a:solidFill>
                            <a:schemeClr val="accent6">
                              <a:lumMod val="10000"/>
                            </a:schemeClr>
                          </a:solidFill>
                        </a:rPr>
                        <a:t>/</a:t>
                      </a:r>
                    </a:p>
                  </a:txBody>
                  <a:tcPr>
                    <a:solidFill>
                      <a:srgbClr val="CCCCCE"/>
                    </a:solidFill>
                  </a:tcPr>
                </a:tc>
                <a:extLst>
                  <a:ext uri="{0D108BD9-81ED-4DB2-BD59-A6C34878D82A}">
                    <a16:rowId xmlns:a16="http://schemas.microsoft.com/office/drawing/2014/main" val="673200309"/>
                  </a:ext>
                </a:extLst>
              </a:tr>
            </a:tbl>
          </a:graphicData>
        </a:graphic>
      </p:graphicFrame>
    </p:spTree>
    <p:extLst>
      <p:ext uri="{BB962C8B-B14F-4D97-AF65-F5344CB8AC3E}">
        <p14:creationId xmlns:p14="http://schemas.microsoft.com/office/powerpoint/2010/main" val="389344058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3F6EE-E341-36C9-BBE7-B5683C56DFC9}"/>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6CC6EA28-E6E0-386F-B70E-576A61FC596A}"/>
              </a:ext>
            </a:extLst>
          </p:cNvPr>
          <p:cNvSpPr txBox="1"/>
          <p:nvPr/>
        </p:nvSpPr>
        <p:spPr>
          <a:xfrm>
            <a:off x="1132205" y="921157"/>
            <a:ext cx="13040995"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Inference Rules</a:t>
            </a:r>
            <a:endParaRPr lang="nl-BE" sz="11500" b="1" dirty="0">
              <a:effectLst/>
              <a:latin typeface="Nunito" pitchFamily="2" charset="77"/>
            </a:endParaRPr>
          </a:p>
        </p:txBody>
      </p:sp>
      <p:pic>
        <p:nvPicPr>
          <p:cNvPr id="6" name="Afbeelding 5">
            <a:extLst>
              <a:ext uri="{FF2B5EF4-FFF2-40B4-BE49-F238E27FC236}">
                <a16:creationId xmlns:a16="http://schemas.microsoft.com/office/drawing/2014/main" id="{E7A0E155-7E13-5844-673E-83DDD0F13D9B}"/>
              </a:ext>
            </a:extLst>
          </p:cNvPr>
          <p:cNvPicPr>
            <a:picLocks noChangeAspect="1"/>
          </p:cNvPicPr>
          <p:nvPr/>
        </p:nvPicPr>
        <p:blipFill>
          <a:blip r:embed="rId3"/>
          <a:stretch>
            <a:fillRect/>
          </a:stretch>
        </p:blipFill>
        <p:spPr>
          <a:xfrm>
            <a:off x="522605" y="3209548"/>
            <a:ext cx="12693990" cy="6848849"/>
          </a:xfrm>
          <a:prstGeom prst="rect">
            <a:avLst/>
          </a:prstGeom>
        </p:spPr>
      </p:pic>
      <p:pic>
        <p:nvPicPr>
          <p:cNvPr id="7" name="Afbeelding 6">
            <a:extLst>
              <a:ext uri="{FF2B5EF4-FFF2-40B4-BE49-F238E27FC236}">
                <a16:creationId xmlns:a16="http://schemas.microsoft.com/office/drawing/2014/main" id="{D491947C-F156-6BE3-801D-4C49EB28E5D6}"/>
              </a:ext>
            </a:extLst>
          </p:cNvPr>
          <p:cNvPicPr>
            <a:picLocks noChangeAspect="1"/>
          </p:cNvPicPr>
          <p:nvPr/>
        </p:nvPicPr>
        <p:blipFill>
          <a:blip r:embed="rId4"/>
          <a:stretch>
            <a:fillRect/>
          </a:stretch>
        </p:blipFill>
        <p:spPr>
          <a:xfrm>
            <a:off x="13216595" y="1833030"/>
            <a:ext cx="9429461" cy="8225367"/>
          </a:xfrm>
          <a:prstGeom prst="rect">
            <a:avLst/>
          </a:prstGeom>
        </p:spPr>
      </p:pic>
      <p:pic>
        <p:nvPicPr>
          <p:cNvPr id="8" name="Afbeelding 7">
            <a:extLst>
              <a:ext uri="{FF2B5EF4-FFF2-40B4-BE49-F238E27FC236}">
                <a16:creationId xmlns:a16="http://schemas.microsoft.com/office/drawing/2014/main" id="{2E3A173E-44BC-F65B-EC47-93F43BF4899F}"/>
              </a:ext>
            </a:extLst>
          </p:cNvPr>
          <p:cNvPicPr>
            <a:picLocks noChangeAspect="1"/>
          </p:cNvPicPr>
          <p:nvPr/>
        </p:nvPicPr>
        <p:blipFill>
          <a:blip r:embed="rId5"/>
          <a:stretch>
            <a:fillRect/>
          </a:stretch>
        </p:blipFill>
        <p:spPr>
          <a:xfrm>
            <a:off x="8775411" y="6633972"/>
            <a:ext cx="7658100" cy="5346700"/>
          </a:xfrm>
          <a:prstGeom prst="rect">
            <a:avLst/>
          </a:prstGeom>
        </p:spPr>
      </p:pic>
      <p:sp>
        <p:nvSpPr>
          <p:cNvPr id="2" name="Tekstvak 1">
            <a:extLst>
              <a:ext uri="{FF2B5EF4-FFF2-40B4-BE49-F238E27FC236}">
                <a16:creationId xmlns:a16="http://schemas.microsoft.com/office/drawing/2014/main" id="{B2ACF55C-59DE-2F76-8444-CA54D18367EA}"/>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48</a:t>
            </a:r>
          </a:p>
        </p:txBody>
      </p:sp>
      <p:sp>
        <p:nvSpPr>
          <p:cNvPr id="4" name="Afgeronde rechthoek 3">
            <a:extLst>
              <a:ext uri="{FF2B5EF4-FFF2-40B4-BE49-F238E27FC236}">
                <a16:creationId xmlns:a16="http://schemas.microsoft.com/office/drawing/2014/main" id="{54F517E5-4143-D89B-475D-2E79466A99F1}"/>
              </a:ext>
            </a:extLst>
          </p:cNvPr>
          <p:cNvSpPr/>
          <p:nvPr/>
        </p:nvSpPr>
        <p:spPr>
          <a:xfrm>
            <a:off x="11097681" y="4594728"/>
            <a:ext cx="3810481" cy="1492207"/>
          </a:xfrm>
          <a:prstGeom prst="roundRect">
            <a:avLst/>
          </a:prstGeom>
          <a:solidFill>
            <a:srgbClr val="1B243A"/>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mj-lt"/>
              </a:rPr>
              <a:t>x * (x – 2) === 0 </a:t>
            </a:r>
          </a:p>
        </p:txBody>
      </p:sp>
      <p:sp>
        <p:nvSpPr>
          <p:cNvPr id="5" name="Afgeronde rechthoek 4">
            <a:extLst>
              <a:ext uri="{FF2B5EF4-FFF2-40B4-BE49-F238E27FC236}">
                <a16:creationId xmlns:a16="http://schemas.microsoft.com/office/drawing/2014/main" id="{D9845FC4-8B91-0830-0E8D-766978BA66CC}"/>
              </a:ext>
            </a:extLst>
          </p:cNvPr>
          <p:cNvSpPr/>
          <p:nvPr/>
        </p:nvSpPr>
        <p:spPr>
          <a:xfrm>
            <a:off x="11961047" y="8276055"/>
            <a:ext cx="2162370" cy="1492207"/>
          </a:xfrm>
          <a:prstGeom prst="roundRect">
            <a:avLst/>
          </a:prstGeom>
          <a:solidFill>
            <a:srgbClr val="1B243A"/>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mj-lt"/>
              </a:rPr>
              <a:t>x ∈ [0,2]</a:t>
            </a:r>
          </a:p>
        </p:txBody>
      </p:sp>
      <p:sp>
        <p:nvSpPr>
          <p:cNvPr id="10" name="Pijl links 9">
            <a:extLst>
              <a:ext uri="{FF2B5EF4-FFF2-40B4-BE49-F238E27FC236}">
                <a16:creationId xmlns:a16="http://schemas.microsoft.com/office/drawing/2014/main" id="{844AFAE7-67CC-065A-91DA-D5B9F89B9641}"/>
              </a:ext>
            </a:extLst>
          </p:cNvPr>
          <p:cNvSpPr/>
          <p:nvPr/>
        </p:nvSpPr>
        <p:spPr>
          <a:xfrm rot="5400000">
            <a:off x="12081716" y="6905579"/>
            <a:ext cx="1842413" cy="576939"/>
          </a:xfrm>
          <a:prstGeom prst="rightArrow">
            <a:avLst/>
          </a:prstGeom>
          <a:solidFill>
            <a:srgbClr val="1B24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kstvak 8">
            <a:extLst>
              <a:ext uri="{FF2B5EF4-FFF2-40B4-BE49-F238E27FC236}">
                <a16:creationId xmlns:a16="http://schemas.microsoft.com/office/drawing/2014/main" id="{FB918A86-39BF-2FA3-1C67-EB78BA09A1FB}"/>
              </a:ext>
            </a:extLst>
          </p:cNvPr>
          <p:cNvSpPr txBox="1"/>
          <p:nvPr/>
        </p:nvSpPr>
        <p:spPr>
          <a:xfrm>
            <a:off x="16701777" y="12416029"/>
            <a:ext cx="7239482" cy="646331"/>
          </a:xfrm>
          <a:prstGeom prst="rect">
            <a:avLst/>
          </a:prstGeom>
          <a:noFill/>
        </p:spPr>
        <p:txBody>
          <a:bodyPr wrap="none" rtlCol="0">
            <a:spAutoFit/>
          </a:bodyPr>
          <a:lstStyle/>
          <a:p>
            <a:r>
              <a:rPr lang="nl-BE" dirty="0">
                <a:solidFill>
                  <a:schemeClr val="accent6">
                    <a:lumMod val="75000"/>
                  </a:schemeClr>
                </a:solidFill>
              </a:rPr>
              <a:t>[Shankara Pailoor et al., PLDI 2023]</a:t>
            </a:r>
          </a:p>
        </p:txBody>
      </p:sp>
      <p:pic>
        <p:nvPicPr>
          <p:cNvPr id="11" name="Afbeelding 10">
            <a:extLst>
              <a:ext uri="{FF2B5EF4-FFF2-40B4-BE49-F238E27FC236}">
                <a16:creationId xmlns:a16="http://schemas.microsoft.com/office/drawing/2014/main" id="{9B1C6A4D-8301-0CEF-1927-70D02C303ADF}"/>
              </a:ext>
            </a:extLst>
          </p:cNvPr>
          <p:cNvPicPr>
            <a:picLocks noChangeAspect="1"/>
          </p:cNvPicPr>
          <p:nvPr/>
        </p:nvPicPr>
        <p:blipFill>
          <a:blip r:embed="rId6"/>
          <a:stretch>
            <a:fillRect/>
          </a:stretch>
        </p:blipFill>
        <p:spPr>
          <a:xfrm>
            <a:off x="16163198" y="2933198"/>
            <a:ext cx="6985000" cy="8521700"/>
          </a:xfrm>
          <a:prstGeom prst="round2DiagRect">
            <a:avLst>
              <a:gd name="adj1" fmla="val 3125"/>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290137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52F5-0E4E-886A-4DDD-F2AA8E1A2A8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6FCCCE2-F4AF-87F6-9F9C-F4AF12175D7B}"/>
              </a:ext>
            </a:extLst>
          </p:cNvPr>
          <p:cNvSpPr txBox="1"/>
          <p:nvPr/>
        </p:nvSpPr>
        <p:spPr>
          <a:xfrm>
            <a:off x="1132204" y="921157"/>
            <a:ext cx="17547681"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Insight #2: Abstract Values</a:t>
            </a:r>
            <a:endParaRPr lang="nl-BE" sz="11500" dirty="0"/>
          </a:p>
        </p:txBody>
      </p:sp>
      <p:sp>
        <p:nvSpPr>
          <p:cNvPr id="34" name="Tekstvak 33">
            <a:extLst>
              <a:ext uri="{FF2B5EF4-FFF2-40B4-BE49-F238E27FC236}">
                <a16:creationId xmlns:a16="http://schemas.microsoft.com/office/drawing/2014/main" id="{FB0F6B4B-7052-EC94-4478-3B29F0596B9E}"/>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49</a:t>
            </a:r>
          </a:p>
        </p:txBody>
      </p:sp>
      <p:cxnSp>
        <p:nvCxnSpPr>
          <p:cNvPr id="4" name="Rechte verbindingslijn met pijl 3">
            <a:extLst>
              <a:ext uri="{FF2B5EF4-FFF2-40B4-BE49-F238E27FC236}">
                <a16:creationId xmlns:a16="http://schemas.microsoft.com/office/drawing/2014/main" id="{DB81B9FA-C0B3-2679-8A5A-FC2A522CC7CB}"/>
              </a:ext>
            </a:extLst>
          </p:cNvPr>
          <p:cNvCxnSpPr>
            <a:cxnSpLocks/>
          </p:cNvCxnSpPr>
          <p:nvPr/>
        </p:nvCxnSpPr>
        <p:spPr>
          <a:xfrm flipH="1">
            <a:off x="6435037" y="7189145"/>
            <a:ext cx="2176369" cy="0"/>
          </a:xfrm>
          <a:prstGeom prst="straightConnector1">
            <a:avLst/>
          </a:prstGeom>
          <a:ln w="57150">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8C2D42BF-B610-9314-152F-A7CD70C8A2CB}"/>
              </a:ext>
            </a:extLst>
          </p:cNvPr>
          <p:cNvCxnSpPr>
            <a:cxnSpLocks/>
          </p:cNvCxnSpPr>
          <p:nvPr/>
        </p:nvCxnSpPr>
        <p:spPr>
          <a:xfrm flipH="1">
            <a:off x="15766244" y="7189200"/>
            <a:ext cx="2176369" cy="0"/>
          </a:xfrm>
          <a:prstGeom prst="straightConnector1">
            <a:avLst/>
          </a:prstGeom>
          <a:ln w="57150">
            <a:solidFill>
              <a:schemeClr val="accent6">
                <a:lumMod val="1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0FCBA02D-2B08-0A63-D75D-C6CE66B069EB}"/>
              </a:ext>
            </a:extLst>
          </p:cNvPr>
          <p:cNvSpPr txBox="1"/>
          <p:nvPr/>
        </p:nvSpPr>
        <p:spPr>
          <a:xfrm>
            <a:off x="18400917" y="6857999"/>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 b === a</a:t>
            </a:r>
          </a:p>
        </p:txBody>
      </p:sp>
      <p:sp>
        <p:nvSpPr>
          <p:cNvPr id="16" name="Tekstvak 15">
            <a:extLst>
              <a:ext uri="{FF2B5EF4-FFF2-40B4-BE49-F238E27FC236}">
                <a16:creationId xmlns:a16="http://schemas.microsoft.com/office/drawing/2014/main" id="{889C5FE5-C6F9-C11A-3786-292D945FAD48}"/>
              </a:ext>
            </a:extLst>
          </p:cNvPr>
          <p:cNvSpPr txBox="1"/>
          <p:nvPr/>
        </p:nvSpPr>
        <p:spPr>
          <a:xfrm>
            <a:off x="2540604" y="6896757"/>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18" name="Picture 2" descr="Cool boy emoji | AI Emoji Generator">
            <a:extLst>
              <a:ext uri="{FF2B5EF4-FFF2-40B4-BE49-F238E27FC236}">
                <a16:creationId xmlns:a16="http://schemas.microsoft.com/office/drawing/2014/main" id="{C07F0E8F-C7DF-FC36-D120-A97461CAF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5" y="648866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rl, cute , big eyes , black hair, white skin emoji | AI Emoji Generator">
            <a:extLst>
              <a:ext uri="{FF2B5EF4-FFF2-40B4-BE49-F238E27FC236}">
                <a16:creationId xmlns:a16="http://schemas.microsoft.com/office/drawing/2014/main" id="{DC902E7E-9BAE-F0A7-D80F-8BC554B97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3120" y="6424740"/>
            <a:ext cx="1387365" cy="1387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 1">
            <a:extLst>
              <a:ext uri="{FF2B5EF4-FFF2-40B4-BE49-F238E27FC236}">
                <a16:creationId xmlns:a16="http://schemas.microsoft.com/office/drawing/2014/main" id="{E4AA0C5C-E2FA-4A92-30E0-16FDBEAB0A51}"/>
              </a:ext>
            </a:extLst>
          </p:cNvPr>
          <p:cNvGraphicFramePr>
            <a:graphicFrameLocks noGrp="1"/>
          </p:cNvGraphicFramePr>
          <p:nvPr/>
        </p:nvGraphicFramePr>
        <p:xfrm>
          <a:off x="16855200" y="8929129"/>
          <a:ext cx="5804784" cy="1325050"/>
        </p:xfrm>
        <a:graphic>
          <a:graphicData uri="http://schemas.openxmlformats.org/drawingml/2006/table">
            <a:tbl>
              <a:tblPr firstRow="1" bandRow="1">
                <a:tableStyleId>{073A0DAA-6AF3-43AB-8588-CEC1D06C72B9}</a:tableStyleId>
              </a:tblPr>
              <a:tblGrid>
                <a:gridCol w="1934928">
                  <a:extLst>
                    <a:ext uri="{9D8B030D-6E8A-4147-A177-3AD203B41FA5}">
                      <a16:colId xmlns:a16="http://schemas.microsoft.com/office/drawing/2014/main" val="2491878127"/>
                    </a:ext>
                  </a:extLst>
                </a:gridCol>
                <a:gridCol w="1934928">
                  <a:extLst>
                    <a:ext uri="{9D8B030D-6E8A-4147-A177-3AD203B41FA5}">
                      <a16:colId xmlns:a16="http://schemas.microsoft.com/office/drawing/2014/main" val="144037617"/>
                    </a:ext>
                  </a:extLst>
                </a:gridCol>
                <a:gridCol w="1934928">
                  <a:extLst>
                    <a:ext uri="{9D8B030D-6E8A-4147-A177-3AD203B41FA5}">
                      <a16:colId xmlns:a16="http://schemas.microsoft.com/office/drawing/2014/main" val="881259394"/>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t>out</a:t>
                      </a:r>
                    </a:p>
                  </a:txBody>
                  <a:tcPr/>
                </a:tc>
                <a:extLst>
                  <a:ext uri="{0D108BD9-81ED-4DB2-BD59-A6C34878D82A}">
                    <a16:rowId xmlns:a16="http://schemas.microsoft.com/office/drawing/2014/main" val="2811539538"/>
                  </a:ext>
                </a:extLst>
              </a:tr>
              <a:tr h="662525">
                <a:tc>
                  <a:txBody>
                    <a:bodyPr/>
                    <a:lstStyle/>
                    <a:p>
                      <a:pPr algn="ctr"/>
                      <a:r>
                        <a:rPr lang="en-US" b="1" dirty="0">
                          <a:solidFill>
                            <a:schemeClr val="accent6">
                              <a:lumMod val="10000"/>
                            </a:schemeClr>
                          </a:solidFill>
                        </a:rPr>
                        <a:t>[0, </a:t>
                      </a:r>
                      <a:r>
                        <a:rPr lang="en-US" b="1" dirty="0">
                          <a:solidFill>
                            <a:schemeClr val="accent5">
                              <a:lumMod val="75000"/>
                            </a:schemeClr>
                          </a:solidFill>
                        </a:rPr>
                        <a:t>15</a:t>
                      </a:r>
                      <a:r>
                        <a:rPr lang="en-US" b="1" dirty="0">
                          <a:solidFill>
                            <a:schemeClr val="accent6">
                              <a:lumMod val="10000"/>
                            </a:schemeClr>
                          </a:solidFill>
                        </a:rPr>
                        <a:t>]</a:t>
                      </a:r>
                    </a:p>
                  </a:txBody>
                  <a:tcPr/>
                </a:tc>
                <a:tc>
                  <a:txBody>
                    <a:bodyPr/>
                    <a:lstStyle/>
                    <a:p>
                      <a:pPr algn="ctr"/>
                      <a:r>
                        <a:rPr lang="en-US" b="1" dirty="0">
                          <a:solidFill>
                            <a:schemeClr val="accent6">
                              <a:lumMod val="10000"/>
                            </a:schemeClr>
                          </a:solidFill>
                        </a:rPr>
                        <a:t>[</a:t>
                      </a:r>
                      <a:r>
                        <a:rPr lang="en-US" b="1" dirty="0">
                          <a:solidFill>
                            <a:srgbClr val="FF0000"/>
                          </a:solidFill>
                        </a:rPr>
                        <a:t>0</a:t>
                      </a:r>
                      <a:r>
                        <a:rPr lang="en-US" b="1" dirty="0">
                          <a:solidFill>
                            <a:schemeClr val="accent6">
                              <a:lumMod val="10000"/>
                            </a:schemeClr>
                          </a:solidFill>
                        </a:rPr>
                        <a:t>, 5]</a:t>
                      </a:r>
                    </a:p>
                  </a:txBody>
                  <a:tcPr/>
                </a:tc>
                <a:tc>
                  <a:txBody>
                    <a:bodyPr/>
                    <a:lstStyle/>
                    <a:p>
                      <a:pPr algn="ctr"/>
                      <a:r>
                        <a:rPr lang="en-US" b="1" dirty="0">
                          <a:solidFill>
                            <a:schemeClr val="accent6">
                              <a:lumMod val="10000"/>
                            </a:schemeClr>
                          </a:solidFill>
                        </a:rPr>
                        <a:t>[1, 10]</a:t>
                      </a:r>
                    </a:p>
                  </a:txBody>
                  <a:tcPr/>
                </a:tc>
                <a:extLst>
                  <a:ext uri="{0D108BD9-81ED-4DB2-BD59-A6C34878D82A}">
                    <a16:rowId xmlns:a16="http://schemas.microsoft.com/office/drawing/2014/main" val="199035966"/>
                  </a:ext>
                </a:extLst>
              </a:tr>
            </a:tbl>
          </a:graphicData>
        </a:graphic>
      </p:graphicFrame>
      <p:sp>
        <p:nvSpPr>
          <p:cNvPr id="6" name="Rechthoekige toelichting 5">
            <a:extLst>
              <a:ext uri="{FF2B5EF4-FFF2-40B4-BE49-F238E27FC236}">
                <a16:creationId xmlns:a16="http://schemas.microsoft.com/office/drawing/2014/main" id="{D488EEA5-F3DB-EEC7-94AC-8A805D662980}"/>
              </a:ext>
            </a:extLst>
          </p:cNvPr>
          <p:cNvSpPr/>
          <p:nvPr/>
        </p:nvSpPr>
        <p:spPr>
          <a:xfrm>
            <a:off x="4909932" y="10427052"/>
            <a:ext cx="6712996" cy="1325050"/>
          </a:xfrm>
          <a:prstGeom prst="wedgeRectCallout">
            <a:avLst>
              <a:gd name="adj1" fmla="val -62491"/>
              <a:gd name="adj2" fmla="val -56954"/>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only keep track of </a:t>
            </a:r>
            <a:r>
              <a:rPr lang="en-US" sz="3200" u="sng" dirty="0">
                <a:latin typeface="+mj-lt"/>
              </a:rPr>
              <a:t>signal tags on the prover side</a:t>
            </a:r>
            <a:r>
              <a:rPr lang="en-US" sz="3200" dirty="0">
                <a:latin typeface="+mj-lt"/>
              </a:rPr>
              <a:t>!</a:t>
            </a:r>
          </a:p>
        </p:txBody>
      </p:sp>
      <p:sp>
        <p:nvSpPr>
          <p:cNvPr id="7" name="Rechthoekige toelichting 6">
            <a:extLst>
              <a:ext uri="{FF2B5EF4-FFF2-40B4-BE49-F238E27FC236}">
                <a16:creationId xmlns:a16="http://schemas.microsoft.com/office/drawing/2014/main" id="{AC30FA69-E564-73E9-7D61-8565732C7E4C}"/>
              </a:ext>
            </a:extLst>
          </p:cNvPr>
          <p:cNvSpPr/>
          <p:nvPr/>
        </p:nvSpPr>
        <p:spPr>
          <a:xfrm>
            <a:off x="12409746" y="10427052"/>
            <a:ext cx="6712996" cy="1325050"/>
          </a:xfrm>
          <a:prstGeom prst="wedgeRectCallout">
            <a:avLst>
              <a:gd name="adj1" fmla="val 67393"/>
              <a:gd name="adj2" fmla="val -62117"/>
            </a:avLst>
          </a:prstGeom>
          <a:solidFill>
            <a:srgbClr val="1B243A"/>
          </a:solidFill>
          <a:ln>
            <a:solidFill>
              <a:srgbClr val="1B24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mj-lt"/>
              </a:rPr>
              <a:t>It suffices to </a:t>
            </a:r>
            <a:r>
              <a:rPr lang="en-US" sz="3200" u="sng" dirty="0">
                <a:latin typeface="+mj-lt"/>
              </a:rPr>
              <a:t>approximate the values on the verifier side</a:t>
            </a:r>
            <a:r>
              <a:rPr lang="en-US" sz="3200" dirty="0">
                <a:latin typeface="+mj-lt"/>
              </a:rPr>
              <a:t>!</a:t>
            </a:r>
          </a:p>
        </p:txBody>
      </p:sp>
      <p:sp>
        <p:nvSpPr>
          <p:cNvPr id="11" name="Tekstvak 10">
            <a:extLst>
              <a:ext uri="{FF2B5EF4-FFF2-40B4-BE49-F238E27FC236}">
                <a16:creationId xmlns:a16="http://schemas.microsoft.com/office/drawing/2014/main" id="{420AD6A3-6091-0447-6026-9E87E94FA396}"/>
              </a:ext>
            </a:extLst>
          </p:cNvPr>
          <p:cNvSpPr txBox="1"/>
          <p:nvPr/>
        </p:nvSpPr>
        <p:spPr>
          <a:xfrm>
            <a:off x="17061183" y="121785"/>
            <a:ext cx="7154838" cy="4524315"/>
          </a:xfrm>
          <a:custGeom>
            <a:avLst/>
            <a:gdLst>
              <a:gd name="csX0" fmla="*/ 0 w 7154838"/>
              <a:gd name="csY0" fmla="*/ 0 h 4524315"/>
              <a:gd name="csX1" fmla="*/ 524688 w 7154838"/>
              <a:gd name="csY1" fmla="*/ 0 h 4524315"/>
              <a:gd name="csX2" fmla="*/ 1120925 w 7154838"/>
              <a:gd name="csY2" fmla="*/ 0 h 4524315"/>
              <a:gd name="csX3" fmla="*/ 1860258 w 7154838"/>
              <a:gd name="csY3" fmla="*/ 0 h 4524315"/>
              <a:gd name="csX4" fmla="*/ 2528043 w 7154838"/>
              <a:gd name="csY4" fmla="*/ 0 h 4524315"/>
              <a:gd name="csX5" fmla="*/ 3052731 w 7154838"/>
              <a:gd name="csY5" fmla="*/ 0 h 4524315"/>
              <a:gd name="csX6" fmla="*/ 3792064 w 7154838"/>
              <a:gd name="csY6" fmla="*/ 0 h 4524315"/>
              <a:gd name="csX7" fmla="*/ 4245204 w 7154838"/>
              <a:gd name="csY7" fmla="*/ 0 h 4524315"/>
              <a:gd name="csX8" fmla="*/ 4626795 w 7154838"/>
              <a:gd name="csY8" fmla="*/ 0 h 4524315"/>
              <a:gd name="csX9" fmla="*/ 5079935 w 7154838"/>
              <a:gd name="csY9" fmla="*/ 0 h 4524315"/>
              <a:gd name="csX10" fmla="*/ 5819268 w 7154838"/>
              <a:gd name="csY10" fmla="*/ 0 h 4524315"/>
              <a:gd name="csX11" fmla="*/ 6487053 w 7154838"/>
              <a:gd name="csY11" fmla="*/ 0 h 4524315"/>
              <a:gd name="csX12" fmla="*/ 7154838 w 7154838"/>
              <a:gd name="csY12" fmla="*/ 0 h 4524315"/>
              <a:gd name="csX13" fmla="*/ 7154838 w 7154838"/>
              <a:gd name="csY13" fmla="*/ 475053 h 4524315"/>
              <a:gd name="csX14" fmla="*/ 7154838 w 7154838"/>
              <a:gd name="csY14" fmla="*/ 1085836 h 4524315"/>
              <a:gd name="csX15" fmla="*/ 7154838 w 7154838"/>
              <a:gd name="csY15" fmla="*/ 1606132 h 4524315"/>
              <a:gd name="csX16" fmla="*/ 7154838 w 7154838"/>
              <a:gd name="csY16" fmla="*/ 2171671 h 4524315"/>
              <a:gd name="csX17" fmla="*/ 7154838 w 7154838"/>
              <a:gd name="csY17" fmla="*/ 2601481 h 4524315"/>
              <a:gd name="csX18" fmla="*/ 7154838 w 7154838"/>
              <a:gd name="csY18" fmla="*/ 3212264 h 4524315"/>
              <a:gd name="csX19" fmla="*/ 7154838 w 7154838"/>
              <a:gd name="csY19" fmla="*/ 3823046 h 4524315"/>
              <a:gd name="csX20" fmla="*/ 7154838 w 7154838"/>
              <a:gd name="csY20" fmla="*/ 4524315 h 4524315"/>
              <a:gd name="csX21" fmla="*/ 6630150 w 7154838"/>
              <a:gd name="csY21" fmla="*/ 4524315 h 4524315"/>
              <a:gd name="csX22" fmla="*/ 6177010 w 7154838"/>
              <a:gd name="csY22" fmla="*/ 4524315 h 4524315"/>
              <a:gd name="csX23" fmla="*/ 5509225 w 7154838"/>
              <a:gd name="csY23" fmla="*/ 4524315 h 4524315"/>
              <a:gd name="csX24" fmla="*/ 4769892 w 7154838"/>
              <a:gd name="csY24" fmla="*/ 4524315 h 4524315"/>
              <a:gd name="csX25" fmla="*/ 4173656 w 7154838"/>
              <a:gd name="csY25" fmla="*/ 4524315 h 4524315"/>
              <a:gd name="csX26" fmla="*/ 3577419 w 7154838"/>
              <a:gd name="csY26" fmla="*/ 4524315 h 4524315"/>
              <a:gd name="csX27" fmla="*/ 2838086 w 7154838"/>
              <a:gd name="csY27" fmla="*/ 4524315 h 4524315"/>
              <a:gd name="csX28" fmla="*/ 2241849 w 7154838"/>
              <a:gd name="csY28" fmla="*/ 4524315 h 4524315"/>
              <a:gd name="csX29" fmla="*/ 1860258 w 7154838"/>
              <a:gd name="csY29" fmla="*/ 4524315 h 4524315"/>
              <a:gd name="csX30" fmla="*/ 1335570 w 7154838"/>
              <a:gd name="csY30" fmla="*/ 4524315 h 4524315"/>
              <a:gd name="csX31" fmla="*/ 810882 w 7154838"/>
              <a:gd name="csY31" fmla="*/ 4524315 h 4524315"/>
              <a:gd name="csX32" fmla="*/ 0 w 7154838"/>
              <a:gd name="csY32" fmla="*/ 4524315 h 4524315"/>
              <a:gd name="csX33" fmla="*/ 0 w 7154838"/>
              <a:gd name="csY33" fmla="*/ 4004019 h 4524315"/>
              <a:gd name="csX34" fmla="*/ 0 w 7154838"/>
              <a:gd name="csY34" fmla="*/ 3347993 h 4524315"/>
              <a:gd name="csX35" fmla="*/ 0 w 7154838"/>
              <a:gd name="csY35" fmla="*/ 2737211 h 4524315"/>
              <a:gd name="csX36" fmla="*/ 0 w 7154838"/>
              <a:gd name="csY36" fmla="*/ 2171671 h 4524315"/>
              <a:gd name="csX37" fmla="*/ 0 w 7154838"/>
              <a:gd name="csY37" fmla="*/ 1560889 h 4524315"/>
              <a:gd name="csX38" fmla="*/ 0 w 7154838"/>
              <a:gd name="csY38" fmla="*/ 950106 h 4524315"/>
              <a:gd name="csX39" fmla="*/ 0 w 7154838"/>
              <a:gd name="csY39" fmla="*/ 520296 h 4524315"/>
              <a:gd name="csX40" fmla="*/ 0 w 7154838"/>
              <a:gd name="csY40" fmla="*/ 0 h 45243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7154838" h="4524315"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9287" y="111949"/>
                  <a:pt x="7147834" y="327943"/>
                  <a:pt x="7154838" y="475053"/>
                </a:cubicBezTo>
                <a:cubicBezTo>
                  <a:pt x="7161842" y="622163"/>
                  <a:pt x="7082177" y="819870"/>
                  <a:pt x="7154838" y="1085836"/>
                </a:cubicBezTo>
                <a:cubicBezTo>
                  <a:pt x="7227499" y="1351802"/>
                  <a:pt x="7126987" y="1414111"/>
                  <a:pt x="7154838" y="1606132"/>
                </a:cubicBezTo>
                <a:cubicBezTo>
                  <a:pt x="7182689" y="1798153"/>
                  <a:pt x="7144266" y="1941920"/>
                  <a:pt x="7154838" y="2171671"/>
                </a:cubicBezTo>
                <a:cubicBezTo>
                  <a:pt x="7165410" y="2401422"/>
                  <a:pt x="7109864" y="2454383"/>
                  <a:pt x="7154838" y="2601481"/>
                </a:cubicBezTo>
                <a:cubicBezTo>
                  <a:pt x="7199812" y="2748579"/>
                  <a:pt x="7116011" y="2936571"/>
                  <a:pt x="7154838" y="3212264"/>
                </a:cubicBezTo>
                <a:cubicBezTo>
                  <a:pt x="7193665" y="3487957"/>
                  <a:pt x="7116304" y="3575143"/>
                  <a:pt x="7154838" y="3823046"/>
                </a:cubicBezTo>
                <a:cubicBezTo>
                  <a:pt x="7193372" y="4070949"/>
                  <a:pt x="7128101" y="4233509"/>
                  <a:pt x="7154838" y="4524315"/>
                </a:cubicBezTo>
                <a:cubicBezTo>
                  <a:pt x="7006597" y="4527429"/>
                  <a:pt x="6855738" y="4510965"/>
                  <a:pt x="6630150" y="4524315"/>
                </a:cubicBezTo>
                <a:cubicBezTo>
                  <a:pt x="6404562" y="4537665"/>
                  <a:pt x="6384669" y="4514242"/>
                  <a:pt x="6177010" y="4524315"/>
                </a:cubicBezTo>
                <a:cubicBezTo>
                  <a:pt x="5969351" y="4534388"/>
                  <a:pt x="5789463" y="4462288"/>
                  <a:pt x="5509225" y="4524315"/>
                </a:cubicBezTo>
                <a:cubicBezTo>
                  <a:pt x="5228987" y="4586342"/>
                  <a:pt x="5004870" y="4504607"/>
                  <a:pt x="4769892" y="4524315"/>
                </a:cubicBezTo>
                <a:cubicBezTo>
                  <a:pt x="4534914" y="4544023"/>
                  <a:pt x="4325406" y="4495505"/>
                  <a:pt x="4173656" y="4524315"/>
                </a:cubicBezTo>
                <a:cubicBezTo>
                  <a:pt x="4021906" y="4553125"/>
                  <a:pt x="3763339" y="4478224"/>
                  <a:pt x="3577419" y="4524315"/>
                </a:cubicBezTo>
                <a:cubicBezTo>
                  <a:pt x="3391499" y="4570406"/>
                  <a:pt x="3106149" y="4439962"/>
                  <a:pt x="2838086" y="4524315"/>
                </a:cubicBezTo>
                <a:cubicBezTo>
                  <a:pt x="2570023" y="4608668"/>
                  <a:pt x="2365986" y="4484739"/>
                  <a:pt x="2241849" y="4524315"/>
                </a:cubicBezTo>
                <a:cubicBezTo>
                  <a:pt x="2117712" y="4563891"/>
                  <a:pt x="2027779" y="4514338"/>
                  <a:pt x="1860258" y="4524315"/>
                </a:cubicBezTo>
                <a:cubicBezTo>
                  <a:pt x="1692737" y="4534292"/>
                  <a:pt x="1492842" y="4463239"/>
                  <a:pt x="1335570" y="4524315"/>
                </a:cubicBezTo>
                <a:cubicBezTo>
                  <a:pt x="1178298" y="4585391"/>
                  <a:pt x="951312" y="4505108"/>
                  <a:pt x="810882" y="4524315"/>
                </a:cubicBezTo>
                <a:cubicBezTo>
                  <a:pt x="670452" y="4543522"/>
                  <a:pt x="281285" y="4463421"/>
                  <a:pt x="0" y="4524315"/>
                </a:cubicBezTo>
                <a:cubicBezTo>
                  <a:pt x="-14752" y="4356293"/>
                  <a:pt x="56667" y="4237528"/>
                  <a:pt x="0" y="4004019"/>
                </a:cubicBezTo>
                <a:cubicBezTo>
                  <a:pt x="-56667" y="3770510"/>
                  <a:pt x="30711" y="3543881"/>
                  <a:pt x="0" y="3347993"/>
                </a:cubicBezTo>
                <a:cubicBezTo>
                  <a:pt x="-30711" y="3152105"/>
                  <a:pt x="65917" y="2899802"/>
                  <a:pt x="0" y="2737211"/>
                </a:cubicBezTo>
                <a:cubicBezTo>
                  <a:pt x="-65917" y="2574620"/>
                  <a:pt x="6638" y="2291101"/>
                  <a:pt x="0" y="2171671"/>
                </a:cubicBezTo>
                <a:cubicBezTo>
                  <a:pt x="-6638" y="2052241"/>
                  <a:pt x="68288" y="1726188"/>
                  <a:pt x="0" y="1560889"/>
                </a:cubicBezTo>
                <a:cubicBezTo>
                  <a:pt x="-68288" y="1395590"/>
                  <a:pt x="56297" y="1189068"/>
                  <a:pt x="0" y="950106"/>
                </a:cubicBezTo>
                <a:cubicBezTo>
                  <a:pt x="-56297" y="711144"/>
                  <a:pt x="36819" y="716171"/>
                  <a:pt x="0" y="520296"/>
                </a:cubicBezTo>
                <a:cubicBezTo>
                  <a:pt x="-36819" y="324421"/>
                  <a:pt x="11315" y="210975"/>
                  <a:pt x="0" y="0"/>
                </a:cubicBezTo>
                <a:close/>
              </a:path>
            </a:pathLst>
          </a:custGeom>
          <a:noFill/>
          <a:ln w="76200">
            <a:solidFill>
              <a:schemeClr val="tx1">
                <a:alpha val="20006"/>
              </a:schemeClr>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alpha val="20000"/>
                  </a:srgbClr>
                </a:solidFill>
                <a:latin typeface="Menlo"/>
              </a:rPr>
              <a:t>template</a:t>
            </a:r>
            <a:r>
              <a:rPr lang="en-US" sz="2400" dirty="0">
                <a:solidFill>
                  <a:srgbClr val="CCCCCC">
                    <a:alpha val="20000"/>
                  </a:srgbClr>
                </a:solidFill>
                <a:latin typeface="Menlo"/>
              </a:rPr>
              <a:t> </a:t>
            </a:r>
            <a:r>
              <a:rPr lang="en-US" sz="2400" dirty="0">
                <a:solidFill>
                  <a:srgbClr val="FFC000">
                    <a:alpha val="20000"/>
                  </a:srgbClr>
                </a:solidFill>
                <a:latin typeface="Menlo"/>
              </a:rPr>
              <a:t>Division</a:t>
            </a:r>
            <a:r>
              <a:rPr lang="en-US" sz="2400" dirty="0">
                <a:solidFill>
                  <a:schemeClr val="accent6">
                    <a:lumMod val="10000"/>
                    <a:alpha val="20000"/>
                  </a:schemeClr>
                </a:solidFill>
                <a:latin typeface="Menlo"/>
              </a:rPr>
              <a:t>() {</a:t>
            </a:r>
          </a:p>
          <a:p>
            <a:r>
              <a:rPr lang="en-US" sz="2400" dirty="0">
                <a:solidFill>
                  <a:srgbClr val="569CD6">
                    <a:alpha val="20000"/>
                  </a:srgbClr>
                </a:solidFill>
                <a:latin typeface="Menlo"/>
              </a:rPr>
              <a:t>  </a:t>
            </a:r>
          </a:p>
          <a:p>
            <a:r>
              <a:rPr lang="en-US" sz="2400" dirty="0">
                <a:solidFill>
                  <a:srgbClr val="569CD6">
                    <a:alpha val="20000"/>
                  </a:srgbClr>
                </a:solidFill>
                <a:latin typeface="Menlo"/>
              </a:rPr>
              <a:t>  signal </a:t>
            </a:r>
            <a:r>
              <a:rPr lang="en-US" sz="2400" dirty="0">
                <a:solidFill>
                  <a:srgbClr val="EB3950">
                    <a:alpha val="20000"/>
                  </a:srgbClr>
                </a:solidFill>
                <a:latin typeface="Menlo"/>
              </a:rPr>
              <a:t>private</a:t>
            </a:r>
            <a:r>
              <a:rPr lang="en-US" sz="2400" dirty="0">
                <a:solidFill>
                  <a:srgbClr val="CCCCCC">
                    <a:alpha val="20000"/>
                  </a:srgbClr>
                </a:solidFill>
                <a:latin typeface="Menlo"/>
              </a:rPr>
              <a:t> </a:t>
            </a:r>
            <a:r>
              <a:rPr lang="en-US" sz="2400" dirty="0">
                <a:solidFill>
                  <a:srgbClr val="569CD6">
                    <a:alpha val="20000"/>
                  </a:srgbClr>
                </a:solidFill>
                <a:latin typeface="Menlo"/>
              </a:rPr>
              <a:t>input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a;</a:t>
            </a:r>
          </a:p>
          <a:p>
            <a:r>
              <a:rPr lang="en-US" sz="2400" dirty="0">
                <a:solidFill>
                  <a:srgbClr val="569CD6">
                    <a:alpha val="20000"/>
                  </a:srgbClr>
                </a:solidFill>
                <a:latin typeface="Menlo"/>
              </a:rPr>
              <a:t>  signal input</a:t>
            </a:r>
            <a:r>
              <a:rPr lang="en-US" sz="2400" dirty="0">
                <a:solidFill>
                  <a:srgbClr val="CCCCCC">
                    <a:alpha val="20000"/>
                  </a:srgbClr>
                </a:solidFill>
                <a:latin typeface="Menlo"/>
              </a:rPr>
              <a:t> </a:t>
            </a:r>
            <a:r>
              <a:rPr lang="nl-BE" sz="2400" dirty="0">
                <a:solidFill>
                  <a:schemeClr val="accent6">
                    <a:lumMod val="10000"/>
                    <a:alpha val="2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{nonZero}</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b;</a:t>
            </a:r>
            <a:endParaRPr lang="en-US" sz="2400" dirty="0">
              <a:solidFill>
                <a:srgbClr val="569CD6">
                  <a:alpha val="20000"/>
                </a:srgbClr>
              </a:solidFill>
              <a:latin typeface="Menlo"/>
            </a:endParaRPr>
          </a:p>
          <a:p>
            <a:r>
              <a:rPr lang="en-US" sz="2400" dirty="0">
                <a:solidFill>
                  <a:srgbClr val="569CD6">
                    <a:alpha val="20000"/>
                  </a:srgbClr>
                </a:solidFill>
                <a:latin typeface="Menlo"/>
              </a:rPr>
              <a:t>  signal</a:t>
            </a:r>
            <a:r>
              <a:rPr lang="en-US" sz="2400" dirty="0">
                <a:solidFill>
                  <a:srgbClr val="CCCCCC">
                    <a:alpha val="20000"/>
                  </a:srgbClr>
                </a:solidFill>
                <a:latin typeface="Menlo"/>
              </a:rPr>
              <a:t> </a:t>
            </a:r>
            <a:r>
              <a:rPr lang="en-US" sz="2400" dirty="0">
                <a:solidFill>
                  <a:srgbClr val="569CD6">
                    <a:alpha val="20000"/>
                  </a:srgbClr>
                </a:solidFill>
                <a:latin typeface="Menlo"/>
              </a:rPr>
              <a:t>output</a:t>
            </a:r>
            <a:r>
              <a:rPr lang="en-US" sz="2400" dirty="0">
                <a:solidFill>
                  <a:srgbClr val="CCCCCC">
                    <a:alpha val="20000"/>
                  </a:srgbClr>
                </a:solidFill>
                <a:latin typeface="Menlo"/>
              </a:rPr>
              <a:t> </a:t>
            </a:r>
            <a:r>
              <a:rPr lang="en-US" sz="2400" dirty="0">
                <a:solidFill>
                  <a:schemeClr val="accent6">
                    <a:lumMod val="10000"/>
                    <a:alpha val="20000"/>
                  </a:schemeClr>
                </a:solidFill>
                <a:latin typeface="Menlo"/>
              </a:rPr>
              <a:t>out;</a:t>
            </a:r>
          </a:p>
          <a:p>
            <a:endParaRPr lang="en-US" sz="2400" dirty="0">
              <a:solidFill>
                <a:schemeClr val="accent6">
                  <a:lumMod val="10000"/>
                  <a:alpha val="20000"/>
                </a:schemeClr>
              </a:solidFill>
              <a:latin typeface="Menlo"/>
            </a:endParaRPr>
          </a:p>
          <a:p>
            <a:r>
              <a:rPr lang="en-US" sz="2400" dirty="0">
                <a:solidFill>
                  <a:schemeClr val="accent6">
                    <a:lumMod val="10000"/>
                    <a:alpha val="20000"/>
                  </a:schemeClr>
                </a:solidFill>
                <a:latin typeface="Menlo"/>
              </a:rPr>
              <a:t>  out </a:t>
            </a:r>
            <a:r>
              <a:rPr lang="en-US" sz="2400" dirty="0">
                <a:solidFill>
                  <a:srgbClr val="569CD6">
                    <a:alpha val="20000"/>
                  </a:srgbClr>
                </a:solidFill>
                <a:latin typeface="Menlo"/>
              </a:rPr>
              <a:t>&lt;--</a:t>
            </a:r>
            <a:r>
              <a:rPr lang="en-US" sz="2400" dirty="0">
                <a:solidFill>
                  <a:schemeClr val="accent6">
                    <a:lumMod val="10000"/>
                    <a:alpha val="20000"/>
                  </a:schemeClr>
                </a:solidFill>
                <a:latin typeface="Menlo"/>
              </a:rPr>
              <a:t> a / b;</a:t>
            </a:r>
          </a:p>
          <a:p>
            <a:br>
              <a:rPr lang="en-US" sz="2400" dirty="0">
                <a:solidFill>
                  <a:schemeClr val="tx1">
                    <a:alpha val="20000"/>
                  </a:schemeClr>
                </a:solidFill>
                <a:latin typeface="Menlo"/>
              </a:rPr>
            </a:br>
            <a:r>
              <a:rPr lang="en-US" sz="2400" dirty="0">
                <a:solidFill>
                  <a:schemeClr val="tx1">
                    <a:alpha val="20000"/>
                  </a:schemeClr>
                </a:solidFill>
                <a:latin typeface="Menlo"/>
              </a:rPr>
              <a:t>  </a:t>
            </a:r>
            <a:r>
              <a:rPr lang="en-US" sz="2400" dirty="0">
                <a:solidFill>
                  <a:schemeClr val="accent6">
                    <a:lumMod val="10000"/>
                    <a:alpha val="20000"/>
                  </a:schemeClr>
                </a:solidFill>
                <a:latin typeface="Menlo"/>
              </a:rPr>
              <a:t>out * b </a:t>
            </a:r>
            <a:r>
              <a:rPr lang="en-US" sz="2400" dirty="0">
                <a:solidFill>
                  <a:srgbClr val="569CD6">
                    <a:alpha val="20000"/>
                  </a:srgbClr>
                </a:solidFill>
                <a:latin typeface="Menlo"/>
              </a:rPr>
              <a:t>===</a:t>
            </a:r>
            <a:r>
              <a:rPr lang="en-US" sz="2400" dirty="0">
                <a:solidFill>
                  <a:schemeClr val="accent6">
                    <a:lumMod val="10000"/>
                    <a:alpha val="20000"/>
                  </a:schemeClr>
                </a:solidFill>
                <a:latin typeface="Menlo"/>
              </a:rPr>
              <a:t> a;</a:t>
            </a:r>
            <a:endParaRPr lang="en-US" sz="2400" dirty="0">
              <a:solidFill>
                <a:srgbClr val="569CD6">
                  <a:alpha val="20000"/>
                </a:srgbClr>
              </a:solidFill>
              <a:latin typeface="Menlo"/>
            </a:endParaRPr>
          </a:p>
          <a:p>
            <a:endParaRPr lang="en-US" sz="2400" dirty="0">
              <a:solidFill>
                <a:srgbClr val="569CD6">
                  <a:alpha val="20000"/>
                </a:srgbClr>
              </a:solidFill>
              <a:latin typeface="Menlo"/>
            </a:endParaRPr>
          </a:p>
          <a:p>
            <a:r>
              <a:rPr lang="en-US" sz="2400" dirty="0">
                <a:solidFill>
                  <a:schemeClr val="accent6">
                    <a:lumMod val="10000"/>
                    <a:alpha val="20000"/>
                  </a:schemeClr>
                </a:solidFill>
                <a:latin typeface="Menlo"/>
              </a:rPr>
              <a:t>}</a:t>
            </a:r>
          </a:p>
          <a:p>
            <a:endParaRPr lang="en-US" sz="2400" dirty="0">
              <a:solidFill>
                <a:srgbClr val="CCCCCC"/>
              </a:solidFill>
              <a:latin typeface="Menlo"/>
            </a:endParaRPr>
          </a:p>
        </p:txBody>
      </p:sp>
      <p:sp>
        <p:nvSpPr>
          <p:cNvPr id="13" name="Tekstvak 12">
            <a:extLst>
              <a:ext uri="{FF2B5EF4-FFF2-40B4-BE49-F238E27FC236}">
                <a16:creationId xmlns:a16="http://schemas.microsoft.com/office/drawing/2014/main" id="{1C559D89-FA3A-7BDE-0944-AABBF0B53BCD}"/>
              </a:ext>
            </a:extLst>
          </p:cNvPr>
          <p:cNvSpPr txBox="1"/>
          <p:nvPr/>
        </p:nvSpPr>
        <p:spPr>
          <a:xfrm>
            <a:off x="8611406" y="3417053"/>
            <a:ext cx="7154838" cy="4154984"/>
          </a:xfrm>
          <a:custGeom>
            <a:avLst/>
            <a:gdLst>
              <a:gd name="csX0" fmla="*/ 0 w 7154838"/>
              <a:gd name="csY0" fmla="*/ 0 h 4154984"/>
              <a:gd name="csX1" fmla="*/ 524688 w 7154838"/>
              <a:gd name="csY1" fmla="*/ 0 h 4154984"/>
              <a:gd name="csX2" fmla="*/ 1120925 w 7154838"/>
              <a:gd name="csY2" fmla="*/ 0 h 4154984"/>
              <a:gd name="csX3" fmla="*/ 1860258 w 7154838"/>
              <a:gd name="csY3" fmla="*/ 0 h 4154984"/>
              <a:gd name="csX4" fmla="*/ 2528043 w 7154838"/>
              <a:gd name="csY4" fmla="*/ 0 h 4154984"/>
              <a:gd name="csX5" fmla="*/ 3052731 w 7154838"/>
              <a:gd name="csY5" fmla="*/ 0 h 4154984"/>
              <a:gd name="csX6" fmla="*/ 3792064 w 7154838"/>
              <a:gd name="csY6" fmla="*/ 0 h 4154984"/>
              <a:gd name="csX7" fmla="*/ 4245204 w 7154838"/>
              <a:gd name="csY7" fmla="*/ 0 h 4154984"/>
              <a:gd name="csX8" fmla="*/ 4626795 w 7154838"/>
              <a:gd name="csY8" fmla="*/ 0 h 4154984"/>
              <a:gd name="csX9" fmla="*/ 5079935 w 7154838"/>
              <a:gd name="csY9" fmla="*/ 0 h 4154984"/>
              <a:gd name="csX10" fmla="*/ 5819268 w 7154838"/>
              <a:gd name="csY10" fmla="*/ 0 h 4154984"/>
              <a:gd name="csX11" fmla="*/ 6487053 w 7154838"/>
              <a:gd name="csY11" fmla="*/ 0 h 4154984"/>
              <a:gd name="csX12" fmla="*/ 7154838 w 7154838"/>
              <a:gd name="csY12" fmla="*/ 0 h 4154984"/>
              <a:gd name="csX13" fmla="*/ 7154838 w 7154838"/>
              <a:gd name="csY13" fmla="*/ 510469 h 4154984"/>
              <a:gd name="csX14" fmla="*/ 7154838 w 7154838"/>
              <a:gd name="csY14" fmla="*/ 1145588 h 4154984"/>
              <a:gd name="csX15" fmla="*/ 7154838 w 7154838"/>
              <a:gd name="csY15" fmla="*/ 1697608 h 4154984"/>
              <a:gd name="csX16" fmla="*/ 7154838 w 7154838"/>
              <a:gd name="csY16" fmla="*/ 2291177 h 4154984"/>
              <a:gd name="csX17" fmla="*/ 7154838 w 7154838"/>
              <a:gd name="csY17" fmla="*/ 2760097 h 4154984"/>
              <a:gd name="csX18" fmla="*/ 7154838 w 7154838"/>
              <a:gd name="csY18" fmla="*/ 3395215 h 4154984"/>
              <a:gd name="csX19" fmla="*/ 7154838 w 7154838"/>
              <a:gd name="csY19" fmla="*/ 4154984 h 4154984"/>
              <a:gd name="csX20" fmla="*/ 6558602 w 7154838"/>
              <a:gd name="csY20" fmla="*/ 4154984 h 4154984"/>
              <a:gd name="csX21" fmla="*/ 6177010 w 7154838"/>
              <a:gd name="csY21" fmla="*/ 4154984 h 4154984"/>
              <a:gd name="csX22" fmla="*/ 5723870 w 7154838"/>
              <a:gd name="csY22" fmla="*/ 4154984 h 4154984"/>
              <a:gd name="csX23" fmla="*/ 5056086 w 7154838"/>
              <a:gd name="csY23" fmla="*/ 4154984 h 4154984"/>
              <a:gd name="csX24" fmla="*/ 4316752 w 7154838"/>
              <a:gd name="csY24" fmla="*/ 4154984 h 4154984"/>
              <a:gd name="csX25" fmla="*/ 3720516 w 7154838"/>
              <a:gd name="csY25" fmla="*/ 4154984 h 4154984"/>
              <a:gd name="csX26" fmla="*/ 3124279 w 7154838"/>
              <a:gd name="csY26" fmla="*/ 4154984 h 4154984"/>
              <a:gd name="csX27" fmla="*/ 2384946 w 7154838"/>
              <a:gd name="csY27" fmla="*/ 4154984 h 4154984"/>
              <a:gd name="csX28" fmla="*/ 1788709 w 7154838"/>
              <a:gd name="csY28" fmla="*/ 4154984 h 4154984"/>
              <a:gd name="csX29" fmla="*/ 1407118 w 7154838"/>
              <a:gd name="csY29" fmla="*/ 4154984 h 4154984"/>
              <a:gd name="csX30" fmla="*/ 882430 w 7154838"/>
              <a:gd name="csY30" fmla="*/ 4154984 h 4154984"/>
              <a:gd name="csX31" fmla="*/ 0 w 7154838"/>
              <a:gd name="csY31" fmla="*/ 4154984 h 4154984"/>
              <a:gd name="csX32" fmla="*/ 0 w 7154838"/>
              <a:gd name="csY32" fmla="*/ 3686064 h 4154984"/>
              <a:gd name="csX33" fmla="*/ 0 w 7154838"/>
              <a:gd name="csY33" fmla="*/ 3175595 h 4154984"/>
              <a:gd name="csX34" fmla="*/ 0 w 7154838"/>
              <a:gd name="csY34" fmla="*/ 2498926 h 4154984"/>
              <a:gd name="csX35" fmla="*/ 0 w 7154838"/>
              <a:gd name="csY35" fmla="*/ 1863807 h 4154984"/>
              <a:gd name="csX36" fmla="*/ 0 w 7154838"/>
              <a:gd name="csY36" fmla="*/ 1270238 h 4154984"/>
              <a:gd name="csX37" fmla="*/ 0 w 7154838"/>
              <a:gd name="csY37" fmla="*/ 635119 h 4154984"/>
              <a:gd name="csX38" fmla="*/ 0 w 7154838"/>
              <a:gd name="csY38"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54838" h="4154984" extrusionOk="0">
                <a:moveTo>
                  <a:pt x="0" y="0"/>
                </a:moveTo>
                <a:cubicBezTo>
                  <a:pt x="140914" y="-56175"/>
                  <a:pt x="349527" y="53701"/>
                  <a:pt x="524688" y="0"/>
                </a:cubicBezTo>
                <a:cubicBezTo>
                  <a:pt x="699849" y="-53701"/>
                  <a:pt x="1000226" y="22590"/>
                  <a:pt x="1120925" y="0"/>
                </a:cubicBezTo>
                <a:cubicBezTo>
                  <a:pt x="1241624" y="-22590"/>
                  <a:pt x="1694513" y="53855"/>
                  <a:pt x="1860258" y="0"/>
                </a:cubicBezTo>
                <a:cubicBezTo>
                  <a:pt x="2026003" y="-53855"/>
                  <a:pt x="2350130" y="68207"/>
                  <a:pt x="2528043" y="0"/>
                </a:cubicBezTo>
                <a:cubicBezTo>
                  <a:pt x="2705956" y="-68207"/>
                  <a:pt x="2915195" y="40834"/>
                  <a:pt x="3052731" y="0"/>
                </a:cubicBezTo>
                <a:cubicBezTo>
                  <a:pt x="3190267" y="-40834"/>
                  <a:pt x="3554424" y="50108"/>
                  <a:pt x="3792064" y="0"/>
                </a:cubicBezTo>
                <a:cubicBezTo>
                  <a:pt x="4029704" y="-50108"/>
                  <a:pt x="4150179" y="2918"/>
                  <a:pt x="4245204" y="0"/>
                </a:cubicBezTo>
                <a:cubicBezTo>
                  <a:pt x="4340229" y="-2918"/>
                  <a:pt x="4471022" y="27128"/>
                  <a:pt x="4626795" y="0"/>
                </a:cubicBezTo>
                <a:cubicBezTo>
                  <a:pt x="4782568" y="-27128"/>
                  <a:pt x="4863353" y="28687"/>
                  <a:pt x="5079935" y="0"/>
                </a:cubicBezTo>
                <a:cubicBezTo>
                  <a:pt x="5296517" y="-28687"/>
                  <a:pt x="5517067" y="56758"/>
                  <a:pt x="5819268" y="0"/>
                </a:cubicBezTo>
                <a:cubicBezTo>
                  <a:pt x="6121469" y="-56758"/>
                  <a:pt x="6291360" y="69257"/>
                  <a:pt x="6487053" y="0"/>
                </a:cubicBezTo>
                <a:cubicBezTo>
                  <a:pt x="6682747" y="-69257"/>
                  <a:pt x="6910349" y="50361"/>
                  <a:pt x="7154838" y="0"/>
                </a:cubicBezTo>
                <a:cubicBezTo>
                  <a:pt x="7164127" y="218363"/>
                  <a:pt x="7116660" y="375394"/>
                  <a:pt x="7154838" y="510469"/>
                </a:cubicBezTo>
                <a:cubicBezTo>
                  <a:pt x="7193016" y="645544"/>
                  <a:pt x="7082597" y="937328"/>
                  <a:pt x="7154838" y="1145588"/>
                </a:cubicBezTo>
                <a:cubicBezTo>
                  <a:pt x="7227079" y="1353848"/>
                  <a:pt x="7148575" y="1572997"/>
                  <a:pt x="7154838" y="1697608"/>
                </a:cubicBezTo>
                <a:cubicBezTo>
                  <a:pt x="7161101" y="1822219"/>
                  <a:pt x="7122008" y="2134557"/>
                  <a:pt x="7154838" y="2291177"/>
                </a:cubicBezTo>
                <a:cubicBezTo>
                  <a:pt x="7187668" y="2447797"/>
                  <a:pt x="7101404" y="2633518"/>
                  <a:pt x="7154838" y="2760097"/>
                </a:cubicBezTo>
                <a:cubicBezTo>
                  <a:pt x="7208272" y="2886676"/>
                  <a:pt x="7144017" y="3186446"/>
                  <a:pt x="7154838" y="3395215"/>
                </a:cubicBezTo>
                <a:cubicBezTo>
                  <a:pt x="7165659" y="3603984"/>
                  <a:pt x="7068550" y="3930237"/>
                  <a:pt x="7154838" y="4154984"/>
                </a:cubicBezTo>
                <a:cubicBezTo>
                  <a:pt x="6859282" y="4208745"/>
                  <a:pt x="6768336" y="4094438"/>
                  <a:pt x="6558602" y="4154984"/>
                </a:cubicBezTo>
                <a:cubicBezTo>
                  <a:pt x="6348868" y="4215530"/>
                  <a:pt x="6344890" y="4116238"/>
                  <a:pt x="6177010" y="4154984"/>
                </a:cubicBezTo>
                <a:cubicBezTo>
                  <a:pt x="6009130" y="4193730"/>
                  <a:pt x="5931529" y="4144911"/>
                  <a:pt x="5723870" y="4154984"/>
                </a:cubicBezTo>
                <a:cubicBezTo>
                  <a:pt x="5516211" y="4165057"/>
                  <a:pt x="5335223" y="4086969"/>
                  <a:pt x="5056086" y="4154984"/>
                </a:cubicBezTo>
                <a:cubicBezTo>
                  <a:pt x="4776949" y="4222999"/>
                  <a:pt x="4553009" y="4138165"/>
                  <a:pt x="4316752" y="4154984"/>
                </a:cubicBezTo>
                <a:cubicBezTo>
                  <a:pt x="4080495" y="4171803"/>
                  <a:pt x="3872266" y="4126174"/>
                  <a:pt x="3720516" y="4154984"/>
                </a:cubicBezTo>
                <a:cubicBezTo>
                  <a:pt x="3568766" y="4183794"/>
                  <a:pt x="3310199" y="4108893"/>
                  <a:pt x="3124279" y="4154984"/>
                </a:cubicBezTo>
                <a:cubicBezTo>
                  <a:pt x="2938359" y="4201075"/>
                  <a:pt x="2653009" y="4070631"/>
                  <a:pt x="2384946" y="4154984"/>
                </a:cubicBezTo>
                <a:cubicBezTo>
                  <a:pt x="2116883" y="4239337"/>
                  <a:pt x="1912846" y="4115408"/>
                  <a:pt x="1788709" y="4154984"/>
                </a:cubicBezTo>
                <a:cubicBezTo>
                  <a:pt x="1664572" y="4194560"/>
                  <a:pt x="1574639" y="4145007"/>
                  <a:pt x="1407118" y="4154984"/>
                </a:cubicBezTo>
                <a:cubicBezTo>
                  <a:pt x="1239597" y="4164961"/>
                  <a:pt x="1039702" y="4093908"/>
                  <a:pt x="882430" y="4154984"/>
                </a:cubicBezTo>
                <a:cubicBezTo>
                  <a:pt x="725158" y="4216060"/>
                  <a:pt x="426527" y="4135976"/>
                  <a:pt x="0" y="4154984"/>
                </a:cubicBezTo>
                <a:cubicBezTo>
                  <a:pt x="-48733" y="3996747"/>
                  <a:pt x="27461" y="3786147"/>
                  <a:pt x="0" y="3686064"/>
                </a:cubicBezTo>
                <a:cubicBezTo>
                  <a:pt x="-27461" y="3585981"/>
                  <a:pt x="52657" y="3428083"/>
                  <a:pt x="0" y="3175595"/>
                </a:cubicBezTo>
                <a:cubicBezTo>
                  <a:pt x="-52657" y="2923107"/>
                  <a:pt x="6077" y="2830182"/>
                  <a:pt x="0" y="2498926"/>
                </a:cubicBezTo>
                <a:cubicBezTo>
                  <a:pt x="-6077" y="2167670"/>
                  <a:pt x="70251" y="2026931"/>
                  <a:pt x="0" y="1863807"/>
                </a:cubicBezTo>
                <a:cubicBezTo>
                  <a:pt x="-70251" y="1700683"/>
                  <a:pt x="66701" y="1488832"/>
                  <a:pt x="0" y="1270238"/>
                </a:cubicBezTo>
                <a:cubicBezTo>
                  <a:pt x="-66701" y="1051644"/>
                  <a:pt x="32068" y="816693"/>
                  <a:pt x="0" y="635119"/>
                </a:cubicBezTo>
                <a:cubicBezTo>
                  <a:pt x="-32068" y="453545"/>
                  <a:pt x="11381" y="207782"/>
                  <a:pt x="0" y="0"/>
                </a:cubicBezTo>
                <a:close/>
              </a:path>
            </a:pathLst>
          </a:custGeom>
          <a:noFill/>
          <a:ln w="76200">
            <a:solidFill>
              <a:schemeClr val="tx1"/>
            </a:solidFill>
            <a:extLst>
              <a:ext uri="{C807C97D-BFC1-408E-A445-0C87EB9F89A2}">
                <ask:lineSketchStyleProps xmlns:ask="http://schemas.microsoft.com/office/drawing/2018/sketchyshapes" sd="4283315133">
                  <a:prstGeom prst="rect">
                    <a:avLst/>
                  </a:prstGeom>
                  <ask:type>
                    <ask:lineSketchScribble/>
                  </ask:type>
                </ask:lineSketchStyleProps>
              </a:ext>
            </a:extLst>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569CD6"/>
                </a:solidFill>
                <a:latin typeface="Menlo"/>
              </a:rPr>
              <a:t>template</a:t>
            </a:r>
            <a:r>
              <a:rPr lang="en-US" sz="2400" dirty="0">
                <a:solidFill>
                  <a:srgbClr val="CCCCCC"/>
                </a:solidFill>
                <a:latin typeface="Menlo"/>
              </a:rPr>
              <a:t> </a:t>
            </a:r>
            <a:r>
              <a:rPr lang="en-US" sz="2400" dirty="0" err="1">
                <a:solidFill>
                  <a:srgbClr val="FFC000"/>
                </a:solidFill>
                <a:latin typeface="Menlo"/>
              </a:rPr>
              <a:t>BadDivision</a:t>
            </a:r>
            <a:r>
              <a:rPr lang="en-US" sz="2400" dirty="0">
                <a:solidFill>
                  <a:schemeClr val="accent6">
                    <a:lumMod val="10000"/>
                  </a:schemeClr>
                </a:solidFill>
                <a:latin typeface="Menlo"/>
              </a:rPr>
              <a:t>() {</a:t>
            </a:r>
          </a:p>
          <a:p>
            <a:r>
              <a:rPr lang="en-US" sz="2400" dirty="0">
                <a:solidFill>
                  <a:srgbClr val="569CD6"/>
                </a:solidFill>
                <a:latin typeface="Menlo"/>
              </a:rPr>
              <a:t>  </a:t>
            </a:r>
          </a:p>
          <a:p>
            <a:r>
              <a:rPr lang="en-US" sz="2400" dirty="0">
                <a:solidFill>
                  <a:srgbClr val="569CD6"/>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endParaRPr lang="en-US" sz="2400" dirty="0">
              <a:solidFill>
                <a:schemeClr val="accent6">
                  <a:lumMod val="10000"/>
                </a:schemeClr>
              </a:solidFill>
              <a:latin typeface="Menlo"/>
            </a:endParaRPr>
          </a:p>
          <a:p>
            <a:r>
              <a:rPr lang="en-US" sz="2400" dirty="0">
                <a:solidFill>
                  <a:schemeClr val="accent6">
                    <a:lumMod val="10000"/>
                  </a:schemeClr>
                </a:solidFill>
                <a:latin typeface="Menlo"/>
              </a:rPr>
              <a:t>	</a:t>
            </a:r>
          </a:p>
          <a:p>
            <a:r>
              <a:rPr lang="en-US" sz="2400" i="1" dirty="0">
                <a:solidFill>
                  <a:schemeClr val="accent6">
                    <a:lumMod val="10000"/>
                  </a:schemeClr>
                </a:solidFill>
                <a:latin typeface="Menlo"/>
              </a:rPr>
              <a:t>  </a:t>
            </a:r>
            <a:r>
              <a:rPr lang="en-US" sz="2400" dirty="0">
                <a:solidFill>
                  <a:schemeClr val="accent6">
                    <a:lumMod val="10000"/>
                  </a:schemeClr>
                </a:solidFill>
                <a:latin typeface="Menlo"/>
              </a:rPr>
              <a:t>d </a:t>
            </a:r>
            <a:r>
              <a:rPr lang="en-US" sz="2400" dirty="0">
                <a:solidFill>
                  <a:srgbClr val="569CD6"/>
                </a:solidFill>
                <a:latin typeface="Menlo"/>
              </a:rPr>
              <a:t>&lt;==</a:t>
            </a:r>
            <a:r>
              <a:rPr lang="en-US" sz="2400" dirty="0">
                <a:solidFill>
                  <a:schemeClr val="accent6">
                    <a:lumMod val="10000"/>
                  </a:schemeClr>
                </a:solidFill>
                <a:latin typeface="Menlo"/>
              </a:rPr>
              <a:t> </a:t>
            </a:r>
            <a:r>
              <a:rPr lang="en-US" sz="2400" i="1" dirty="0">
                <a:solidFill>
                  <a:schemeClr val="accent6">
                    <a:lumMod val="10000"/>
                  </a:schemeClr>
                </a:solidFill>
                <a:latin typeface="Menlo"/>
              </a:rPr>
              <a:t>Division</a:t>
            </a:r>
            <a:r>
              <a:rPr lang="en-US" sz="2400" dirty="0">
                <a:solidFill>
                  <a:schemeClr val="accent6">
                    <a:lumMod val="10000"/>
                  </a:schemeClr>
                </a:solidFill>
                <a:latin typeface="Menlo"/>
              </a:rPr>
              <a:t>(a, b);</a:t>
            </a:r>
          </a:p>
          <a:p>
            <a:endParaRPr lang="en-US" sz="2400" dirty="0">
              <a:solidFill>
                <a:schemeClr val="accent6">
                  <a:lumMod val="10000"/>
                </a:schemeClr>
              </a:solidFill>
              <a:latin typeface="Menlo"/>
            </a:endParaRPr>
          </a:p>
          <a:p>
            <a:r>
              <a:rPr lang="en-US" sz="2400" dirty="0">
                <a:solidFill>
                  <a:schemeClr val="accent6">
                    <a:lumMod val="10000"/>
                  </a:schemeClr>
                </a:solidFill>
                <a:latin typeface="Menlo"/>
              </a:rPr>
              <a:t>  out </a:t>
            </a:r>
            <a:r>
              <a:rPr lang="en-US" sz="2400" dirty="0">
                <a:solidFill>
                  <a:srgbClr val="569CD6"/>
                </a:solidFill>
                <a:latin typeface="Menlo"/>
              </a:rPr>
              <a:t>&lt;==</a:t>
            </a:r>
            <a:r>
              <a:rPr lang="en-US" sz="2400" dirty="0">
                <a:solidFill>
                  <a:schemeClr val="accent6">
                    <a:lumMod val="10000"/>
                  </a:schemeClr>
                </a:solidFill>
                <a:latin typeface="Menlo"/>
              </a:rPr>
              <a:t> </a:t>
            </a:r>
            <a:r>
              <a:rPr lang="en-US" sz="2400" dirty="0" err="1">
                <a:solidFill>
                  <a:schemeClr val="accent6">
                    <a:lumMod val="10000"/>
                  </a:schemeClr>
                </a:solidFill>
                <a:latin typeface="Menlo"/>
              </a:rPr>
              <a:t>d.out</a:t>
            </a:r>
            <a:r>
              <a:rPr lang="en-US" sz="2400" dirty="0">
                <a:solidFill>
                  <a:schemeClr val="accent6">
                    <a:lumMod val="10000"/>
                  </a:schemeClr>
                </a:solidFill>
                <a:latin typeface="Menlo"/>
              </a:rPr>
              <a:t>;</a:t>
            </a:r>
            <a:endParaRPr lang="en-US" sz="2400" dirty="0">
              <a:solidFill>
                <a:srgbClr val="569CD6"/>
              </a:solidFill>
              <a:latin typeface="Menlo"/>
            </a:endParaRPr>
          </a:p>
          <a:p>
            <a:endParaRPr lang="en-US" sz="2400" dirty="0">
              <a:solidFill>
                <a:srgbClr val="569CD6"/>
              </a:solidFill>
              <a:latin typeface="Menlo"/>
            </a:endParaRPr>
          </a:p>
          <a:p>
            <a:r>
              <a:rPr lang="en-US" sz="2400" dirty="0">
                <a:solidFill>
                  <a:schemeClr val="accent6">
                    <a:lumMod val="10000"/>
                  </a:schemeClr>
                </a:solidFill>
                <a:latin typeface="Menlo"/>
              </a:rPr>
              <a:t>}</a:t>
            </a:r>
          </a:p>
        </p:txBody>
      </p:sp>
      <p:sp>
        <p:nvSpPr>
          <p:cNvPr id="17" name="Vrije vorm 16">
            <a:extLst>
              <a:ext uri="{FF2B5EF4-FFF2-40B4-BE49-F238E27FC236}">
                <a16:creationId xmlns:a16="http://schemas.microsoft.com/office/drawing/2014/main" id="{4DC49346-D350-0926-B59D-97E85D5A0330}"/>
              </a:ext>
            </a:extLst>
          </p:cNvPr>
          <p:cNvSpPr/>
          <p:nvPr/>
        </p:nvSpPr>
        <p:spPr>
          <a:xfrm>
            <a:off x="10960274" y="2280557"/>
            <a:ext cx="6057900" cy="3390900"/>
          </a:xfrm>
          <a:custGeom>
            <a:avLst/>
            <a:gdLst>
              <a:gd name="csX0" fmla="*/ 0 w 6057900"/>
              <a:gd name="csY0" fmla="*/ 3390900 h 3390900"/>
              <a:gd name="csX1" fmla="*/ 2990850 w 6057900"/>
              <a:gd name="csY1" fmla="*/ 2705100 h 3390900"/>
              <a:gd name="csX2" fmla="*/ 6057900 w 6057900"/>
              <a:gd name="csY2" fmla="*/ 0 h 3390900"/>
            </a:gdLst>
            <a:ahLst/>
            <a:cxnLst>
              <a:cxn ang="0">
                <a:pos x="csX0" y="csY0"/>
              </a:cxn>
              <a:cxn ang="0">
                <a:pos x="csX1" y="csY1"/>
              </a:cxn>
              <a:cxn ang="0">
                <a:pos x="csX2" y="csY2"/>
              </a:cxn>
            </a:cxnLst>
            <a:rect l="l" t="t" r="r" b="b"/>
            <a:pathLst>
              <a:path w="6057900" h="3390900">
                <a:moveTo>
                  <a:pt x="0" y="3390900"/>
                </a:moveTo>
                <a:cubicBezTo>
                  <a:pt x="990600" y="3330575"/>
                  <a:pt x="1981200" y="3270250"/>
                  <a:pt x="2990850" y="2705100"/>
                </a:cubicBezTo>
                <a:cubicBezTo>
                  <a:pt x="4000500" y="2139950"/>
                  <a:pt x="5029200" y="1069975"/>
                  <a:pt x="6057900" y="0"/>
                </a:cubicBezTo>
              </a:path>
            </a:pathLst>
          </a:custGeom>
          <a:noFill/>
          <a:ln w="57150">
            <a:solidFill>
              <a:schemeClr val="accent6">
                <a:lumMod val="10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el 19">
            <a:extLst>
              <a:ext uri="{FF2B5EF4-FFF2-40B4-BE49-F238E27FC236}">
                <a16:creationId xmlns:a16="http://schemas.microsoft.com/office/drawing/2014/main" id="{90AA3E75-1F61-EDE3-DE32-7ED261899D65}"/>
              </a:ext>
            </a:extLst>
          </p:cNvPr>
          <p:cNvGraphicFramePr>
            <a:graphicFrameLocks noGrp="1"/>
          </p:cNvGraphicFramePr>
          <p:nvPr/>
        </p:nvGraphicFramePr>
        <p:xfrm>
          <a:off x="1486800" y="8928000"/>
          <a:ext cx="6893739" cy="1325050"/>
        </p:xfrm>
        <a:graphic>
          <a:graphicData uri="http://schemas.openxmlformats.org/drawingml/2006/table">
            <a:tbl>
              <a:tblPr firstRow="1" bandRow="1">
                <a:tableStyleId>{073A0DAA-6AF3-43AB-8588-CEC1D06C72B9}</a:tableStyleId>
              </a:tblPr>
              <a:tblGrid>
                <a:gridCol w="2297913">
                  <a:extLst>
                    <a:ext uri="{9D8B030D-6E8A-4147-A177-3AD203B41FA5}">
                      <a16:colId xmlns:a16="http://schemas.microsoft.com/office/drawing/2014/main" val="1332757978"/>
                    </a:ext>
                  </a:extLst>
                </a:gridCol>
                <a:gridCol w="2297913">
                  <a:extLst>
                    <a:ext uri="{9D8B030D-6E8A-4147-A177-3AD203B41FA5}">
                      <a16:colId xmlns:a16="http://schemas.microsoft.com/office/drawing/2014/main" val="2491878127"/>
                    </a:ext>
                  </a:extLst>
                </a:gridCol>
                <a:gridCol w="2297913">
                  <a:extLst>
                    <a:ext uri="{9D8B030D-6E8A-4147-A177-3AD203B41FA5}">
                      <a16:colId xmlns:a16="http://schemas.microsoft.com/office/drawing/2014/main" val="144037617"/>
                    </a:ext>
                  </a:extLst>
                </a:gridCol>
              </a:tblGrid>
              <a:tr h="662525">
                <a:tc>
                  <a:txBody>
                    <a:bodyPr/>
                    <a:lstStyle/>
                    <a:p>
                      <a:pPr algn="ctr"/>
                      <a:r>
                        <a:rPr lang="en-US" dirty="0"/>
                        <a:t>a</a:t>
                      </a:r>
                    </a:p>
                  </a:txBody>
                  <a:tcPr/>
                </a:tc>
                <a:tc>
                  <a:txBody>
                    <a:bodyPr/>
                    <a:lstStyle/>
                    <a:p>
                      <a:pPr algn="ctr"/>
                      <a:r>
                        <a:rPr lang="en-US" dirty="0"/>
                        <a:t>b</a:t>
                      </a:r>
                    </a:p>
                  </a:txBody>
                  <a:tcPr/>
                </a:tc>
                <a:tc>
                  <a:txBody>
                    <a:bodyPr/>
                    <a:lstStyle/>
                    <a:p>
                      <a:pPr algn="ctr"/>
                      <a:r>
                        <a:rPr lang="en-US" dirty="0">
                          <a:solidFill>
                            <a:schemeClr val="bg1"/>
                          </a:solidFill>
                        </a:rPr>
                        <a:t>out</a:t>
                      </a:r>
                    </a:p>
                  </a:txBody>
                  <a:tcPr>
                    <a:solidFill>
                      <a:srgbClr val="1B2439"/>
                    </a:solidFill>
                  </a:tcPr>
                </a:tc>
                <a:extLst>
                  <a:ext uri="{0D108BD9-81ED-4DB2-BD59-A6C34878D82A}">
                    <a16:rowId xmlns:a16="http://schemas.microsoft.com/office/drawing/2014/main" val="2811539538"/>
                  </a:ext>
                </a:extLst>
              </a:tr>
              <a:tr h="662525">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b="1" dirty="0" err="1">
                          <a:solidFill>
                            <a:schemeClr val="accent6">
                              <a:lumMod val="10000"/>
                            </a:schemeClr>
                          </a:solidFill>
                        </a:rPr>
                        <a:t>maxval</a:t>
                      </a:r>
                      <a:r>
                        <a:rPr lang="en-US" b="1" dirty="0">
                          <a:solidFill>
                            <a:schemeClr val="accent6">
                              <a:lumMod val="10000"/>
                            </a:schemeClr>
                          </a:solidFill>
                        </a:rPr>
                        <a:t>: 15</a:t>
                      </a:r>
                    </a:p>
                  </a:txBody>
                  <a:tcPr>
                    <a:solidFill>
                      <a:srgbClr val="CCCCCE"/>
                    </a:solidFill>
                  </a:tcPr>
                </a:tc>
                <a:tc>
                  <a:txBody>
                    <a:bodyPr/>
                    <a:lstStyle/>
                    <a:p>
                      <a:pPr algn="ctr"/>
                      <a:r>
                        <a:rPr lang="en-US" b="1" dirty="0" err="1">
                          <a:solidFill>
                            <a:schemeClr val="accent6">
                              <a:lumMod val="10000"/>
                            </a:schemeClr>
                          </a:solidFill>
                        </a:rPr>
                        <a:t>nonZero</a:t>
                      </a:r>
                      <a:endParaRPr lang="en-US" b="1" dirty="0">
                        <a:solidFill>
                          <a:schemeClr val="bg1"/>
                        </a:solidFill>
                      </a:endParaRPr>
                    </a:p>
                  </a:txBody>
                  <a:tcPr>
                    <a:solidFill>
                      <a:srgbClr val="CCCCCE"/>
                    </a:solidFill>
                  </a:tcPr>
                </a:tc>
                <a:tc>
                  <a:txBody>
                    <a:bodyPr/>
                    <a:lstStyle/>
                    <a:p>
                      <a:pPr algn="ctr"/>
                      <a:r>
                        <a:rPr lang="en-US" b="1" dirty="0">
                          <a:solidFill>
                            <a:schemeClr val="accent6">
                              <a:lumMod val="10000"/>
                            </a:schemeClr>
                          </a:solidFill>
                        </a:rPr>
                        <a:t>/</a:t>
                      </a:r>
                    </a:p>
                  </a:txBody>
                  <a:tcPr>
                    <a:solidFill>
                      <a:srgbClr val="CCCCCE"/>
                    </a:solidFill>
                  </a:tcPr>
                </a:tc>
                <a:extLst>
                  <a:ext uri="{0D108BD9-81ED-4DB2-BD59-A6C34878D82A}">
                    <a16:rowId xmlns:a16="http://schemas.microsoft.com/office/drawing/2014/main" val="673200309"/>
                  </a:ext>
                </a:extLst>
              </a:tr>
            </a:tbl>
          </a:graphicData>
        </a:graphic>
      </p:graphicFrame>
    </p:spTree>
    <p:extLst>
      <p:ext uri="{BB962C8B-B14F-4D97-AF65-F5344CB8AC3E}">
        <p14:creationId xmlns:p14="http://schemas.microsoft.com/office/powerpoint/2010/main" val="80794060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5628F-010D-07F6-E09C-5909DA4130BA}"/>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1CC8DD00-2FE9-ABFF-4436-F1B94B6FFE40}"/>
              </a:ext>
            </a:extLst>
          </p:cNvPr>
          <p:cNvSpPr txBox="1"/>
          <p:nvPr/>
        </p:nvSpPr>
        <p:spPr>
          <a:xfrm>
            <a:off x="1" y="1723168"/>
            <a:ext cx="24377649" cy="2231380"/>
          </a:xfrm>
          <a:prstGeom prst="rect">
            <a:avLst/>
          </a:prstGeom>
          <a:noFill/>
        </p:spPr>
        <p:txBody>
          <a:bodyPr wrap="square" rtlCol="0">
            <a:spAutoFit/>
          </a:bodyPr>
          <a:lstStyle/>
          <a:p>
            <a:pPr algn="ctr"/>
            <a:r>
              <a:rPr lang="nl-BE" sz="13900" b="1" dirty="0">
                <a:solidFill>
                  <a:srgbClr val="0B2C5B"/>
                </a:solidFill>
                <a:latin typeface="+mj-lt"/>
              </a:rPr>
              <a:t>Contributions</a:t>
            </a:r>
          </a:p>
        </p:txBody>
      </p:sp>
      <p:sp>
        <p:nvSpPr>
          <p:cNvPr id="7" name="Tekstvak 6">
            <a:extLst>
              <a:ext uri="{FF2B5EF4-FFF2-40B4-BE49-F238E27FC236}">
                <a16:creationId xmlns:a16="http://schemas.microsoft.com/office/drawing/2014/main" id="{20C0AC35-B1FA-8D6D-7B62-B76CCB64F730}"/>
              </a:ext>
            </a:extLst>
          </p:cNvPr>
          <p:cNvSpPr txBox="1"/>
          <p:nvPr/>
        </p:nvSpPr>
        <p:spPr>
          <a:xfrm>
            <a:off x="3518264" y="5157884"/>
            <a:ext cx="24377650" cy="6834948"/>
          </a:xfrm>
          <a:prstGeom prst="rect">
            <a:avLst/>
          </a:prstGeom>
          <a:noFill/>
        </p:spPr>
        <p:txBody>
          <a:bodyPr wrap="square" rtlCol="0">
            <a:spAutoFit/>
          </a:bodyPr>
          <a:lstStyle/>
          <a:p>
            <a:pPr marL="857250" indent="-857250">
              <a:lnSpc>
                <a:spcPct val="150000"/>
              </a:lnSpc>
              <a:buFont typeface="Wingdings" pitchFamily="2" charset="2"/>
              <a:buChar char="ü"/>
            </a:pPr>
            <a:r>
              <a:rPr lang="nl-BE" sz="6000" b="1" dirty="0">
                <a:solidFill>
                  <a:schemeClr val="accent6">
                    <a:lumMod val="90000"/>
                  </a:schemeClr>
                </a:solidFill>
              </a:rPr>
              <a:t>Formalization: Domain Consistency Model (DCM)</a:t>
            </a:r>
          </a:p>
          <a:p>
            <a:pPr marL="857250" indent="-857250">
              <a:lnSpc>
                <a:spcPct val="150000"/>
              </a:lnSpc>
              <a:buFont typeface="Wingdings" pitchFamily="2" charset="2"/>
              <a:buChar char="ü"/>
            </a:pPr>
            <a:r>
              <a:rPr lang="nl-BE" sz="6000" b="1" dirty="0">
                <a:solidFill>
                  <a:schemeClr val="accent6">
                    <a:lumMod val="90000"/>
                  </a:schemeClr>
                </a:solidFill>
              </a:rPr>
              <a:t>Algorithm: Value Inference Engine</a:t>
            </a:r>
          </a:p>
          <a:p>
            <a:pPr marL="857250" indent="-857250">
              <a:lnSpc>
                <a:spcPct val="150000"/>
              </a:lnSpc>
              <a:buFont typeface="Courier New" panose="02070309020205020404" pitchFamily="49" charset="0"/>
              <a:buChar char="o"/>
            </a:pPr>
            <a:r>
              <a:rPr lang="nl-BE" sz="6000" b="1" u="sng" dirty="0">
                <a:solidFill>
                  <a:srgbClr val="1B243A"/>
                </a:solidFill>
              </a:rPr>
              <a:t>Implementation: Multi-Language Support</a:t>
            </a:r>
          </a:p>
          <a:p>
            <a:pPr marL="857250" indent="-857250">
              <a:lnSpc>
                <a:spcPct val="150000"/>
              </a:lnSpc>
              <a:buFont typeface="Courier New" panose="02070309020205020404" pitchFamily="49" charset="0"/>
              <a:buChar char="o"/>
            </a:pPr>
            <a:r>
              <a:rPr lang="nl-BE" sz="6000" b="1" dirty="0">
                <a:solidFill>
                  <a:srgbClr val="1B243A"/>
                </a:solidFill>
              </a:rPr>
              <a:t>Evaluation: Discovery of Real-World Vulnerabilities</a:t>
            </a:r>
          </a:p>
          <a:p>
            <a:pPr marL="857250" indent="-857250">
              <a:lnSpc>
                <a:spcPct val="150000"/>
              </a:lnSpc>
              <a:buFont typeface="Courier New" panose="02070309020205020404" pitchFamily="49" charset="0"/>
              <a:buChar char="o"/>
            </a:pPr>
            <a:endParaRPr lang="nl-BE" sz="6000" b="1" dirty="0">
              <a:solidFill>
                <a:srgbClr val="1B243A"/>
              </a:solidFill>
            </a:endParaRPr>
          </a:p>
        </p:txBody>
      </p:sp>
    </p:spTree>
    <p:extLst>
      <p:ext uri="{BB962C8B-B14F-4D97-AF65-F5344CB8AC3E}">
        <p14:creationId xmlns:p14="http://schemas.microsoft.com/office/powerpoint/2010/main" val="2237513070"/>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5EF13-0016-52DA-264A-51853DE1271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DCE3289A-46CD-E994-82C8-CB0E3CCBFB88}"/>
              </a:ext>
            </a:extLst>
          </p:cNvPr>
          <p:cNvSpPr txBox="1"/>
          <p:nvPr/>
        </p:nvSpPr>
        <p:spPr>
          <a:xfrm>
            <a:off x="1132205" y="921157"/>
            <a:ext cx="11361420" cy="1323439"/>
          </a:xfrm>
          <a:prstGeom prst="rect">
            <a:avLst/>
          </a:prstGeom>
          <a:noFill/>
        </p:spPr>
        <p:txBody>
          <a:bodyPr wrap="square">
            <a:spAutoFit/>
          </a:bodyPr>
          <a:lstStyle/>
          <a:p>
            <a:pPr rtl="0">
              <a:spcBef>
                <a:spcPts val="0"/>
              </a:spcBef>
              <a:spcAft>
                <a:spcPts val="0"/>
              </a:spcAft>
            </a:pPr>
            <a:r>
              <a:rPr lang="nl-BE" sz="8000" b="1" u="none" strike="noStrike" dirty="0">
                <a:effectLst/>
                <a:latin typeface="Nunito" pitchFamily="2" charset="77"/>
              </a:rPr>
              <a:t>Applications: Privacy</a:t>
            </a:r>
            <a:endParaRPr lang="nl-BE" sz="11500" dirty="0"/>
          </a:p>
        </p:txBody>
      </p:sp>
      <p:sp>
        <p:nvSpPr>
          <p:cNvPr id="2" name="Tekstvak 1">
            <a:extLst>
              <a:ext uri="{FF2B5EF4-FFF2-40B4-BE49-F238E27FC236}">
                <a16:creationId xmlns:a16="http://schemas.microsoft.com/office/drawing/2014/main" id="{0A48EDD1-B2EB-646F-5BA0-9984F3877646}"/>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5</a:t>
            </a:r>
          </a:p>
        </p:txBody>
      </p:sp>
      <p:pic>
        <p:nvPicPr>
          <p:cNvPr id="4" name="Afbeelding 3">
            <a:extLst>
              <a:ext uri="{FF2B5EF4-FFF2-40B4-BE49-F238E27FC236}">
                <a16:creationId xmlns:a16="http://schemas.microsoft.com/office/drawing/2014/main" id="{2C0B2F8E-ECB3-3BFE-A151-DEA3B0A677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20693" y="2794002"/>
            <a:ext cx="6536266" cy="8127999"/>
          </a:xfrm>
          <a:prstGeom prst="rect">
            <a:avLst/>
          </a:prstGeom>
        </p:spPr>
      </p:pic>
    </p:spTree>
    <p:extLst>
      <p:ext uri="{BB962C8B-B14F-4D97-AF65-F5344CB8AC3E}">
        <p14:creationId xmlns:p14="http://schemas.microsoft.com/office/powerpoint/2010/main" val="272159588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A7C18-9FAA-8BB1-28DF-C2F122FF652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1F6E4A17-3CA4-AD65-95D7-2EBD2CCAD240}"/>
              </a:ext>
            </a:extLst>
          </p:cNvPr>
          <p:cNvSpPr txBox="1"/>
          <p:nvPr/>
        </p:nvSpPr>
        <p:spPr>
          <a:xfrm>
            <a:off x="1132205" y="921157"/>
            <a:ext cx="14151338"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ZKP Languages</a:t>
            </a:r>
            <a:endParaRPr lang="nl-BE" sz="11500" b="1" dirty="0">
              <a:effectLst/>
              <a:latin typeface="Nunito" pitchFamily="2" charset="77"/>
            </a:endParaRPr>
          </a:p>
        </p:txBody>
      </p:sp>
      <p:pic>
        <p:nvPicPr>
          <p:cNvPr id="27" name="Afbeelding 26">
            <a:extLst>
              <a:ext uri="{FF2B5EF4-FFF2-40B4-BE49-F238E27FC236}">
                <a16:creationId xmlns:a16="http://schemas.microsoft.com/office/drawing/2014/main" id="{419D6B97-1AF6-5D1B-ED89-5BF16CE4179C}"/>
              </a:ext>
            </a:extLst>
          </p:cNvPr>
          <p:cNvPicPr>
            <a:picLocks noChangeAspect="1"/>
          </p:cNvPicPr>
          <p:nvPr/>
        </p:nvPicPr>
        <p:blipFill>
          <a:blip r:embed="rId3"/>
          <a:stretch>
            <a:fillRect/>
          </a:stretch>
        </p:blipFill>
        <p:spPr>
          <a:xfrm>
            <a:off x="1959809" y="5328487"/>
            <a:ext cx="20458031" cy="5959881"/>
          </a:xfrm>
          <a:prstGeom prst="rect">
            <a:avLst/>
          </a:prstGeom>
        </p:spPr>
      </p:pic>
      <p:sp>
        <p:nvSpPr>
          <p:cNvPr id="5" name="Tekstvak 4">
            <a:extLst>
              <a:ext uri="{FF2B5EF4-FFF2-40B4-BE49-F238E27FC236}">
                <a16:creationId xmlns:a16="http://schemas.microsoft.com/office/drawing/2014/main" id="{048E5319-B90E-5A54-BC72-35283F499D61}"/>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51</a:t>
            </a:r>
          </a:p>
        </p:txBody>
      </p:sp>
      <p:sp>
        <p:nvSpPr>
          <p:cNvPr id="2" name="Tekstvak 1">
            <a:extLst>
              <a:ext uri="{FF2B5EF4-FFF2-40B4-BE49-F238E27FC236}">
                <a16:creationId xmlns:a16="http://schemas.microsoft.com/office/drawing/2014/main" id="{6880B279-1E8F-E4F1-51F2-4E7FC0B3AF3F}"/>
              </a:ext>
            </a:extLst>
          </p:cNvPr>
          <p:cNvSpPr txBox="1"/>
          <p:nvPr/>
        </p:nvSpPr>
        <p:spPr>
          <a:xfrm>
            <a:off x="18395799" y="12441429"/>
            <a:ext cx="5328703" cy="646331"/>
          </a:xfrm>
          <a:prstGeom prst="rect">
            <a:avLst/>
          </a:prstGeom>
          <a:noFill/>
        </p:spPr>
        <p:txBody>
          <a:bodyPr wrap="none" rtlCol="0">
            <a:spAutoFit/>
          </a:bodyPr>
          <a:lstStyle/>
          <a:p>
            <a:r>
              <a:rPr lang="nl-BE" dirty="0">
                <a:solidFill>
                  <a:schemeClr val="accent6">
                    <a:lumMod val="75000"/>
                  </a:schemeClr>
                </a:solidFill>
              </a:rPr>
              <a:t>[Alex Ozdemir, ZK HACK]</a:t>
            </a:r>
          </a:p>
        </p:txBody>
      </p:sp>
    </p:spTree>
    <p:extLst>
      <p:ext uri="{BB962C8B-B14F-4D97-AF65-F5344CB8AC3E}">
        <p14:creationId xmlns:p14="http://schemas.microsoft.com/office/powerpoint/2010/main" val="127463906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2B71E-292C-7ED8-A172-A881BA4B9DFD}"/>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FE605B6-7327-48D7-294C-00F6F479AEC8}"/>
              </a:ext>
            </a:extLst>
          </p:cNvPr>
          <p:cNvSpPr txBox="1"/>
          <p:nvPr/>
        </p:nvSpPr>
        <p:spPr>
          <a:xfrm>
            <a:off x="1132205" y="921157"/>
            <a:ext cx="13040995" cy="1323439"/>
          </a:xfrm>
          <a:prstGeom prst="rect">
            <a:avLst/>
          </a:prstGeom>
          <a:noFill/>
        </p:spPr>
        <p:txBody>
          <a:bodyPr wrap="square">
            <a:spAutoFit/>
          </a:bodyPr>
          <a:lstStyle/>
          <a:p>
            <a:pPr rtl="0">
              <a:spcBef>
                <a:spcPts val="0"/>
              </a:spcBef>
              <a:spcAft>
                <a:spcPts val="0"/>
              </a:spcAft>
            </a:pPr>
            <a:r>
              <a:rPr lang="nl-BE" sz="8000" b="1" dirty="0">
                <a:latin typeface="Nunito" pitchFamily="2" charset="77"/>
              </a:rPr>
              <a:t>Multi-Language Support?</a:t>
            </a:r>
            <a:endParaRPr lang="nl-BE" sz="11500" b="1" dirty="0">
              <a:effectLst/>
              <a:latin typeface="Nunito" pitchFamily="2" charset="77"/>
            </a:endParaRPr>
          </a:p>
        </p:txBody>
      </p:sp>
      <p:sp>
        <p:nvSpPr>
          <p:cNvPr id="13" name="Tekstvak 12">
            <a:extLst>
              <a:ext uri="{FF2B5EF4-FFF2-40B4-BE49-F238E27FC236}">
                <a16:creationId xmlns:a16="http://schemas.microsoft.com/office/drawing/2014/main" id="{D1BB3930-BF34-F121-F6EA-FFB2121041A8}"/>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52</a:t>
            </a:r>
          </a:p>
        </p:txBody>
      </p:sp>
      <p:sp>
        <p:nvSpPr>
          <p:cNvPr id="15" name="Tekstvak 14">
            <a:extLst>
              <a:ext uri="{FF2B5EF4-FFF2-40B4-BE49-F238E27FC236}">
                <a16:creationId xmlns:a16="http://schemas.microsoft.com/office/drawing/2014/main" id="{549237CC-C777-0E6B-6E51-88EACFA9827C}"/>
              </a:ext>
            </a:extLst>
          </p:cNvPr>
          <p:cNvSpPr txBox="1"/>
          <p:nvPr/>
        </p:nvSpPr>
        <p:spPr>
          <a:xfrm>
            <a:off x="21523569" y="1430215"/>
            <a:ext cx="184731" cy="646331"/>
          </a:xfrm>
          <a:prstGeom prst="rect">
            <a:avLst/>
          </a:prstGeom>
          <a:noFill/>
        </p:spPr>
        <p:txBody>
          <a:bodyPr wrap="none" rtlCol="0">
            <a:spAutoFit/>
          </a:bodyPr>
          <a:lstStyle/>
          <a:p>
            <a:endParaRPr lang="en-US" dirty="0"/>
          </a:p>
        </p:txBody>
      </p:sp>
      <p:sp>
        <p:nvSpPr>
          <p:cNvPr id="6" name="Tekstvak 5">
            <a:extLst>
              <a:ext uri="{FF2B5EF4-FFF2-40B4-BE49-F238E27FC236}">
                <a16:creationId xmlns:a16="http://schemas.microsoft.com/office/drawing/2014/main" id="{56B6FD0B-27F5-F111-CC6F-7BA1DDF4EA29}"/>
              </a:ext>
            </a:extLst>
          </p:cNvPr>
          <p:cNvSpPr txBox="1"/>
          <p:nvPr/>
        </p:nvSpPr>
        <p:spPr>
          <a:xfrm>
            <a:off x="19634898" y="3216721"/>
            <a:ext cx="3869970" cy="369332"/>
          </a:xfrm>
          <a:prstGeom prst="rect">
            <a:avLst/>
          </a:prstGeom>
          <a:noFill/>
        </p:spPr>
        <p:txBody>
          <a:bodyPr wrap="none" rtlCol="0">
            <a:spAutoFit/>
          </a:bodyPr>
          <a:lstStyle/>
          <a:p>
            <a:r>
              <a:rPr lang="nl-BE" sz="1800" dirty="0">
                <a:solidFill>
                  <a:schemeClr val="accent6">
                    <a:lumMod val="90000"/>
                  </a:schemeClr>
                </a:solidFill>
              </a:rPr>
              <a:t>[Alex Ozdemir et al., IEEE S&amp;P 2022]</a:t>
            </a:r>
          </a:p>
        </p:txBody>
      </p:sp>
      <p:pic>
        <p:nvPicPr>
          <p:cNvPr id="9" name="Afbeelding 8">
            <a:extLst>
              <a:ext uri="{FF2B5EF4-FFF2-40B4-BE49-F238E27FC236}">
                <a16:creationId xmlns:a16="http://schemas.microsoft.com/office/drawing/2014/main" id="{E32E012A-09CC-5696-CC10-B3F79947BFC3}"/>
              </a:ext>
            </a:extLst>
          </p:cNvPr>
          <p:cNvPicPr>
            <a:picLocks noChangeAspect="1"/>
          </p:cNvPicPr>
          <p:nvPr/>
        </p:nvPicPr>
        <p:blipFill>
          <a:blip r:embed="rId3"/>
          <a:stretch>
            <a:fillRect/>
          </a:stretch>
        </p:blipFill>
        <p:spPr>
          <a:xfrm>
            <a:off x="1104260" y="4707524"/>
            <a:ext cx="6673011" cy="6946776"/>
          </a:xfrm>
          <a:prstGeom prst="rect">
            <a:avLst/>
          </a:prstGeom>
        </p:spPr>
      </p:pic>
      <p:pic>
        <p:nvPicPr>
          <p:cNvPr id="1026" name="Picture 2" descr="Github Logo - Free social media icons">
            <a:extLst>
              <a:ext uri="{FF2B5EF4-FFF2-40B4-BE49-F238E27FC236}">
                <a16:creationId xmlns:a16="http://schemas.microsoft.com/office/drawing/2014/main" id="{1B1E8350-4AC4-E640-967C-A361D6054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872" y="2338243"/>
            <a:ext cx="2823498" cy="2823498"/>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47A8AB7B-40DD-E60E-7CDA-90E61FD64BA1}"/>
              </a:ext>
            </a:extLst>
          </p:cNvPr>
          <p:cNvPicPr>
            <a:picLocks noChangeAspect="1"/>
          </p:cNvPicPr>
          <p:nvPr/>
        </p:nvPicPr>
        <p:blipFill>
          <a:blip r:embed="rId5"/>
          <a:stretch>
            <a:fillRect/>
          </a:stretch>
        </p:blipFill>
        <p:spPr>
          <a:xfrm>
            <a:off x="888903" y="5480909"/>
            <a:ext cx="6888368" cy="6287085"/>
          </a:xfrm>
          <a:prstGeom prst="rect">
            <a:avLst/>
          </a:prstGeom>
        </p:spPr>
      </p:pic>
      <p:pic>
        <p:nvPicPr>
          <p:cNvPr id="5" name="Afbeelding 4">
            <a:extLst>
              <a:ext uri="{FF2B5EF4-FFF2-40B4-BE49-F238E27FC236}">
                <a16:creationId xmlns:a16="http://schemas.microsoft.com/office/drawing/2014/main" id="{F3F535E4-3CA0-FFFE-2F46-0A8EDD528F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21682" y="6880233"/>
            <a:ext cx="12239758" cy="5916909"/>
          </a:xfrm>
          <a:prstGeom prst="rect">
            <a:avLst/>
          </a:prstGeom>
        </p:spPr>
      </p:pic>
      <p:pic>
        <p:nvPicPr>
          <p:cNvPr id="4" name="Afbeelding 3">
            <a:extLst>
              <a:ext uri="{FF2B5EF4-FFF2-40B4-BE49-F238E27FC236}">
                <a16:creationId xmlns:a16="http://schemas.microsoft.com/office/drawing/2014/main" id="{1511FA48-9FEE-B759-0F37-C14D62A528D0}"/>
              </a:ext>
            </a:extLst>
          </p:cNvPr>
          <p:cNvPicPr>
            <a:picLocks noChangeAspect="1"/>
          </p:cNvPicPr>
          <p:nvPr/>
        </p:nvPicPr>
        <p:blipFill>
          <a:blip r:embed="rId7"/>
          <a:stretch>
            <a:fillRect/>
          </a:stretch>
        </p:blipFill>
        <p:spPr>
          <a:xfrm>
            <a:off x="15400474" y="134999"/>
            <a:ext cx="7300304" cy="3451054"/>
          </a:xfrm>
          <a:prstGeom prst="rect">
            <a:avLst/>
          </a:prstGeom>
        </p:spPr>
      </p:pic>
      <p:pic>
        <p:nvPicPr>
          <p:cNvPr id="17" name="Picture 2">
            <a:extLst>
              <a:ext uri="{FF2B5EF4-FFF2-40B4-BE49-F238E27FC236}">
                <a16:creationId xmlns:a16="http://schemas.microsoft.com/office/drawing/2014/main" id="{D2023E74-ECBB-E1C7-912B-6FE9D9CBE0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1283574" y="3448464"/>
            <a:ext cx="1735609" cy="2053237"/>
          </a:xfrm>
          <a:prstGeom prst="rect">
            <a:avLst/>
          </a:prstGeom>
          <a:noFill/>
          <a:extLst>
            <a:ext uri="{909E8E84-426E-40DD-AFC4-6F175D3DCCD1}">
              <a14:hiddenFill xmlns:a14="http://schemas.microsoft.com/office/drawing/2010/main">
                <a:solidFill>
                  <a:srgbClr val="FFFFFF"/>
                </a:solidFill>
              </a14:hiddenFill>
            </a:ext>
          </a:extLst>
        </p:spPr>
      </p:pic>
      <p:sp>
        <p:nvSpPr>
          <p:cNvPr id="18" name="Afgeronde rechthoek 17">
            <a:extLst>
              <a:ext uri="{FF2B5EF4-FFF2-40B4-BE49-F238E27FC236}">
                <a16:creationId xmlns:a16="http://schemas.microsoft.com/office/drawing/2014/main" id="{113A9775-9E60-6EC1-DDDA-945A16D8DBFE}"/>
              </a:ext>
            </a:extLst>
          </p:cNvPr>
          <p:cNvSpPr/>
          <p:nvPr/>
        </p:nvSpPr>
        <p:spPr>
          <a:xfrm>
            <a:off x="13216236" y="3982341"/>
            <a:ext cx="7166989" cy="1126029"/>
          </a:xfrm>
          <a:prstGeom prst="roundRect">
            <a:avLst/>
          </a:prstGeom>
          <a:solidFill>
            <a:srgbClr val="1B8E9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Intermediate Representation! </a:t>
            </a:r>
          </a:p>
        </p:txBody>
      </p:sp>
      <p:cxnSp>
        <p:nvCxnSpPr>
          <p:cNvPr id="19" name="Kromme verbindingslijn 18">
            <a:extLst>
              <a:ext uri="{FF2B5EF4-FFF2-40B4-BE49-F238E27FC236}">
                <a16:creationId xmlns:a16="http://schemas.microsoft.com/office/drawing/2014/main" id="{8FCF8A65-C596-6771-E239-CB536C839024}"/>
              </a:ext>
            </a:extLst>
          </p:cNvPr>
          <p:cNvCxnSpPr/>
          <p:nvPr/>
        </p:nvCxnSpPr>
        <p:spPr>
          <a:xfrm>
            <a:off x="16799730" y="5139575"/>
            <a:ext cx="1665515" cy="914400"/>
          </a:xfrm>
          <a:prstGeom prst="curvedConnector3">
            <a:avLst/>
          </a:prstGeom>
          <a:ln w="57150">
            <a:solidFill>
              <a:srgbClr val="1B8E9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Kromme verbindingslijn 19">
            <a:extLst>
              <a:ext uri="{FF2B5EF4-FFF2-40B4-BE49-F238E27FC236}">
                <a16:creationId xmlns:a16="http://schemas.microsoft.com/office/drawing/2014/main" id="{68E0CB5D-5F2D-DEBF-8B24-48944B8DBEEF}"/>
              </a:ext>
            </a:extLst>
          </p:cNvPr>
          <p:cNvCxnSpPr>
            <a:cxnSpLocks/>
          </p:cNvCxnSpPr>
          <p:nvPr/>
        </p:nvCxnSpPr>
        <p:spPr>
          <a:xfrm flipH="1">
            <a:off x="15138353" y="5139575"/>
            <a:ext cx="1665515" cy="914400"/>
          </a:xfrm>
          <a:prstGeom prst="curvedConnector3">
            <a:avLst/>
          </a:prstGeom>
          <a:ln w="57150">
            <a:solidFill>
              <a:srgbClr val="1B8E93"/>
            </a:solidFill>
            <a:tailEnd type="triangle"/>
          </a:ln>
        </p:spPr>
        <p:style>
          <a:lnRef idx="1">
            <a:schemeClr val="accent1"/>
          </a:lnRef>
          <a:fillRef idx="0">
            <a:schemeClr val="accent1"/>
          </a:fillRef>
          <a:effectRef idx="0">
            <a:schemeClr val="accent1"/>
          </a:effectRef>
          <a:fontRef idx="minor">
            <a:schemeClr val="tx1"/>
          </a:fontRef>
        </p:style>
      </p:cxnSp>
      <p:sp>
        <p:nvSpPr>
          <p:cNvPr id="21" name="Afgeronde rechthoek 20">
            <a:extLst>
              <a:ext uri="{FF2B5EF4-FFF2-40B4-BE49-F238E27FC236}">
                <a16:creationId xmlns:a16="http://schemas.microsoft.com/office/drawing/2014/main" id="{619E3929-2666-1422-86DD-14F858D64EE1}"/>
              </a:ext>
            </a:extLst>
          </p:cNvPr>
          <p:cNvSpPr/>
          <p:nvPr/>
        </p:nvSpPr>
        <p:spPr>
          <a:xfrm>
            <a:off x="12632731" y="5722800"/>
            <a:ext cx="2454306" cy="706404"/>
          </a:xfrm>
          <a:prstGeom prst="roundRect">
            <a:avLst/>
          </a:prstGeom>
          <a:solidFill>
            <a:srgbClr val="1B8E9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Computations</a:t>
            </a:r>
          </a:p>
        </p:txBody>
      </p:sp>
      <p:sp>
        <p:nvSpPr>
          <p:cNvPr id="22" name="Afgeronde rechthoek 21">
            <a:extLst>
              <a:ext uri="{FF2B5EF4-FFF2-40B4-BE49-F238E27FC236}">
                <a16:creationId xmlns:a16="http://schemas.microsoft.com/office/drawing/2014/main" id="{9B50ECB3-60CD-090B-F8C2-0BF772CEC38C}"/>
              </a:ext>
            </a:extLst>
          </p:cNvPr>
          <p:cNvSpPr/>
          <p:nvPr/>
        </p:nvSpPr>
        <p:spPr>
          <a:xfrm>
            <a:off x="18495216" y="5722800"/>
            <a:ext cx="2455200" cy="706404"/>
          </a:xfrm>
          <a:prstGeom prst="roundRect">
            <a:avLst/>
          </a:prstGeom>
          <a:solidFill>
            <a:srgbClr val="1B8E9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Constraints</a:t>
            </a:r>
          </a:p>
        </p:txBody>
      </p:sp>
    </p:spTree>
    <p:extLst>
      <p:ext uri="{BB962C8B-B14F-4D97-AF65-F5344CB8AC3E}">
        <p14:creationId xmlns:p14="http://schemas.microsoft.com/office/powerpoint/2010/main" val="28681739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strips(downLeft)">
                                      <p:cBhvr>
                                        <p:cTn id="30" dur="500"/>
                                        <p:tgtEl>
                                          <p:spTgt spid="20"/>
                                        </p:tgtEl>
                                      </p:cBhvr>
                                    </p:animEffect>
                                  </p:childTnLst>
                                </p:cTn>
                              </p:par>
                              <p:par>
                                <p:cTn id="31" presetID="18" presetClass="entr" presetSubtype="12"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strips(downLeft)">
                                      <p:cBhvr>
                                        <p:cTn id="33" dur="500"/>
                                        <p:tgtEl>
                                          <p:spTgt spid="19"/>
                                        </p:tgtEl>
                                      </p:cBhvr>
                                    </p:animEffect>
                                  </p:childTnLst>
                                </p:cTn>
                              </p:par>
                            </p:childTnLst>
                          </p:cTn>
                        </p:par>
                        <p:par>
                          <p:cTn id="34" fill="hold">
                            <p:stCondLst>
                              <p:cond delay="500"/>
                            </p:stCondLst>
                            <p:childTnLst>
                              <p:par>
                                <p:cTn id="35" presetID="18" presetClass="entr" presetSubtype="12"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strips(downLeft)">
                                      <p:cBhvr>
                                        <p:cTn id="37" dur="500"/>
                                        <p:tgtEl>
                                          <p:spTgt spid="21"/>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strips(down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21" grpId="0" animBg="1"/>
      <p:bldP spid="2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583DE-7298-EE93-DCDD-444D28D03AC2}"/>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70DA7B54-03AA-8CA2-4385-1AC2B43E16BC}"/>
              </a:ext>
            </a:extLst>
          </p:cNvPr>
          <p:cNvSpPr txBox="1"/>
          <p:nvPr/>
        </p:nvSpPr>
        <p:spPr>
          <a:xfrm>
            <a:off x="1" y="1723168"/>
            <a:ext cx="24377649" cy="2231380"/>
          </a:xfrm>
          <a:prstGeom prst="rect">
            <a:avLst/>
          </a:prstGeom>
          <a:noFill/>
        </p:spPr>
        <p:txBody>
          <a:bodyPr wrap="square" rtlCol="0">
            <a:spAutoFit/>
          </a:bodyPr>
          <a:lstStyle/>
          <a:p>
            <a:pPr algn="ctr"/>
            <a:r>
              <a:rPr lang="nl-BE" sz="13900" b="1" dirty="0">
                <a:solidFill>
                  <a:srgbClr val="0B2C5B"/>
                </a:solidFill>
                <a:latin typeface="+mj-lt"/>
              </a:rPr>
              <a:t>Contributions</a:t>
            </a:r>
          </a:p>
        </p:txBody>
      </p:sp>
      <p:sp>
        <p:nvSpPr>
          <p:cNvPr id="7" name="Tekstvak 6">
            <a:extLst>
              <a:ext uri="{FF2B5EF4-FFF2-40B4-BE49-F238E27FC236}">
                <a16:creationId xmlns:a16="http://schemas.microsoft.com/office/drawing/2014/main" id="{707071D9-50F3-6B82-A8D3-8439A93632FF}"/>
              </a:ext>
            </a:extLst>
          </p:cNvPr>
          <p:cNvSpPr txBox="1"/>
          <p:nvPr/>
        </p:nvSpPr>
        <p:spPr>
          <a:xfrm>
            <a:off x="3518264" y="5157884"/>
            <a:ext cx="24377650" cy="6834948"/>
          </a:xfrm>
          <a:prstGeom prst="rect">
            <a:avLst/>
          </a:prstGeom>
          <a:noFill/>
        </p:spPr>
        <p:txBody>
          <a:bodyPr wrap="square" rtlCol="0">
            <a:spAutoFit/>
          </a:bodyPr>
          <a:lstStyle/>
          <a:p>
            <a:pPr marL="857250" indent="-857250">
              <a:lnSpc>
                <a:spcPct val="150000"/>
              </a:lnSpc>
              <a:buFont typeface="Wingdings" pitchFamily="2" charset="2"/>
              <a:buChar char="ü"/>
            </a:pPr>
            <a:r>
              <a:rPr lang="nl-BE" sz="6000" b="1" dirty="0">
                <a:solidFill>
                  <a:schemeClr val="accent6">
                    <a:lumMod val="90000"/>
                  </a:schemeClr>
                </a:solidFill>
              </a:rPr>
              <a:t>Formalization: Domain Consistency Model (DCM)</a:t>
            </a:r>
          </a:p>
          <a:p>
            <a:pPr marL="857250" indent="-857250">
              <a:lnSpc>
                <a:spcPct val="150000"/>
              </a:lnSpc>
              <a:buFont typeface="Wingdings" pitchFamily="2" charset="2"/>
              <a:buChar char="ü"/>
            </a:pPr>
            <a:r>
              <a:rPr lang="nl-BE" sz="6000" b="1" dirty="0">
                <a:solidFill>
                  <a:schemeClr val="accent6">
                    <a:lumMod val="90000"/>
                  </a:schemeClr>
                </a:solidFill>
              </a:rPr>
              <a:t>Algorithm: Value Inference Engine</a:t>
            </a:r>
          </a:p>
          <a:p>
            <a:pPr marL="857250" indent="-857250">
              <a:lnSpc>
                <a:spcPct val="150000"/>
              </a:lnSpc>
              <a:buFont typeface="Wingdings" pitchFamily="2" charset="2"/>
              <a:buChar char="ü"/>
            </a:pPr>
            <a:r>
              <a:rPr lang="nl-BE" sz="6000" b="1" dirty="0">
                <a:solidFill>
                  <a:schemeClr val="accent6">
                    <a:lumMod val="90000"/>
                  </a:schemeClr>
                </a:solidFill>
              </a:rPr>
              <a:t>Implementation: Multi-Language Support</a:t>
            </a:r>
          </a:p>
          <a:p>
            <a:pPr marL="857250" indent="-857250">
              <a:lnSpc>
                <a:spcPct val="150000"/>
              </a:lnSpc>
              <a:buFont typeface="Courier New" panose="02070309020205020404" pitchFamily="49" charset="0"/>
              <a:buChar char="o"/>
            </a:pPr>
            <a:r>
              <a:rPr lang="nl-BE" sz="6000" b="1" u="sng" dirty="0">
                <a:solidFill>
                  <a:srgbClr val="1B243A"/>
                </a:solidFill>
              </a:rPr>
              <a:t>Evaluation: Discovery of Real-World Vulnerabilities</a:t>
            </a:r>
          </a:p>
          <a:p>
            <a:pPr marL="857250" indent="-857250">
              <a:lnSpc>
                <a:spcPct val="150000"/>
              </a:lnSpc>
              <a:buFont typeface="Courier New" panose="02070309020205020404" pitchFamily="49" charset="0"/>
              <a:buChar char="o"/>
            </a:pPr>
            <a:endParaRPr lang="nl-BE" sz="6000" b="1" dirty="0">
              <a:solidFill>
                <a:srgbClr val="1B243A"/>
              </a:solidFill>
            </a:endParaRPr>
          </a:p>
        </p:txBody>
      </p:sp>
    </p:spTree>
    <p:extLst>
      <p:ext uri="{BB962C8B-B14F-4D97-AF65-F5344CB8AC3E}">
        <p14:creationId xmlns:p14="http://schemas.microsoft.com/office/powerpoint/2010/main" val="1586827923"/>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FF3EF-D665-5455-E4DE-D53E0D214E0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D092D19-C90A-B002-D600-12B22FEDADE2}"/>
              </a:ext>
            </a:extLst>
          </p:cNvPr>
          <p:cNvSpPr txBox="1"/>
          <p:nvPr/>
        </p:nvSpPr>
        <p:spPr>
          <a:xfrm>
            <a:off x="1132204" y="921160"/>
            <a:ext cx="22825076" cy="1015663"/>
          </a:xfrm>
          <a:prstGeom prst="rect">
            <a:avLst/>
          </a:prstGeom>
          <a:noFill/>
        </p:spPr>
        <p:txBody>
          <a:bodyPr wrap="square">
            <a:spAutoFit/>
          </a:bodyPr>
          <a:lstStyle/>
          <a:p>
            <a:pPr>
              <a:spcBef>
                <a:spcPts val="0"/>
              </a:spcBef>
              <a:spcAft>
                <a:spcPts val="0"/>
              </a:spcAft>
            </a:pPr>
            <a:r>
              <a:rPr lang="nl-BE" sz="5850" b="1" dirty="0">
                <a:latin typeface="Nunito" pitchFamily="2" charset="77"/>
                <a:ea typeface="Red Hat Text SemiBold" panose="02010503040201060303" pitchFamily="2" charset="0"/>
                <a:cs typeface="Red Hat Text SemiBold" panose="02010503040201060303" pitchFamily="2" charset="0"/>
              </a:rPr>
              <a:t>How effective is our approach in verifying tagged programs?</a:t>
            </a:r>
          </a:p>
        </p:txBody>
      </p:sp>
      <p:sp>
        <p:nvSpPr>
          <p:cNvPr id="2" name="Tekstvak 1">
            <a:extLst>
              <a:ext uri="{FF2B5EF4-FFF2-40B4-BE49-F238E27FC236}">
                <a16:creationId xmlns:a16="http://schemas.microsoft.com/office/drawing/2014/main" id="{0A546C27-3F49-DB66-E72A-DC293F6D0FD8}"/>
              </a:ext>
            </a:extLst>
          </p:cNvPr>
          <p:cNvSpPr txBox="1"/>
          <p:nvPr/>
        </p:nvSpPr>
        <p:spPr>
          <a:xfrm>
            <a:off x="23504869" y="13187659"/>
            <a:ext cx="872782" cy="646331"/>
          </a:xfrm>
          <a:prstGeom prst="rect">
            <a:avLst/>
          </a:prstGeom>
          <a:noFill/>
        </p:spPr>
        <p:txBody>
          <a:bodyPr wrap="square" rtlCol="0">
            <a:spAutoFit/>
          </a:bodyPr>
          <a:lstStyle/>
          <a:p>
            <a:r>
              <a:rPr lang="nl-BE" b="1" dirty="0">
                <a:solidFill>
                  <a:schemeClr val="bg1"/>
                </a:solidFill>
              </a:rPr>
              <a:t>54</a:t>
            </a:r>
          </a:p>
        </p:txBody>
      </p:sp>
      <p:sp>
        <p:nvSpPr>
          <p:cNvPr id="4" name="Tekstvak 3">
            <a:extLst>
              <a:ext uri="{FF2B5EF4-FFF2-40B4-BE49-F238E27FC236}">
                <a16:creationId xmlns:a16="http://schemas.microsoft.com/office/drawing/2014/main" id="{62C06E58-BB46-2287-2425-244798A0F0B3}"/>
              </a:ext>
            </a:extLst>
          </p:cNvPr>
          <p:cNvSpPr txBox="1"/>
          <p:nvPr/>
        </p:nvSpPr>
        <p:spPr>
          <a:xfrm>
            <a:off x="1132204" y="3078693"/>
            <a:ext cx="21682076" cy="4401205"/>
          </a:xfrm>
          <a:prstGeom prst="rect">
            <a:avLst/>
          </a:prstGeom>
          <a:noFill/>
        </p:spPr>
        <p:txBody>
          <a:bodyPr wrap="square" rtlCol="0">
            <a:spAutoFit/>
          </a:bodyPr>
          <a:lstStyle/>
          <a:p>
            <a:pPr marL="571499" indent="-571499">
              <a:buFont typeface="Arial" panose="020B0604020202020204" pitchFamily="34" charset="0"/>
              <a:buChar char="•"/>
            </a:pPr>
            <a:r>
              <a:rPr lang="en-US" sz="4000" b="1" dirty="0">
                <a:solidFill>
                  <a:schemeClr val="accent6">
                    <a:lumMod val="10000"/>
                  </a:schemeClr>
                </a:solidFill>
                <a:latin typeface="+mn-lt"/>
              </a:rPr>
              <a:t>Comparison of time and effectiveness against SMT-based approach (CIVER)</a:t>
            </a:r>
          </a:p>
          <a:p>
            <a:pPr marL="571499" indent="-571499">
              <a:buFont typeface="Arial" panose="020B0604020202020204" pitchFamily="34" charset="0"/>
              <a:buChar char="•"/>
            </a:pPr>
            <a:endParaRPr lang="en-US" sz="4000" b="1" dirty="0">
              <a:solidFill>
                <a:schemeClr val="accent6">
                  <a:lumMod val="10000"/>
                </a:schemeClr>
              </a:solidFill>
              <a:latin typeface="+mn-lt"/>
            </a:endParaRPr>
          </a:p>
          <a:p>
            <a:pPr marL="571499" indent="-571499">
              <a:buFont typeface="Arial" panose="020B0604020202020204" pitchFamily="34" charset="0"/>
              <a:buChar char="•"/>
            </a:pPr>
            <a:r>
              <a:rPr lang="en-US" sz="4000" b="1" dirty="0">
                <a:solidFill>
                  <a:schemeClr val="accent6">
                    <a:lumMod val="10000"/>
                  </a:schemeClr>
                </a:solidFill>
                <a:latin typeface="+mn-lt"/>
              </a:rPr>
              <a:t>35 tagged benchmark programs </a:t>
            </a:r>
          </a:p>
          <a:p>
            <a:pPr marL="571499" indent="-571499">
              <a:buFont typeface="Arial" panose="020B0604020202020204" pitchFamily="34" charset="0"/>
              <a:buChar char="•"/>
            </a:pPr>
            <a:endParaRPr lang="en-US" sz="4000" b="1" dirty="0">
              <a:solidFill>
                <a:schemeClr val="accent6">
                  <a:lumMod val="10000"/>
                </a:schemeClr>
              </a:solidFill>
              <a:latin typeface="+mn-lt"/>
            </a:endParaRPr>
          </a:p>
          <a:p>
            <a:pPr marL="571499" indent="-571499">
              <a:buFont typeface="Arial" panose="020B0604020202020204" pitchFamily="34" charset="0"/>
              <a:buChar char="•"/>
            </a:pPr>
            <a:r>
              <a:rPr lang="nl-BE" sz="4000" b="1" dirty="0"/>
              <a:t>On average</a:t>
            </a:r>
            <a:r>
              <a:rPr lang="nl-BE" sz="4000" b="1" dirty="0">
                <a:solidFill>
                  <a:srgbClr val="00B050"/>
                </a:solidFill>
              </a:rPr>
              <a:t> two orders of magnitude faster</a:t>
            </a:r>
            <a:endParaRPr lang="en-US" sz="4000" b="1" dirty="0">
              <a:solidFill>
                <a:schemeClr val="accent6">
                  <a:lumMod val="10000"/>
                </a:schemeClr>
              </a:solidFill>
              <a:latin typeface="+mn-lt"/>
            </a:endParaRPr>
          </a:p>
          <a:p>
            <a:pPr marL="571499" indent="-571499">
              <a:buFont typeface="Arial" panose="020B0604020202020204" pitchFamily="34" charset="0"/>
              <a:buChar char="•"/>
            </a:pPr>
            <a:endParaRPr lang="en-US" sz="4000" b="1" dirty="0">
              <a:solidFill>
                <a:schemeClr val="accent6">
                  <a:lumMod val="10000"/>
                </a:schemeClr>
              </a:solidFill>
              <a:latin typeface="+mn-lt"/>
            </a:endParaRPr>
          </a:p>
          <a:p>
            <a:pPr marL="571499" indent="-571499">
              <a:buFont typeface="Arial" panose="020B0604020202020204" pitchFamily="34" charset="0"/>
              <a:buChar char="•"/>
            </a:pPr>
            <a:r>
              <a:rPr lang="en-US" sz="4000" b="1" dirty="0">
                <a:solidFill>
                  <a:srgbClr val="FF0000"/>
                </a:solidFill>
                <a:latin typeface="+mn-lt"/>
              </a:rPr>
              <a:t>div-by-zero false positives</a:t>
            </a:r>
            <a:r>
              <a:rPr lang="en-US" sz="4000" b="1" dirty="0">
                <a:solidFill>
                  <a:schemeClr val="accent6">
                    <a:lumMod val="10000"/>
                  </a:schemeClr>
                </a:solidFill>
                <a:latin typeface="+mn-lt"/>
              </a:rPr>
              <a:t> due to over-approximation</a:t>
            </a:r>
          </a:p>
        </p:txBody>
      </p:sp>
      <p:pic>
        <p:nvPicPr>
          <p:cNvPr id="7" name="Afbeelding 6">
            <a:extLst>
              <a:ext uri="{FF2B5EF4-FFF2-40B4-BE49-F238E27FC236}">
                <a16:creationId xmlns:a16="http://schemas.microsoft.com/office/drawing/2014/main" id="{1CC2BDD9-0FD4-AADE-514F-DDE9DDB3AB22}"/>
              </a:ext>
            </a:extLst>
          </p:cNvPr>
          <p:cNvPicPr>
            <a:picLocks noChangeAspect="1"/>
          </p:cNvPicPr>
          <p:nvPr/>
        </p:nvPicPr>
        <p:blipFill>
          <a:blip r:embed="rId3"/>
          <a:stretch>
            <a:fillRect/>
          </a:stretch>
        </p:blipFill>
        <p:spPr>
          <a:xfrm>
            <a:off x="13460217" y="5371577"/>
            <a:ext cx="10301121" cy="7368000"/>
          </a:xfrm>
          <a:prstGeom prst="rect">
            <a:avLst/>
          </a:prstGeom>
        </p:spPr>
      </p:pic>
    </p:spTree>
    <p:extLst>
      <p:ext uri="{BB962C8B-B14F-4D97-AF65-F5344CB8AC3E}">
        <p14:creationId xmlns:p14="http://schemas.microsoft.com/office/powerpoint/2010/main" val="6584709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FF3EF-D665-5455-E4DE-D53E0D214E0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D092D19-C90A-B002-D600-12B22FEDADE2}"/>
              </a:ext>
            </a:extLst>
          </p:cNvPr>
          <p:cNvSpPr txBox="1"/>
          <p:nvPr/>
        </p:nvSpPr>
        <p:spPr>
          <a:xfrm>
            <a:off x="1132204" y="921157"/>
            <a:ext cx="22825076" cy="992579"/>
          </a:xfrm>
          <a:prstGeom prst="rect">
            <a:avLst/>
          </a:prstGeom>
          <a:noFill/>
        </p:spPr>
        <p:txBody>
          <a:bodyPr wrap="square">
            <a:spAutoFit/>
          </a:bodyPr>
          <a:lstStyle/>
          <a:p>
            <a:pPr>
              <a:spcBef>
                <a:spcPts val="0"/>
              </a:spcBef>
              <a:spcAft>
                <a:spcPts val="0"/>
              </a:spcAft>
            </a:pPr>
            <a:r>
              <a:rPr lang="nl-BE" sz="5850" b="1" dirty="0">
                <a:latin typeface="Nunito" pitchFamily="2" charset="77"/>
              </a:rPr>
              <a:t>How prevalent are these vulnerabilities in real-world programs?</a:t>
            </a:r>
          </a:p>
        </p:txBody>
      </p:sp>
      <p:pic>
        <p:nvPicPr>
          <p:cNvPr id="10242" name="Picture 2" descr="Microsoft Belgium (@Microsoftbe) / X">
            <a:extLst>
              <a:ext uri="{FF2B5EF4-FFF2-40B4-BE49-F238E27FC236}">
                <a16:creationId xmlns:a16="http://schemas.microsoft.com/office/drawing/2014/main" id="{6B32DE7F-1B5C-2F6E-C4F9-CEC2D636C7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82" t="17690" r="17690" b="17690"/>
          <a:stretch>
            <a:fillRect/>
          </a:stretch>
        </p:blipFill>
        <p:spPr bwMode="auto">
          <a:xfrm>
            <a:off x="1556951" y="2927787"/>
            <a:ext cx="3242504" cy="3282732"/>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D1C96678-F98B-06C4-6B20-FDCD9BFDF5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658542" y="1978353"/>
            <a:ext cx="7772400" cy="5181600"/>
          </a:xfrm>
          <a:prstGeom prst="rect">
            <a:avLst/>
          </a:prstGeom>
        </p:spPr>
      </p:pic>
      <p:pic>
        <p:nvPicPr>
          <p:cNvPr id="10" name="Afbeelding 9" descr="Afbeelding met Graphics, grafische vormgeving, logo, clipart&#10;&#10;Door AI gegenereerde inhoud is mogelijk onjuist.">
            <a:extLst>
              <a:ext uri="{FF2B5EF4-FFF2-40B4-BE49-F238E27FC236}">
                <a16:creationId xmlns:a16="http://schemas.microsoft.com/office/drawing/2014/main" id="{B5D7536F-E786-8ACD-D3A6-CBA088326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9333" y="2478470"/>
            <a:ext cx="4181366" cy="4181366"/>
          </a:xfrm>
          <a:prstGeom prst="rect">
            <a:avLst/>
          </a:prstGeom>
        </p:spPr>
      </p:pic>
      <p:sp>
        <p:nvSpPr>
          <p:cNvPr id="2" name="Tekstvak 1">
            <a:extLst>
              <a:ext uri="{FF2B5EF4-FFF2-40B4-BE49-F238E27FC236}">
                <a16:creationId xmlns:a16="http://schemas.microsoft.com/office/drawing/2014/main" id="{0A546C27-3F49-DB66-E72A-DC293F6D0FD8}"/>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55</a:t>
            </a:r>
          </a:p>
        </p:txBody>
      </p:sp>
      <p:pic>
        <p:nvPicPr>
          <p:cNvPr id="13" name="Afbeelding 12">
            <a:extLst>
              <a:ext uri="{FF2B5EF4-FFF2-40B4-BE49-F238E27FC236}">
                <a16:creationId xmlns:a16="http://schemas.microsoft.com/office/drawing/2014/main" id="{E783E5C2-1D9F-12E2-9341-9C330ECA6499}"/>
              </a:ext>
            </a:extLst>
          </p:cNvPr>
          <p:cNvPicPr>
            <a:picLocks noChangeAspect="1"/>
          </p:cNvPicPr>
          <p:nvPr/>
        </p:nvPicPr>
        <p:blipFill>
          <a:blip r:embed="rId6"/>
          <a:stretch>
            <a:fillRect/>
          </a:stretch>
        </p:blipFill>
        <p:spPr>
          <a:xfrm>
            <a:off x="163285" y="6659836"/>
            <a:ext cx="7772400" cy="4175076"/>
          </a:xfrm>
          <a:prstGeom prst="rect">
            <a:avLst/>
          </a:prstGeom>
        </p:spPr>
      </p:pic>
      <p:pic>
        <p:nvPicPr>
          <p:cNvPr id="14" name="Afbeelding 13">
            <a:extLst>
              <a:ext uri="{FF2B5EF4-FFF2-40B4-BE49-F238E27FC236}">
                <a16:creationId xmlns:a16="http://schemas.microsoft.com/office/drawing/2014/main" id="{5D697ABB-39AC-7B44-0845-5261810BC459}"/>
              </a:ext>
            </a:extLst>
          </p:cNvPr>
          <p:cNvPicPr>
            <a:picLocks noChangeAspect="1"/>
          </p:cNvPicPr>
          <p:nvPr/>
        </p:nvPicPr>
        <p:blipFill>
          <a:blip r:embed="rId7"/>
          <a:stretch>
            <a:fillRect/>
          </a:stretch>
        </p:blipFill>
        <p:spPr>
          <a:xfrm>
            <a:off x="546315" y="7056447"/>
            <a:ext cx="7772400" cy="3948049"/>
          </a:xfrm>
          <a:prstGeom prst="rect">
            <a:avLst/>
          </a:prstGeom>
        </p:spPr>
      </p:pic>
      <p:pic>
        <p:nvPicPr>
          <p:cNvPr id="15" name="Afbeelding 14">
            <a:extLst>
              <a:ext uri="{FF2B5EF4-FFF2-40B4-BE49-F238E27FC236}">
                <a16:creationId xmlns:a16="http://schemas.microsoft.com/office/drawing/2014/main" id="{C0D4121E-F623-448D-1026-F4051C542570}"/>
              </a:ext>
            </a:extLst>
          </p:cNvPr>
          <p:cNvPicPr>
            <a:picLocks noChangeAspect="1"/>
          </p:cNvPicPr>
          <p:nvPr/>
        </p:nvPicPr>
        <p:blipFill>
          <a:blip r:embed="rId8"/>
          <a:stretch>
            <a:fillRect/>
          </a:stretch>
        </p:blipFill>
        <p:spPr>
          <a:xfrm>
            <a:off x="929345" y="7555484"/>
            <a:ext cx="7772400" cy="4216471"/>
          </a:xfrm>
          <a:prstGeom prst="rect">
            <a:avLst/>
          </a:prstGeom>
        </p:spPr>
      </p:pic>
      <p:pic>
        <p:nvPicPr>
          <p:cNvPr id="16" name="Afbeelding 15">
            <a:extLst>
              <a:ext uri="{FF2B5EF4-FFF2-40B4-BE49-F238E27FC236}">
                <a16:creationId xmlns:a16="http://schemas.microsoft.com/office/drawing/2014/main" id="{A47781AC-CA5D-BAC3-C0E9-1D8E96169EBB}"/>
              </a:ext>
            </a:extLst>
          </p:cNvPr>
          <p:cNvPicPr>
            <a:picLocks noChangeAspect="1"/>
          </p:cNvPicPr>
          <p:nvPr/>
        </p:nvPicPr>
        <p:blipFill>
          <a:blip r:embed="rId9"/>
          <a:stretch>
            <a:fillRect/>
          </a:stretch>
        </p:blipFill>
        <p:spPr>
          <a:xfrm>
            <a:off x="1312375" y="8021576"/>
            <a:ext cx="7772400" cy="4216471"/>
          </a:xfrm>
          <a:prstGeom prst="rect">
            <a:avLst/>
          </a:prstGeom>
        </p:spPr>
      </p:pic>
      <p:pic>
        <p:nvPicPr>
          <p:cNvPr id="17" name="Afbeelding 16">
            <a:extLst>
              <a:ext uri="{FF2B5EF4-FFF2-40B4-BE49-F238E27FC236}">
                <a16:creationId xmlns:a16="http://schemas.microsoft.com/office/drawing/2014/main" id="{76577A35-8902-3720-010E-64CBD2AC01B5}"/>
              </a:ext>
            </a:extLst>
          </p:cNvPr>
          <p:cNvPicPr>
            <a:picLocks noChangeAspect="1"/>
          </p:cNvPicPr>
          <p:nvPr/>
        </p:nvPicPr>
        <p:blipFill>
          <a:blip r:embed="rId10"/>
          <a:stretch>
            <a:fillRect/>
          </a:stretch>
        </p:blipFill>
        <p:spPr>
          <a:xfrm>
            <a:off x="10461210" y="6858000"/>
            <a:ext cx="5691441" cy="5765717"/>
          </a:xfrm>
          <a:prstGeom prst="rect">
            <a:avLst/>
          </a:prstGeom>
        </p:spPr>
      </p:pic>
      <p:pic>
        <p:nvPicPr>
          <p:cNvPr id="18" name="Afbeelding 17">
            <a:extLst>
              <a:ext uri="{FF2B5EF4-FFF2-40B4-BE49-F238E27FC236}">
                <a16:creationId xmlns:a16="http://schemas.microsoft.com/office/drawing/2014/main" id="{8717D8A8-E450-BA84-313C-33EF4FBD8E7B}"/>
              </a:ext>
            </a:extLst>
          </p:cNvPr>
          <p:cNvPicPr>
            <a:picLocks noChangeAspect="1"/>
          </p:cNvPicPr>
          <p:nvPr/>
        </p:nvPicPr>
        <p:blipFill>
          <a:blip r:embed="rId11"/>
          <a:stretch>
            <a:fillRect/>
          </a:stretch>
        </p:blipFill>
        <p:spPr>
          <a:xfrm>
            <a:off x="17301741" y="6486303"/>
            <a:ext cx="6203127" cy="6308540"/>
          </a:xfrm>
          <a:prstGeom prst="rect">
            <a:avLst/>
          </a:prstGeom>
        </p:spPr>
      </p:pic>
    </p:spTree>
    <p:extLst>
      <p:ext uri="{BB962C8B-B14F-4D97-AF65-F5344CB8AC3E}">
        <p14:creationId xmlns:p14="http://schemas.microsoft.com/office/powerpoint/2010/main" val="270266222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C5951-247B-4C3C-AEEA-4D75722ADDB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BC7D3CC-A171-9445-4B9C-7E966D4D6481}"/>
              </a:ext>
            </a:extLst>
          </p:cNvPr>
          <p:cNvSpPr txBox="1"/>
          <p:nvPr/>
        </p:nvSpPr>
        <p:spPr>
          <a:xfrm>
            <a:off x="1132204" y="921157"/>
            <a:ext cx="22825076"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Future Work</a:t>
            </a:r>
          </a:p>
        </p:txBody>
      </p:sp>
      <p:sp>
        <p:nvSpPr>
          <p:cNvPr id="2" name="Tekstvak 1">
            <a:extLst>
              <a:ext uri="{FF2B5EF4-FFF2-40B4-BE49-F238E27FC236}">
                <a16:creationId xmlns:a16="http://schemas.microsoft.com/office/drawing/2014/main" id="{797617C8-E1B4-AC63-FA3D-78BCB1FB9AF1}"/>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56</a:t>
            </a:r>
          </a:p>
        </p:txBody>
      </p:sp>
      <p:sp>
        <p:nvSpPr>
          <p:cNvPr id="85" name="Shape 3">
            <a:extLst>
              <a:ext uri="{FF2B5EF4-FFF2-40B4-BE49-F238E27FC236}">
                <a16:creationId xmlns:a16="http://schemas.microsoft.com/office/drawing/2014/main" id="{6A2B03A7-0363-2F11-7B7C-9244C399E826}"/>
              </a:ext>
            </a:extLst>
          </p:cNvPr>
          <p:cNvSpPr/>
          <p:nvPr/>
        </p:nvSpPr>
        <p:spPr>
          <a:xfrm>
            <a:off x="1132204" y="3268852"/>
            <a:ext cx="6094413" cy="7069519"/>
          </a:xfrm>
          <a:prstGeom prst="roundRect">
            <a:avLst>
              <a:gd name="adj" fmla="val 4800"/>
            </a:avLst>
          </a:prstGeom>
          <a:solidFill>
            <a:srgbClr val="F0F4F8"/>
          </a:solidFill>
          <a:ln/>
        </p:spPr>
        <p:txBody>
          <a:bodyPr/>
          <a:lstStyle/>
          <a:p>
            <a:endParaRPr lang="en-US" sz="9598"/>
          </a:p>
        </p:txBody>
      </p:sp>
      <p:sp>
        <p:nvSpPr>
          <p:cNvPr id="86" name="Shape 4">
            <a:extLst>
              <a:ext uri="{FF2B5EF4-FFF2-40B4-BE49-F238E27FC236}">
                <a16:creationId xmlns:a16="http://schemas.microsoft.com/office/drawing/2014/main" id="{E416B105-BF5C-DFBB-F37D-14064DE65DB4}"/>
              </a:ext>
            </a:extLst>
          </p:cNvPr>
          <p:cNvSpPr/>
          <p:nvPr/>
        </p:nvSpPr>
        <p:spPr>
          <a:xfrm>
            <a:off x="1132204" y="3268852"/>
            <a:ext cx="6094413" cy="146266"/>
          </a:xfrm>
          <a:prstGeom prst="rect">
            <a:avLst/>
          </a:prstGeom>
          <a:solidFill>
            <a:srgbClr val="1B8BCD"/>
          </a:solidFill>
          <a:ln/>
        </p:spPr>
        <p:txBody>
          <a:bodyPr/>
          <a:lstStyle/>
          <a:p>
            <a:endParaRPr lang="en-US" sz="9598"/>
          </a:p>
        </p:txBody>
      </p:sp>
      <p:pic>
        <p:nvPicPr>
          <p:cNvPr id="87" name="Image 4" descr="preencoded.png">
            <a:extLst>
              <a:ext uri="{FF2B5EF4-FFF2-40B4-BE49-F238E27FC236}">
                <a16:creationId xmlns:a16="http://schemas.microsoft.com/office/drawing/2014/main" id="{92CB2A66-3388-DED6-D04D-665310B74A6A}"/>
              </a:ext>
            </a:extLst>
          </p:cNvPr>
          <p:cNvPicPr>
            <a:picLocks noChangeAspect="1"/>
          </p:cNvPicPr>
          <p:nvPr/>
        </p:nvPicPr>
        <p:blipFill>
          <a:blip r:embed="rId3"/>
          <a:stretch>
            <a:fillRect/>
          </a:stretch>
        </p:blipFill>
        <p:spPr>
          <a:xfrm>
            <a:off x="3326193" y="3878294"/>
            <a:ext cx="1462659" cy="1462659"/>
          </a:xfrm>
          <a:prstGeom prst="rect">
            <a:avLst/>
          </a:prstGeom>
        </p:spPr>
      </p:pic>
      <p:sp>
        <p:nvSpPr>
          <p:cNvPr id="88" name="Text 5">
            <a:extLst>
              <a:ext uri="{FF2B5EF4-FFF2-40B4-BE49-F238E27FC236}">
                <a16:creationId xmlns:a16="http://schemas.microsoft.com/office/drawing/2014/main" id="{B19D028F-0A4A-5A36-3449-4A183A59941D}"/>
              </a:ext>
            </a:extLst>
          </p:cNvPr>
          <p:cNvSpPr/>
          <p:nvPr/>
        </p:nvSpPr>
        <p:spPr>
          <a:xfrm>
            <a:off x="1497869" y="5706617"/>
            <a:ext cx="5363083" cy="853218"/>
          </a:xfrm>
          <a:prstGeom prst="rect">
            <a:avLst/>
          </a:prstGeom>
          <a:noFill/>
          <a:ln/>
        </p:spPr>
        <p:txBody>
          <a:bodyPr wrap="square" lIns="0" tIns="0" rIns="0" bIns="0" rtlCol="0" anchor="ctr"/>
          <a:lstStyle/>
          <a:p>
            <a:pPr algn="ctr"/>
            <a:r>
              <a:rPr lang="en-US" sz="4266" b="1" dirty="0">
                <a:solidFill>
                  <a:srgbClr val="1B243B"/>
                </a:solidFill>
                <a:latin typeface="Nunito" pitchFamily="34" charset="0"/>
                <a:ea typeface="Nunito" pitchFamily="34" charset="-122"/>
                <a:cs typeface="Nunito" pitchFamily="34" charset="-120"/>
              </a:rPr>
              <a:t>SoK Study</a:t>
            </a:r>
            <a:endParaRPr lang="en-US" sz="4266" dirty="0"/>
          </a:p>
        </p:txBody>
      </p:sp>
      <p:sp>
        <p:nvSpPr>
          <p:cNvPr id="89" name="Text 6">
            <a:extLst>
              <a:ext uri="{FF2B5EF4-FFF2-40B4-BE49-F238E27FC236}">
                <a16:creationId xmlns:a16="http://schemas.microsoft.com/office/drawing/2014/main" id="{F671BC41-2719-7CAD-C4D7-A82F8F2AF362}"/>
              </a:ext>
            </a:extLst>
          </p:cNvPr>
          <p:cNvSpPr/>
          <p:nvPr/>
        </p:nvSpPr>
        <p:spPr>
          <a:xfrm>
            <a:off x="1497869" y="6803612"/>
            <a:ext cx="5363083" cy="1950212"/>
          </a:xfrm>
          <a:prstGeom prst="rect">
            <a:avLst/>
          </a:prstGeom>
          <a:noFill/>
          <a:ln/>
        </p:spPr>
        <p:txBody>
          <a:bodyPr wrap="square" lIns="0" tIns="0" rIns="0" bIns="0" rtlCol="0" anchor="ctr"/>
          <a:lstStyle/>
          <a:p>
            <a:pPr algn="ctr"/>
            <a:r>
              <a:rPr lang="en-US" sz="3199" dirty="0">
                <a:solidFill>
                  <a:srgbClr val="666666"/>
                </a:solidFill>
                <a:latin typeface="Nunito" pitchFamily="34" charset="0"/>
                <a:ea typeface="Nunito" pitchFamily="34" charset="-122"/>
                <a:cs typeface="Nunito" pitchFamily="34" charset="-120"/>
              </a:rPr>
              <a:t>Systematic review of</a:t>
            </a:r>
            <a:endParaRPr lang="en-US" sz="3199" dirty="0"/>
          </a:p>
          <a:p>
            <a:pPr algn="ctr"/>
            <a:r>
              <a:rPr lang="en-US" sz="3199" dirty="0">
                <a:solidFill>
                  <a:srgbClr val="666666"/>
                </a:solidFill>
                <a:latin typeface="Nunito" pitchFamily="34" charset="0"/>
                <a:ea typeface="Nunito" pitchFamily="34" charset="-122"/>
                <a:cs typeface="Nunito" pitchFamily="34" charset="-120"/>
              </a:rPr>
              <a:t>ZK security landscape</a:t>
            </a:r>
            <a:endParaRPr lang="en-US" sz="3199" dirty="0"/>
          </a:p>
        </p:txBody>
      </p:sp>
      <p:pic>
        <p:nvPicPr>
          <p:cNvPr id="90" name="Image 5" descr="preencoded.png">
            <a:extLst>
              <a:ext uri="{FF2B5EF4-FFF2-40B4-BE49-F238E27FC236}">
                <a16:creationId xmlns:a16="http://schemas.microsoft.com/office/drawing/2014/main" id="{CA5F23B5-E6BF-8ADB-8685-DF1216181519}"/>
              </a:ext>
            </a:extLst>
          </p:cNvPr>
          <p:cNvPicPr>
            <a:picLocks noChangeAspect="1"/>
          </p:cNvPicPr>
          <p:nvPr/>
        </p:nvPicPr>
        <p:blipFill>
          <a:blip r:embed="rId4"/>
          <a:stretch>
            <a:fillRect/>
          </a:stretch>
        </p:blipFill>
        <p:spPr>
          <a:xfrm>
            <a:off x="7592282" y="5828505"/>
            <a:ext cx="1218883" cy="1218883"/>
          </a:xfrm>
          <a:prstGeom prst="rect">
            <a:avLst/>
          </a:prstGeom>
        </p:spPr>
      </p:pic>
      <p:sp>
        <p:nvSpPr>
          <p:cNvPr id="91" name="Shape 7">
            <a:extLst>
              <a:ext uri="{FF2B5EF4-FFF2-40B4-BE49-F238E27FC236}">
                <a16:creationId xmlns:a16="http://schemas.microsoft.com/office/drawing/2014/main" id="{0459F454-2240-0AE9-58DF-6A6BFA37AB4D}"/>
              </a:ext>
            </a:extLst>
          </p:cNvPr>
          <p:cNvSpPr/>
          <p:nvPr/>
        </p:nvSpPr>
        <p:spPr>
          <a:xfrm>
            <a:off x="9176829" y="3268852"/>
            <a:ext cx="6825742" cy="7069519"/>
          </a:xfrm>
          <a:prstGeom prst="roundRect">
            <a:avLst>
              <a:gd name="adj" fmla="val 4286"/>
            </a:avLst>
          </a:prstGeom>
          <a:solidFill>
            <a:srgbClr val="F0F4F8"/>
          </a:solidFill>
          <a:ln/>
        </p:spPr>
        <p:txBody>
          <a:bodyPr/>
          <a:lstStyle/>
          <a:p>
            <a:endParaRPr lang="en-US" sz="9598"/>
          </a:p>
        </p:txBody>
      </p:sp>
      <p:sp>
        <p:nvSpPr>
          <p:cNvPr id="92" name="Shape 8">
            <a:extLst>
              <a:ext uri="{FF2B5EF4-FFF2-40B4-BE49-F238E27FC236}">
                <a16:creationId xmlns:a16="http://schemas.microsoft.com/office/drawing/2014/main" id="{CD989A1C-07CF-B91F-341E-5AAFCD45090A}"/>
              </a:ext>
            </a:extLst>
          </p:cNvPr>
          <p:cNvSpPr/>
          <p:nvPr/>
        </p:nvSpPr>
        <p:spPr>
          <a:xfrm>
            <a:off x="9176829" y="3268852"/>
            <a:ext cx="6825742" cy="146266"/>
          </a:xfrm>
          <a:prstGeom prst="rect">
            <a:avLst/>
          </a:prstGeom>
          <a:solidFill>
            <a:srgbClr val="1A8BCD"/>
          </a:solidFill>
          <a:ln>
            <a:solidFill>
              <a:srgbClr val="1A8BCD"/>
            </a:solidFill>
          </a:ln>
        </p:spPr>
        <p:txBody>
          <a:bodyPr/>
          <a:lstStyle/>
          <a:p>
            <a:endParaRPr lang="en-US" sz="9598"/>
          </a:p>
        </p:txBody>
      </p:sp>
      <p:sp>
        <p:nvSpPr>
          <p:cNvPr id="93" name="Text 9">
            <a:extLst>
              <a:ext uri="{FF2B5EF4-FFF2-40B4-BE49-F238E27FC236}">
                <a16:creationId xmlns:a16="http://schemas.microsoft.com/office/drawing/2014/main" id="{70E7C47B-7A92-2672-0D90-B3F8F7E83C82}"/>
              </a:ext>
            </a:extLst>
          </p:cNvPr>
          <p:cNvSpPr/>
          <p:nvPr/>
        </p:nvSpPr>
        <p:spPr>
          <a:xfrm>
            <a:off x="9420606" y="3634517"/>
            <a:ext cx="6338189" cy="853218"/>
          </a:xfrm>
          <a:prstGeom prst="rect">
            <a:avLst/>
          </a:prstGeom>
          <a:noFill/>
          <a:ln/>
        </p:spPr>
        <p:txBody>
          <a:bodyPr wrap="square" lIns="0" tIns="0" rIns="0" bIns="0" rtlCol="0" anchor="ctr"/>
          <a:lstStyle/>
          <a:p>
            <a:pPr algn="ctr"/>
            <a:r>
              <a:rPr lang="en-US" sz="4266" b="1" dirty="0">
                <a:solidFill>
                  <a:srgbClr val="1B243B"/>
                </a:solidFill>
                <a:latin typeface="Nunito" pitchFamily="34" charset="0"/>
                <a:ea typeface="Nunito" pitchFamily="34" charset="-122"/>
                <a:cs typeface="Nunito" pitchFamily="34" charset="-120"/>
              </a:rPr>
              <a:t>Key Directions</a:t>
            </a:r>
            <a:endParaRPr lang="en-US" sz="4266" dirty="0"/>
          </a:p>
        </p:txBody>
      </p:sp>
      <p:sp>
        <p:nvSpPr>
          <p:cNvPr id="94" name="Shape 10">
            <a:extLst>
              <a:ext uri="{FF2B5EF4-FFF2-40B4-BE49-F238E27FC236}">
                <a16:creationId xmlns:a16="http://schemas.microsoft.com/office/drawing/2014/main" id="{E98D8472-7FBE-8527-78B2-094AB7F69B53}"/>
              </a:ext>
            </a:extLst>
          </p:cNvPr>
          <p:cNvSpPr/>
          <p:nvPr/>
        </p:nvSpPr>
        <p:spPr>
          <a:xfrm>
            <a:off x="9542494" y="4731512"/>
            <a:ext cx="6094413" cy="1584547"/>
          </a:xfrm>
          <a:prstGeom prst="roundRect">
            <a:avLst>
              <a:gd name="adj" fmla="val 12308"/>
            </a:avLst>
          </a:prstGeom>
          <a:solidFill>
            <a:srgbClr val="FFFFFF"/>
          </a:solidFill>
          <a:ln/>
        </p:spPr>
        <p:txBody>
          <a:bodyPr/>
          <a:lstStyle/>
          <a:p>
            <a:endParaRPr lang="en-US" sz="9598"/>
          </a:p>
        </p:txBody>
      </p:sp>
      <p:pic>
        <p:nvPicPr>
          <p:cNvPr id="95" name="Image 6" descr="preencoded.png">
            <a:extLst>
              <a:ext uri="{FF2B5EF4-FFF2-40B4-BE49-F238E27FC236}">
                <a16:creationId xmlns:a16="http://schemas.microsoft.com/office/drawing/2014/main" id="{C260B141-D0D5-DED4-5F4E-7112367408E0}"/>
              </a:ext>
            </a:extLst>
          </p:cNvPr>
          <p:cNvPicPr>
            <a:picLocks noChangeAspect="1"/>
          </p:cNvPicPr>
          <p:nvPr/>
        </p:nvPicPr>
        <p:blipFill>
          <a:blip r:embed="rId5"/>
          <a:stretch>
            <a:fillRect/>
          </a:stretch>
        </p:blipFill>
        <p:spPr>
          <a:xfrm>
            <a:off x="9908159" y="5024043"/>
            <a:ext cx="975106" cy="975106"/>
          </a:xfrm>
          <a:prstGeom prst="rect">
            <a:avLst/>
          </a:prstGeom>
        </p:spPr>
      </p:pic>
      <p:sp>
        <p:nvSpPr>
          <p:cNvPr id="96" name="Text 11">
            <a:extLst>
              <a:ext uri="{FF2B5EF4-FFF2-40B4-BE49-F238E27FC236}">
                <a16:creationId xmlns:a16="http://schemas.microsoft.com/office/drawing/2014/main" id="{B92586AC-7438-D5E0-CB3E-985BAA12F8A4}"/>
              </a:ext>
            </a:extLst>
          </p:cNvPr>
          <p:cNvSpPr/>
          <p:nvPr/>
        </p:nvSpPr>
        <p:spPr>
          <a:xfrm>
            <a:off x="11127041" y="4902155"/>
            <a:ext cx="4387977" cy="609441"/>
          </a:xfrm>
          <a:prstGeom prst="rect">
            <a:avLst/>
          </a:prstGeom>
          <a:noFill/>
          <a:ln/>
        </p:spPr>
        <p:txBody>
          <a:bodyPr wrap="square" lIns="0" tIns="0" rIns="0" bIns="0" rtlCol="0" anchor="ctr"/>
          <a:lstStyle/>
          <a:p>
            <a:r>
              <a:rPr lang="en-US" sz="3199" b="1" dirty="0">
                <a:solidFill>
                  <a:srgbClr val="1B243B"/>
                </a:solidFill>
                <a:latin typeface="Nunito" pitchFamily="34" charset="0"/>
                <a:ea typeface="Nunito" pitchFamily="34" charset="-122"/>
                <a:cs typeface="Nunito" pitchFamily="34" charset="-120"/>
              </a:rPr>
              <a:t>Improve Usability</a:t>
            </a:r>
            <a:endParaRPr lang="en-US" sz="3199" dirty="0"/>
          </a:p>
        </p:txBody>
      </p:sp>
      <p:sp>
        <p:nvSpPr>
          <p:cNvPr id="97" name="Text 12">
            <a:extLst>
              <a:ext uri="{FF2B5EF4-FFF2-40B4-BE49-F238E27FC236}">
                <a16:creationId xmlns:a16="http://schemas.microsoft.com/office/drawing/2014/main" id="{8C3CD78C-DF28-D975-DD1F-76886E0D2AE8}"/>
              </a:ext>
            </a:extLst>
          </p:cNvPr>
          <p:cNvSpPr/>
          <p:nvPr/>
        </p:nvSpPr>
        <p:spPr>
          <a:xfrm>
            <a:off x="11127041" y="5535974"/>
            <a:ext cx="4387977" cy="609441"/>
          </a:xfrm>
          <a:prstGeom prst="rect">
            <a:avLst/>
          </a:prstGeom>
          <a:noFill/>
          <a:ln/>
        </p:spPr>
        <p:txBody>
          <a:bodyPr wrap="square" lIns="0" tIns="0" rIns="0" bIns="0" rtlCol="0" anchor="ctr"/>
          <a:lstStyle/>
          <a:p>
            <a:r>
              <a:rPr lang="en-US" sz="2666" dirty="0">
                <a:solidFill>
                  <a:srgbClr val="666666"/>
                </a:solidFill>
                <a:latin typeface="Nunito" pitchFamily="34" charset="0"/>
                <a:ea typeface="Nunito" pitchFamily="34" charset="-122"/>
                <a:cs typeface="Nunito" pitchFamily="34" charset="-120"/>
              </a:rPr>
              <a:t>Better tooling &amp; abstractions</a:t>
            </a:r>
            <a:endParaRPr lang="en-US" sz="2666" dirty="0"/>
          </a:p>
        </p:txBody>
      </p:sp>
      <p:sp>
        <p:nvSpPr>
          <p:cNvPr id="98" name="Shape 13">
            <a:extLst>
              <a:ext uri="{FF2B5EF4-FFF2-40B4-BE49-F238E27FC236}">
                <a16:creationId xmlns:a16="http://schemas.microsoft.com/office/drawing/2014/main" id="{C896D9C4-5461-8B37-F2D1-CA40432BE8CB}"/>
              </a:ext>
            </a:extLst>
          </p:cNvPr>
          <p:cNvSpPr/>
          <p:nvPr/>
        </p:nvSpPr>
        <p:spPr>
          <a:xfrm>
            <a:off x="9542494" y="6559835"/>
            <a:ext cx="6094413" cy="1584547"/>
          </a:xfrm>
          <a:prstGeom prst="roundRect">
            <a:avLst>
              <a:gd name="adj" fmla="val 12308"/>
            </a:avLst>
          </a:prstGeom>
          <a:solidFill>
            <a:srgbClr val="FFFFFF"/>
          </a:solidFill>
          <a:ln/>
        </p:spPr>
        <p:txBody>
          <a:bodyPr/>
          <a:lstStyle/>
          <a:p>
            <a:endParaRPr lang="en-US" sz="9598"/>
          </a:p>
        </p:txBody>
      </p:sp>
      <p:pic>
        <p:nvPicPr>
          <p:cNvPr id="99" name="Image 7" descr="preencoded.png">
            <a:extLst>
              <a:ext uri="{FF2B5EF4-FFF2-40B4-BE49-F238E27FC236}">
                <a16:creationId xmlns:a16="http://schemas.microsoft.com/office/drawing/2014/main" id="{86DE06E7-C981-08BC-ADEF-B7C26C6A9554}"/>
              </a:ext>
            </a:extLst>
          </p:cNvPr>
          <p:cNvPicPr>
            <a:picLocks noChangeAspect="1"/>
          </p:cNvPicPr>
          <p:nvPr/>
        </p:nvPicPr>
        <p:blipFill>
          <a:blip r:embed="rId6"/>
          <a:stretch>
            <a:fillRect/>
          </a:stretch>
        </p:blipFill>
        <p:spPr>
          <a:xfrm>
            <a:off x="9908159" y="6852367"/>
            <a:ext cx="975106" cy="975106"/>
          </a:xfrm>
          <a:prstGeom prst="rect">
            <a:avLst/>
          </a:prstGeom>
        </p:spPr>
      </p:pic>
      <p:sp>
        <p:nvSpPr>
          <p:cNvPr id="100" name="Text 14">
            <a:extLst>
              <a:ext uri="{FF2B5EF4-FFF2-40B4-BE49-F238E27FC236}">
                <a16:creationId xmlns:a16="http://schemas.microsoft.com/office/drawing/2014/main" id="{DB9FF226-6CA7-9BA0-DFE8-A48C2A8F9659}"/>
              </a:ext>
            </a:extLst>
          </p:cNvPr>
          <p:cNvSpPr/>
          <p:nvPr/>
        </p:nvSpPr>
        <p:spPr>
          <a:xfrm>
            <a:off x="11127041" y="6730479"/>
            <a:ext cx="4387977" cy="609441"/>
          </a:xfrm>
          <a:prstGeom prst="rect">
            <a:avLst/>
          </a:prstGeom>
          <a:noFill/>
          <a:ln/>
        </p:spPr>
        <p:txBody>
          <a:bodyPr wrap="square" lIns="0" tIns="0" rIns="0" bIns="0" rtlCol="0" anchor="ctr"/>
          <a:lstStyle/>
          <a:p>
            <a:r>
              <a:rPr lang="en-US" sz="3199" b="1" dirty="0">
                <a:solidFill>
                  <a:srgbClr val="1B243B"/>
                </a:solidFill>
                <a:latin typeface="Nunito" pitchFamily="34" charset="0"/>
                <a:ea typeface="Nunito" pitchFamily="34" charset="-122"/>
                <a:cs typeface="Nunito" pitchFamily="34" charset="-120"/>
              </a:rPr>
              <a:t>Leverage AI</a:t>
            </a:r>
            <a:endParaRPr lang="en-US" sz="3199" dirty="0"/>
          </a:p>
        </p:txBody>
      </p:sp>
      <p:sp>
        <p:nvSpPr>
          <p:cNvPr id="101" name="Text 15">
            <a:extLst>
              <a:ext uri="{FF2B5EF4-FFF2-40B4-BE49-F238E27FC236}">
                <a16:creationId xmlns:a16="http://schemas.microsoft.com/office/drawing/2014/main" id="{13B951DE-4477-808A-28FC-D8A9F9093C6F}"/>
              </a:ext>
            </a:extLst>
          </p:cNvPr>
          <p:cNvSpPr/>
          <p:nvPr/>
        </p:nvSpPr>
        <p:spPr>
          <a:xfrm>
            <a:off x="11127041" y="7364298"/>
            <a:ext cx="4387977" cy="609441"/>
          </a:xfrm>
          <a:prstGeom prst="rect">
            <a:avLst/>
          </a:prstGeom>
          <a:noFill/>
          <a:ln/>
        </p:spPr>
        <p:txBody>
          <a:bodyPr wrap="square" lIns="0" tIns="0" rIns="0" bIns="0" rtlCol="0" anchor="ctr"/>
          <a:lstStyle/>
          <a:p>
            <a:r>
              <a:rPr lang="en-US" sz="2666" dirty="0">
                <a:solidFill>
                  <a:srgbClr val="666666"/>
                </a:solidFill>
                <a:latin typeface="Nunito" pitchFamily="34" charset="0"/>
                <a:ea typeface="Nunito" pitchFamily="34" charset="-122"/>
                <a:cs typeface="Nunito" pitchFamily="34" charset="-120"/>
              </a:rPr>
              <a:t>AI-assisted tooling</a:t>
            </a:r>
            <a:endParaRPr lang="en-US" sz="2666" dirty="0"/>
          </a:p>
        </p:txBody>
      </p:sp>
      <p:sp>
        <p:nvSpPr>
          <p:cNvPr id="102" name="Shape 16">
            <a:extLst>
              <a:ext uri="{FF2B5EF4-FFF2-40B4-BE49-F238E27FC236}">
                <a16:creationId xmlns:a16="http://schemas.microsoft.com/office/drawing/2014/main" id="{65795F40-1601-E25F-A033-5D1639E47E7B}"/>
              </a:ext>
            </a:extLst>
          </p:cNvPr>
          <p:cNvSpPr/>
          <p:nvPr/>
        </p:nvSpPr>
        <p:spPr>
          <a:xfrm>
            <a:off x="9542494" y="8388159"/>
            <a:ext cx="6094413" cy="1584547"/>
          </a:xfrm>
          <a:prstGeom prst="roundRect">
            <a:avLst>
              <a:gd name="adj" fmla="val 12308"/>
            </a:avLst>
          </a:prstGeom>
          <a:solidFill>
            <a:srgbClr val="FFFFFF"/>
          </a:solidFill>
          <a:ln/>
        </p:spPr>
        <p:txBody>
          <a:bodyPr/>
          <a:lstStyle/>
          <a:p>
            <a:endParaRPr lang="en-US" sz="9598"/>
          </a:p>
        </p:txBody>
      </p:sp>
      <p:pic>
        <p:nvPicPr>
          <p:cNvPr id="103" name="Image 8" descr="preencoded.png">
            <a:extLst>
              <a:ext uri="{FF2B5EF4-FFF2-40B4-BE49-F238E27FC236}">
                <a16:creationId xmlns:a16="http://schemas.microsoft.com/office/drawing/2014/main" id="{A55E6FAA-A50F-D2EF-423A-5DAF3CC94EFF}"/>
              </a:ext>
            </a:extLst>
          </p:cNvPr>
          <p:cNvPicPr>
            <a:picLocks noChangeAspect="1"/>
          </p:cNvPicPr>
          <p:nvPr/>
        </p:nvPicPr>
        <p:blipFill>
          <a:blip r:embed="rId7"/>
          <a:stretch>
            <a:fillRect/>
          </a:stretch>
        </p:blipFill>
        <p:spPr>
          <a:xfrm>
            <a:off x="9908159" y="8680691"/>
            <a:ext cx="975106" cy="975106"/>
          </a:xfrm>
          <a:prstGeom prst="rect">
            <a:avLst/>
          </a:prstGeom>
        </p:spPr>
      </p:pic>
      <p:sp>
        <p:nvSpPr>
          <p:cNvPr id="104" name="Text 17">
            <a:extLst>
              <a:ext uri="{FF2B5EF4-FFF2-40B4-BE49-F238E27FC236}">
                <a16:creationId xmlns:a16="http://schemas.microsoft.com/office/drawing/2014/main" id="{958283E2-8F0E-7DBF-3326-D044C6E489AB}"/>
              </a:ext>
            </a:extLst>
          </p:cNvPr>
          <p:cNvSpPr/>
          <p:nvPr/>
        </p:nvSpPr>
        <p:spPr>
          <a:xfrm>
            <a:off x="11127041" y="8558803"/>
            <a:ext cx="4387977" cy="609441"/>
          </a:xfrm>
          <a:prstGeom prst="rect">
            <a:avLst/>
          </a:prstGeom>
          <a:noFill/>
          <a:ln/>
        </p:spPr>
        <p:txBody>
          <a:bodyPr wrap="square" lIns="0" tIns="0" rIns="0" bIns="0" rtlCol="0" anchor="ctr"/>
          <a:lstStyle/>
          <a:p>
            <a:r>
              <a:rPr lang="en-US" sz="3199" b="1" dirty="0">
                <a:solidFill>
                  <a:srgbClr val="1B243B"/>
                </a:solidFill>
                <a:latin typeface="Nunito" pitchFamily="34" charset="0"/>
                <a:ea typeface="Nunito" pitchFamily="34" charset="-122"/>
                <a:cs typeface="Nunito" pitchFamily="34" charset="-120"/>
              </a:rPr>
              <a:t>Proof Assistants</a:t>
            </a:r>
            <a:endParaRPr lang="en-US" sz="3199" dirty="0"/>
          </a:p>
        </p:txBody>
      </p:sp>
      <p:sp>
        <p:nvSpPr>
          <p:cNvPr id="105" name="Text 18">
            <a:extLst>
              <a:ext uri="{FF2B5EF4-FFF2-40B4-BE49-F238E27FC236}">
                <a16:creationId xmlns:a16="http://schemas.microsoft.com/office/drawing/2014/main" id="{213FE274-2C5B-DF19-9D54-0F9764542F46}"/>
              </a:ext>
            </a:extLst>
          </p:cNvPr>
          <p:cNvSpPr/>
          <p:nvPr/>
        </p:nvSpPr>
        <p:spPr>
          <a:xfrm>
            <a:off x="11127041" y="9192622"/>
            <a:ext cx="4387977" cy="609441"/>
          </a:xfrm>
          <a:prstGeom prst="rect">
            <a:avLst/>
          </a:prstGeom>
          <a:noFill/>
          <a:ln/>
        </p:spPr>
        <p:txBody>
          <a:bodyPr wrap="square" lIns="0" tIns="0" rIns="0" bIns="0" rtlCol="0" anchor="ctr"/>
          <a:lstStyle/>
          <a:p>
            <a:r>
              <a:rPr lang="en-US" sz="2666" dirty="0">
                <a:solidFill>
                  <a:srgbClr val="666666"/>
                </a:solidFill>
                <a:latin typeface="Nunito" pitchFamily="34" charset="0"/>
                <a:ea typeface="Nunito" pitchFamily="34" charset="-122"/>
                <a:cs typeface="Nunito" pitchFamily="34" charset="-120"/>
              </a:rPr>
              <a:t>Formal verification in Lean</a:t>
            </a:r>
            <a:endParaRPr lang="en-US" sz="2666" dirty="0"/>
          </a:p>
        </p:txBody>
      </p:sp>
      <p:pic>
        <p:nvPicPr>
          <p:cNvPr id="106" name="Image 9" descr="preencoded.png">
            <a:extLst>
              <a:ext uri="{FF2B5EF4-FFF2-40B4-BE49-F238E27FC236}">
                <a16:creationId xmlns:a16="http://schemas.microsoft.com/office/drawing/2014/main" id="{AA9FBC8D-096F-DE5B-BB96-BDD0D75FFF08}"/>
              </a:ext>
            </a:extLst>
          </p:cNvPr>
          <p:cNvPicPr>
            <a:picLocks noChangeAspect="1"/>
          </p:cNvPicPr>
          <p:nvPr/>
        </p:nvPicPr>
        <p:blipFill>
          <a:blip r:embed="rId4"/>
          <a:stretch>
            <a:fillRect/>
          </a:stretch>
        </p:blipFill>
        <p:spPr>
          <a:xfrm>
            <a:off x="16368236" y="5828505"/>
            <a:ext cx="1218883" cy="1218883"/>
          </a:xfrm>
          <a:prstGeom prst="rect">
            <a:avLst/>
          </a:prstGeom>
        </p:spPr>
      </p:pic>
      <p:sp>
        <p:nvSpPr>
          <p:cNvPr id="107" name="Shape 19">
            <a:extLst>
              <a:ext uri="{FF2B5EF4-FFF2-40B4-BE49-F238E27FC236}">
                <a16:creationId xmlns:a16="http://schemas.microsoft.com/office/drawing/2014/main" id="{AAC3B186-9285-B020-1B28-24CC7572A8FE}"/>
              </a:ext>
            </a:extLst>
          </p:cNvPr>
          <p:cNvSpPr/>
          <p:nvPr/>
        </p:nvSpPr>
        <p:spPr>
          <a:xfrm>
            <a:off x="17952783" y="3268852"/>
            <a:ext cx="5363083" cy="7069519"/>
          </a:xfrm>
          <a:prstGeom prst="roundRect">
            <a:avLst>
              <a:gd name="adj" fmla="val 5455"/>
            </a:avLst>
          </a:prstGeom>
          <a:solidFill>
            <a:srgbClr val="F0F4F8"/>
          </a:solidFill>
          <a:ln/>
        </p:spPr>
        <p:txBody>
          <a:bodyPr/>
          <a:lstStyle/>
          <a:p>
            <a:endParaRPr lang="en-US" sz="9598"/>
          </a:p>
        </p:txBody>
      </p:sp>
      <p:sp>
        <p:nvSpPr>
          <p:cNvPr id="108" name="Shape 20">
            <a:extLst>
              <a:ext uri="{FF2B5EF4-FFF2-40B4-BE49-F238E27FC236}">
                <a16:creationId xmlns:a16="http://schemas.microsoft.com/office/drawing/2014/main" id="{108B63EF-9C1D-16B8-E841-97B4BB89CCF6}"/>
              </a:ext>
            </a:extLst>
          </p:cNvPr>
          <p:cNvSpPr/>
          <p:nvPr/>
        </p:nvSpPr>
        <p:spPr>
          <a:xfrm>
            <a:off x="17952783" y="3268852"/>
            <a:ext cx="5363083" cy="146266"/>
          </a:xfrm>
          <a:prstGeom prst="rect">
            <a:avLst/>
          </a:prstGeom>
          <a:solidFill>
            <a:srgbClr val="1A8BCD"/>
          </a:solidFill>
          <a:ln/>
        </p:spPr>
        <p:txBody>
          <a:bodyPr/>
          <a:lstStyle/>
          <a:p>
            <a:endParaRPr lang="en-US" sz="9598"/>
          </a:p>
        </p:txBody>
      </p:sp>
      <p:pic>
        <p:nvPicPr>
          <p:cNvPr id="109" name="Image 10" descr="preencoded.png">
            <a:extLst>
              <a:ext uri="{FF2B5EF4-FFF2-40B4-BE49-F238E27FC236}">
                <a16:creationId xmlns:a16="http://schemas.microsoft.com/office/drawing/2014/main" id="{6EFDA7DC-BC93-2E6B-DC36-60715578B445}"/>
              </a:ext>
            </a:extLst>
          </p:cNvPr>
          <p:cNvPicPr>
            <a:picLocks noChangeAspect="1"/>
          </p:cNvPicPr>
          <p:nvPr/>
        </p:nvPicPr>
        <p:blipFill>
          <a:blip r:embed="rId8"/>
          <a:stretch>
            <a:fillRect/>
          </a:stretch>
        </p:blipFill>
        <p:spPr>
          <a:xfrm>
            <a:off x="19659218" y="3878293"/>
            <a:ext cx="1706436" cy="1706436"/>
          </a:xfrm>
          <a:prstGeom prst="rect">
            <a:avLst/>
          </a:prstGeom>
        </p:spPr>
      </p:pic>
      <p:sp>
        <p:nvSpPr>
          <p:cNvPr id="110" name="Text 21">
            <a:extLst>
              <a:ext uri="{FF2B5EF4-FFF2-40B4-BE49-F238E27FC236}">
                <a16:creationId xmlns:a16="http://schemas.microsoft.com/office/drawing/2014/main" id="{4A1172C3-C3B6-E763-A745-60AB0B4FE114}"/>
              </a:ext>
            </a:extLst>
          </p:cNvPr>
          <p:cNvSpPr/>
          <p:nvPr/>
        </p:nvSpPr>
        <p:spPr>
          <a:xfrm>
            <a:off x="18196560" y="5950394"/>
            <a:ext cx="4875530" cy="1340771"/>
          </a:xfrm>
          <a:prstGeom prst="rect">
            <a:avLst/>
          </a:prstGeom>
          <a:noFill/>
          <a:ln/>
        </p:spPr>
        <p:txBody>
          <a:bodyPr wrap="square" lIns="0" tIns="0" rIns="0" bIns="0" rtlCol="0" anchor="ctr"/>
          <a:lstStyle/>
          <a:p>
            <a:pPr algn="ctr"/>
            <a:r>
              <a:rPr lang="en-US" sz="4266" b="1" dirty="0">
                <a:solidFill>
                  <a:srgbClr val="1B243B"/>
                </a:solidFill>
                <a:latin typeface="Nunito" pitchFamily="34" charset="0"/>
                <a:ea typeface="Nunito" pitchFamily="34" charset="-122"/>
                <a:cs typeface="Nunito" pitchFamily="34" charset="-120"/>
              </a:rPr>
              <a:t>Build Secure</a:t>
            </a:r>
            <a:endParaRPr lang="en-US" sz="4266" dirty="0"/>
          </a:p>
          <a:p>
            <a:pPr algn="ctr"/>
            <a:r>
              <a:rPr lang="en-US" sz="4266" b="1" dirty="0">
                <a:solidFill>
                  <a:srgbClr val="1B243B"/>
                </a:solidFill>
                <a:latin typeface="Nunito" pitchFamily="34" charset="0"/>
                <a:ea typeface="Nunito" pitchFamily="34" charset="-122"/>
                <a:cs typeface="Nunito" pitchFamily="34" charset="-120"/>
              </a:rPr>
              <a:t>Systems</a:t>
            </a:r>
            <a:endParaRPr lang="en-US" sz="4266" dirty="0"/>
          </a:p>
        </p:txBody>
      </p:sp>
      <p:sp>
        <p:nvSpPr>
          <p:cNvPr id="111" name="Text 22">
            <a:extLst>
              <a:ext uri="{FF2B5EF4-FFF2-40B4-BE49-F238E27FC236}">
                <a16:creationId xmlns:a16="http://schemas.microsoft.com/office/drawing/2014/main" id="{67D16B65-7034-A0DF-8CFB-5F5F5E5C0B9C}"/>
              </a:ext>
            </a:extLst>
          </p:cNvPr>
          <p:cNvSpPr/>
          <p:nvPr/>
        </p:nvSpPr>
        <p:spPr>
          <a:xfrm>
            <a:off x="18196560" y="7534941"/>
            <a:ext cx="4875530" cy="1706436"/>
          </a:xfrm>
          <a:prstGeom prst="rect">
            <a:avLst/>
          </a:prstGeom>
          <a:noFill/>
          <a:ln/>
        </p:spPr>
        <p:txBody>
          <a:bodyPr wrap="square" lIns="0" tIns="0" rIns="0" bIns="0" rtlCol="0" anchor="ctr"/>
          <a:lstStyle/>
          <a:p>
            <a:pPr algn="ctr"/>
            <a:r>
              <a:rPr lang="en-US" sz="3199" dirty="0">
                <a:solidFill>
                  <a:srgbClr val="666666"/>
                </a:solidFill>
                <a:latin typeface="Nunito" pitchFamily="34" charset="0"/>
                <a:ea typeface="Nunito" pitchFamily="34" charset="-122"/>
                <a:cs typeface="Nunito" pitchFamily="34" charset="-120"/>
              </a:rPr>
              <a:t>ZK-based systems we can actually trust</a:t>
            </a:r>
            <a:endParaRPr lang="en-US" sz="3199" dirty="0"/>
          </a:p>
        </p:txBody>
      </p:sp>
    </p:spTree>
    <p:extLst>
      <p:ext uri="{BB962C8B-B14F-4D97-AF65-F5344CB8AC3E}">
        <p14:creationId xmlns:p14="http://schemas.microsoft.com/office/powerpoint/2010/main" val="34551286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dissolve">
                                      <p:cBhvr>
                                        <p:cTn id="7" dur="500"/>
                                        <p:tgtEl>
                                          <p:spTgt spid="9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dissolve">
                                      <p:cBhvr>
                                        <p:cTn id="10" dur="500"/>
                                        <p:tgtEl>
                                          <p:spTgt spid="9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dissolve">
                                      <p:cBhvr>
                                        <p:cTn id="13" dur="500"/>
                                        <p:tgtEl>
                                          <p:spTgt spid="9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dissolve">
                                      <p:cBhvr>
                                        <p:cTn id="16" dur="500"/>
                                        <p:tgtEl>
                                          <p:spTgt spid="9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dissolve">
                                      <p:cBhvr>
                                        <p:cTn id="19" dur="500"/>
                                        <p:tgtEl>
                                          <p:spTgt spid="94"/>
                                        </p:tgtEl>
                                      </p:cBhvr>
                                    </p:animEffect>
                                  </p:childTnLst>
                                </p:cTn>
                              </p:par>
                              <p:par>
                                <p:cTn id="20" presetID="9" presetClass="entr" presetSubtype="0" fill="hold"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dissolve">
                                      <p:cBhvr>
                                        <p:cTn id="22" dur="500"/>
                                        <p:tgtEl>
                                          <p:spTgt spid="9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dissolve">
                                      <p:cBhvr>
                                        <p:cTn id="25" dur="500"/>
                                        <p:tgtEl>
                                          <p:spTgt spid="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dissolve">
                                      <p:cBhvr>
                                        <p:cTn id="28" dur="500"/>
                                        <p:tgtEl>
                                          <p:spTgt spid="9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dissolve">
                                      <p:cBhvr>
                                        <p:cTn id="31" dur="500"/>
                                        <p:tgtEl>
                                          <p:spTgt spid="98"/>
                                        </p:tgtEl>
                                      </p:cBhvr>
                                    </p:animEffect>
                                  </p:childTnLst>
                                </p:cTn>
                              </p:par>
                              <p:par>
                                <p:cTn id="32" presetID="9" presetClass="entr" presetSubtype="0" fill="hold"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dissolve">
                                      <p:cBhvr>
                                        <p:cTn id="34" dur="500"/>
                                        <p:tgtEl>
                                          <p:spTgt spid="9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dissolve">
                                      <p:cBhvr>
                                        <p:cTn id="37" dur="500"/>
                                        <p:tgtEl>
                                          <p:spTgt spid="10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dissolve">
                                      <p:cBhvr>
                                        <p:cTn id="40" dur="500"/>
                                        <p:tgtEl>
                                          <p:spTgt spid="10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dissolve">
                                      <p:cBhvr>
                                        <p:cTn id="43" dur="500"/>
                                        <p:tgtEl>
                                          <p:spTgt spid="102"/>
                                        </p:tgtEl>
                                      </p:cBhvr>
                                    </p:animEffect>
                                  </p:childTnLst>
                                </p:cTn>
                              </p:par>
                              <p:par>
                                <p:cTn id="44" presetID="9" presetClass="entr" presetSubtype="0" fill="hold" nodeType="with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dissolve">
                                      <p:cBhvr>
                                        <p:cTn id="46" dur="500"/>
                                        <p:tgtEl>
                                          <p:spTgt spid="103"/>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animEffect transition="in" filter="dissolve">
                                      <p:cBhvr>
                                        <p:cTn id="49" dur="500"/>
                                        <p:tgtEl>
                                          <p:spTgt spid="104"/>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dissolve">
                                      <p:cBhvr>
                                        <p:cTn id="52" dur="500"/>
                                        <p:tgtEl>
                                          <p:spTgt spid="105"/>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dissolve">
                                      <p:cBhvr>
                                        <p:cTn id="57" dur="500"/>
                                        <p:tgtEl>
                                          <p:spTgt spid="106"/>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07"/>
                                        </p:tgtEl>
                                        <p:attrNameLst>
                                          <p:attrName>style.visibility</p:attrName>
                                        </p:attrNameLst>
                                      </p:cBhvr>
                                      <p:to>
                                        <p:strVal val="visible"/>
                                      </p:to>
                                    </p:set>
                                    <p:animEffect transition="in" filter="dissolve">
                                      <p:cBhvr>
                                        <p:cTn id="60" dur="500"/>
                                        <p:tgtEl>
                                          <p:spTgt spid="107"/>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08"/>
                                        </p:tgtEl>
                                        <p:attrNameLst>
                                          <p:attrName>style.visibility</p:attrName>
                                        </p:attrNameLst>
                                      </p:cBhvr>
                                      <p:to>
                                        <p:strVal val="visible"/>
                                      </p:to>
                                    </p:set>
                                    <p:animEffect transition="in" filter="dissolve">
                                      <p:cBhvr>
                                        <p:cTn id="63" dur="500"/>
                                        <p:tgtEl>
                                          <p:spTgt spid="108"/>
                                        </p:tgtEl>
                                      </p:cBhvr>
                                    </p:animEffect>
                                  </p:childTnLst>
                                </p:cTn>
                              </p:par>
                              <p:par>
                                <p:cTn id="64" presetID="9" presetClass="entr" presetSubtype="0" fill="hold" nodeType="withEffect">
                                  <p:stCondLst>
                                    <p:cond delay="0"/>
                                  </p:stCondLst>
                                  <p:childTnLst>
                                    <p:set>
                                      <p:cBhvr>
                                        <p:cTn id="65" dur="1" fill="hold">
                                          <p:stCondLst>
                                            <p:cond delay="0"/>
                                          </p:stCondLst>
                                        </p:cTn>
                                        <p:tgtEl>
                                          <p:spTgt spid="109"/>
                                        </p:tgtEl>
                                        <p:attrNameLst>
                                          <p:attrName>style.visibility</p:attrName>
                                        </p:attrNameLst>
                                      </p:cBhvr>
                                      <p:to>
                                        <p:strVal val="visible"/>
                                      </p:to>
                                    </p:set>
                                    <p:animEffect transition="in" filter="dissolve">
                                      <p:cBhvr>
                                        <p:cTn id="66" dur="500"/>
                                        <p:tgtEl>
                                          <p:spTgt spid="109"/>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110"/>
                                        </p:tgtEl>
                                        <p:attrNameLst>
                                          <p:attrName>style.visibility</p:attrName>
                                        </p:attrNameLst>
                                      </p:cBhvr>
                                      <p:to>
                                        <p:strVal val="visible"/>
                                      </p:to>
                                    </p:set>
                                    <p:animEffect transition="in" filter="dissolve">
                                      <p:cBhvr>
                                        <p:cTn id="69" dur="500"/>
                                        <p:tgtEl>
                                          <p:spTgt spid="110"/>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111"/>
                                        </p:tgtEl>
                                        <p:attrNameLst>
                                          <p:attrName>style.visibility</p:attrName>
                                        </p:attrNameLst>
                                      </p:cBhvr>
                                      <p:to>
                                        <p:strVal val="visible"/>
                                      </p:to>
                                    </p:set>
                                    <p:animEffect transition="in" filter="dissolve">
                                      <p:cBhvr>
                                        <p:cTn id="72"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4" grpId="0" animBg="1"/>
      <p:bldP spid="96" grpId="0" animBg="1"/>
      <p:bldP spid="97" grpId="0" animBg="1"/>
      <p:bldP spid="98" grpId="0" animBg="1"/>
      <p:bldP spid="100" grpId="0" animBg="1"/>
      <p:bldP spid="101" grpId="0" animBg="1"/>
      <p:bldP spid="102" grpId="0" animBg="1"/>
      <p:bldP spid="104" grpId="0" animBg="1"/>
      <p:bldP spid="105" grpId="0" animBg="1"/>
      <p:bldP spid="107" grpId="0" animBg="1"/>
      <p:bldP spid="108" grpId="0" animBg="1"/>
      <p:bldP spid="110" grpId="0" animBg="1"/>
      <p:bldP spid="1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F1B24-83A1-4BB2-C4BC-00101E2E3036}"/>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D24B904-F93C-F9DA-5DCD-CF190F506376}"/>
              </a:ext>
            </a:extLst>
          </p:cNvPr>
          <p:cNvSpPr txBox="1"/>
          <p:nvPr/>
        </p:nvSpPr>
        <p:spPr>
          <a:xfrm>
            <a:off x="1132204" y="921157"/>
            <a:ext cx="22825076"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Future Work</a:t>
            </a:r>
          </a:p>
        </p:txBody>
      </p:sp>
      <p:sp>
        <p:nvSpPr>
          <p:cNvPr id="2" name="Tekstvak 1">
            <a:extLst>
              <a:ext uri="{FF2B5EF4-FFF2-40B4-BE49-F238E27FC236}">
                <a16:creationId xmlns:a16="http://schemas.microsoft.com/office/drawing/2014/main" id="{D6B0B865-9976-7D92-8C64-0BBA39750B34}"/>
              </a:ext>
            </a:extLst>
          </p:cNvPr>
          <p:cNvSpPr txBox="1"/>
          <p:nvPr/>
        </p:nvSpPr>
        <p:spPr>
          <a:xfrm>
            <a:off x="23504868" y="13187656"/>
            <a:ext cx="872782" cy="646331"/>
          </a:xfrm>
          <a:prstGeom prst="rect">
            <a:avLst/>
          </a:prstGeom>
          <a:noFill/>
        </p:spPr>
        <p:txBody>
          <a:bodyPr wrap="square" rtlCol="0">
            <a:spAutoFit/>
          </a:bodyPr>
          <a:lstStyle/>
          <a:p>
            <a:r>
              <a:rPr lang="nl-BE" b="1" dirty="0">
                <a:solidFill>
                  <a:schemeClr val="bg1"/>
                </a:solidFill>
              </a:rPr>
              <a:t>57</a:t>
            </a:r>
          </a:p>
        </p:txBody>
      </p:sp>
      <p:sp>
        <p:nvSpPr>
          <p:cNvPr id="85" name="Shape 3">
            <a:extLst>
              <a:ext uri="{FF2B5EF4-FFF2-40B4-BE49-F238E27FC236}">
                <a16:creationId xmlns:a16="http://schemas.microsoft.com/office/drawing/2014/main" id="{E6E779F7-8652-4CE3-A637-5816164910EC}"/>
              </a:ext>
            </a:extLst>
          </p:cNvPr>
          <p:cNvSpPr/>
          <p:nvPr/>
        </p:nvSpPr>
        <p:spPr>
          <a:xfrm>
            <a:off x="1132204" y="3268852"/>
            <a:ext cx="6094413" cy="7069519"/>
          </a:xfrm>
          <a:prstGeom prst="roundRect">
            <a:avLst>
              <a:gd name="adj" fmla="val 4800"/>
            </a:avLst>
          </a:prstGeom>
          <a:solidFill>
            <a:srgbClr val="F0F4F8"/>
          </a:solidFill>
          <a:ln/>
        </p:spPr>
        <p:txBody>
          <a:bodyPr/>
          <a:lstStyle/>
          <a:p>
            <a:endParaRPr lang="en-US" sz="9598"/>
          </a:p>
        </p:txBody>
      </p:sp>
      <p:sp>
        <p:nvSpPr>
          <p:cNvPr id="86" name="Shape 4">
            <a:extLst>
              <a:ext uri="{FF2B5EF4-FFF2-40B4-BE49-F238E27FC236}">
                <a16:creationId xmlns:a16="http://schemas.microsoft.com/office/drawing/2014/main" id="{9B426790-F4C2-1C16-0386-3D1F28EBAA35}"/>
              </a:ext>
            </a:extLst>
          </p:cNvPr>
          <p:cNvSpPr/>
          <p:nvPr/>
        </p:nvSpPr>
        <p:spPr>
          <a:xfrm>
            <a:off x="1132204" y="3268852"/>
            <a:ext cx="6094413" cy="146266"/>
          </a:xfrm>
          <a:prstGeom prst="rect">
            <a:avLst/>
          </a:prstGeom>
          <a:solidFill>
            <a:srgbClr val="1B8BCD"/>
          </a:solidFill>
          <a:ln/>
        </p:spPr>
        <p:txBody>
          <a:bodyPr/>
          <a:lstStyle/>
          <a:p>
            <a:endParaRPr lang="en-US" sz="9598"/>
          </a:p>
        </p:txBody>
      </p:sp>
      <p:pic>
        <p:nvPicPr>
          <p:cNvPr id="87" name="Image 4" descr="preencoded.png">
            <a:extLst>
              <a:ext uri="{FF2B5EF4-FFF2-40B4-BE49-F238E27FC236}">
                <a16:creationId xmlns:a16="http://schemas.microsoft.com/office/drawing/2014/main" id="{FEBE90FE-7976-61CD-AC61-74771DBF4E22}"/>
              </a:ext>
            </a:extLst>
          </p:cNvPr>
          <p:cNvPicPr>
            <a:picLocks noChangeAspect="1"/>
          </p:cNvPicPr>
          <p:nvPr/>
        </p:nvPicPr>
        <p:blipFill>
          <a:blip r:embed="rId3"/>
          <a:stretch>
            <a:fillRect/>
          </a:stretch>
        </p:blipFill>
        <p:spPr>
          <a:xfrm>
            <a:off x="3326193" y="3878294"/>
            <a:ext cx="1462659" cy="1462659"/>
          </a:xfrm>
          <a:prstGeom prst="rect">
            <a:avLst/>
          </a:prstGeom>
        </p:spPr>
      </p:pic>
      <p:sp>
        <p:nvSpPr>
          <p:cNvPr id="88" name="Text 5">
            <a:extLst>
              <a:ext uri="{FF2B5EF4-FFF2-40B4-BE49-F238E27FC236}">
                <a16:creationId xmlns:a16="http://schemas.microsoft.com/office/drawing/2014/main" id="{DC73F7EE-0DC6-88A4-3BB1-9655D6510B9D}"/>
              </a:ext>
            </a:extLst>
          </p:cNvPr>
          <p:cNvSpPr/>
          <p:nvPr/>
        </p:nvSpPr>
        <p:spPr>
          <a:xfrm>
            <a:off x="1497869" y="5706617"/>
            <a:ext cx="5363083" cy="853218"/>
          </a:xfrm>
          <a:prstGeom prst="rect">
            <a:avLst/>
          </a:prstGeom>
          <a:noFill/>
          <a:ln/>
        </p:spPr>
        <p:txBody>
          <a:bodyPr wrap="square" lIns="0" tIns="0" rIns="0" bIns="0" rtlCol="0" anchor="ctr"/>
          <a:lstStyle/>
          <a:p>
            <a:pPr algn="ctr"/>
            <a:r>
              <a:rPr lang="en-US" sz="4266" b="1" dirty="0">
                <a:solidFill>
                  <a:srgbClr val="1B243B"/>
                </a:solidFill>
                <a:latin typeface="Nunito" pitchFamily="34" charset="0"/>
                <a:ea typeface="Nunito" pitchFamily="34" charset="-122"/>
                <a:cs typeface="Nunito" pitchFamily="34" charset="-120"/>
              </a:rPr>
              <a:t>SoK Study</a:t>
            </a:r>
            <a:endParaRPr lang="en-US" sz="4266" dirty="0"/>
          </a:p>
        </p:txBody>
      </p:sp>
      <p:sp>
        <p:nvSpPr>
          <p:cNvPr id="89" name="Text 6">
            <a:extLst>
              <a:ext uri="{FF2B5EF4-FFF2-40B4-BE49-F238E27FC236}">
                <a16:creationId xmlns:a16="http://schemas.microsoft.com/office/drawing/2014/main" id="{0EC152C0-2A15-286E-66A5-7319CBBD7957}"/>
              </a:ext>
            </a:extLst>
          </p:cNvPr>
          <p:cNvSpPr/>
          <p:nvPr/>
        </p:nvSpPr>
        <p:spPr>
          <a:xfrm>
            <a:off x="1497869" y="6803612"/>
            <a:ext cx="5363083" cy="1950212"/>
          </a:xfrm>
          <a:prstGeom prst="rect">
            <a:avLst/>
          </a:prstGeom>
          <a:noFill/>
          <a:ln/>
        </p:spPr>
        <p:txBody>
          <a:bodyPr wrap="square" lIns="0" tIns="0" rIns="0" bIns="0" rtlCol="0" anchor="ctr"/>
          <a:lstStyle/>
          <a:p>
            <a:pPr algn="ctr"/>
            <a:r>
              <a:rPr lang="en-US" sz="3199" dirty="0">
                <a:solidFill>
                  <a:srgbClr val="666666"/>
                </a:solidFill>
                <a:latin typeface="Nunito" pitchFamily="34" charset="0"/>
                <a:ea typeface="Nunito" pitchFamily="34" charset="-122"/>
                <a:cs typeface="Nunito" pitchFamily="34" charset="-120"/>
              </a:rPr>
              <a:t>Systematic review of</a:t>
            </a:r>
            <a:endParaRPr lang="en-US" sz="3199" dirty="0"/>
          </a:p>
          <a:p>
            <a:pPr algn="ctr"/>
            <a:r>
              <a:rPr lang="en-US" sz="3199" dirty="0">
                <a:solidFill>
                  <a:srgbClr val="666666"/>
                </a:solidFill>
                <a:latin typeface="Nunito" pitchFamily="34" charset="0"/>
                <a:ea typeface="Nunito" pitchFamily="34" charset="-122"/>
                <a:cs typeface="Nunito" pitchFamily="34" charset="-120"/>
              </a:rPr>
              <a:t>ZK security landscape</a:t>
            </a:r>
            <a:endParaRPr lang="en-US" sz="3199" dirty="0"/>
          </a:p>
        </p:txBody>
      </p:sp>
      <p:grpSp>
        <p:nvGrpSpPr>
          <p:cNvPr id="4" name="Groep 3">
            <a:extLst>
              <a:ext uri="{FF2B5EF4-FFF2-40B4-BE49-F238E27FC236}">
                <a16:creationId xmlns:a16="http://schemas.microsoft.com/office/drawing/2014/main" id="{0CA24F56-7229-765B-FEFE-19791B3BD5E5}"/>
              </a:ext>
            </a:extLst>
          </p:cNvPr>
          <p:cNvGrpSpPr/>
          <p:nvPr/>
        </p:nvGrpSpPr>
        <p:grpSpPr>
          <a:xfrm>
            <a:off x="7592282" y="3268852"/>
            <a:ext cx="9994837" cy="7069519"/>
            <a:chOff x="7592282" y="3268852"/>
            <a:chExt cx="9994837" cy="7069519"/>
          </a:xfrm>
        </p:grpSpPr>
        <p:pic>
          <p:nvPicPr>
            <p:cNvPr id="90" name="Image 5" descr="preencoded.png">
              <a:extLst>
                <a:ext uri="{FF2B5EF4-FFF2-40B4-BE49-F238E27FC236}">
                  <a16:creationId xmlns:a16="http://schemas.microsoft.com/office/drawing/2014/main" id="{983FAA97-12D2-9E8E-BEC5-A0A85AE9CBF1}"/>
                </a:ext>
              </a:extLst>
            </p:cNvPr>
            <p:cNvPicPr>
              <a:picLocks noChangeAspect="1"/>
            </p:cNvPicPr>
            <p:nvPr/>
          </p:nvPicPr>
          <p:blipFill>
            <a:blip r:embed="rId4">
              <a:alphaModFix amt="30000"/>
            </a:blip>
            <a:stretch>
              <a:fillRect/>
            </a:stretch>
          </p:blipFill>
          <p:spPr>
            <a:xfrm>
              <a:off x="7592282" y="5828505"/>
              <a:ext cx="1218883" cy="1218883"/>
            </a:xfrm>
            <a:prstGeom prst="rect">
              <a:avLst/>
            </a:prstGeom>
          </p:spPr>
        </p:pic>
        <p:sp>
          <p:nvSpPr>
            <p:cNvPr id="91" name="Shape 7">
              <a:extLst>
                <a:ext uri="{FF2B5EF4-FFF2-40B4-BE49-F238E27FC236}">
                  <a16:creationId xmlns:a16="http://schemas.microsoft.com/office/drawing/2014/main" id="{366861AF-9266-EB86-CD42-88DC1A695773}"/>
                </a:ext>
              </a:extLst>
            </p:cNvPr>
            <p:cNvSpPr/>
            <p:nvPr/>
          </p:nvSpPr>
          <p:spPr>
            <a:xfrm>
              <a:off x="9176829" y="3268852"/>
              <a:ext cx="6825742" cy="7069519"/>
            </a:xfrm>
            <a:prstGeom prst="roundRect">
              <a:avLst>
                <a:gd name="adj" fmla="val 4286"/>
              </a:avLst>
            </a:prstGeom>
            <a:solidFill>
              <a:srgbClr val="F0F4F8"/>
            </a:solidFill>
            <a:ln/>
          </p:spPr>
          <p:txBody>
            <a:bodyPr/>
            <a:lstStyle/>
            <a:p>
              <a:endParaRPr lang="en-US" sz="9598"/>
            </a:p>
          </p:txBody>
        </p:sp>
        <p:sp>
          <p:nvSpPr>
            <p:cNvPr id="92" name="Shape 8">
              <a:extLst>
                <a:ext uri="{FF2B5EF4-FFF2-40B4-BE49-F238E27FC236}">
                  <a16:creationId xmlns:a16="http://schemas.microsoft.com/office/drawing/2014/main" id="{7A15E22E-DCF0-07F3-E376-56A1CC5AAD64}"/>
                </a:ext>
              </a:extLst>
            </p:cNvPr>
            <p:cNvSpPr/>
            <p:nvPr/>
          </p:nvSpPr>
          <p:spPr>
            <a:xfrm>
              <a:off x="9176829" y="3268852"/>
              <a:ext cx="6825742" cy="146266"/>
            </a:xfrm>
            <a:prstGeom prst="rect">
              <a:avLst/>
            </a:prstGeom>
            <a:solidFill>
              <a:srgbClr val="1A8BCD">
                <a:alpha val="30000"/>
              </a:srgbClr>
            </a:solidFill>
            <a:ln>
              <a:solidFill>
                <a:srgbClr val="1A8BCD"/>
              </a:solidFill>
            </a:ln>
          </p:spPr>
          <p:txBody>
            <a:bodyPr/>
            <a:lstStyle/>
            <a:p>
              <a:endParaRPr lang="en-US" sz="9598"/>
            </a:p>
          </p:txBody>
        </p:sp>
        <p:sp>
          <p:nvSpPr>
            <p:cNvPr id="93" name="Text 9">
              <a:extLst>
                <a:ext uri="{FF2B5EF4-FFF2-40B4-BE49-F238E27FC236}">
                  <a16:creationId xmlns:a16="http://schemas.microsoft.com/office/drawing/2014/main" id="{34C5E10E-A8E4-067C-C399-3D479701B732}"/>
                </a:ext>
              </a:extLst>
            </p:cNvPr>
            <p:cNvSpPr/>
            <p:nvPr/>
          </p:nvSpPr>
          <p:spPr>
            <a:xfrm>
              <a:off x="9420606" y="3634517"/>
              <a:ext cx="6338189" cy="853218"/>
            </a:xfrm>
            <a:prstGeom prst="rect">
              <a:avLst/>
            </a:prstGeom>
            <a:noFill/>
            <a:ln/>
          </p:spPr>
          <p:txBody>
            <a:bodyPr wrap="square" lIns="0" tIns="0" rIns="0" bIns="0" rtlCol="0" anchor="ctr"/>
            <a:lstStyle/>
            <a:p>
              <a:pPr algn="ctr"/>
              <a:r>
                <a:rPr lang="en-US" sz="4266" b="1" dirty="0">
                  <a:solidFill>
                    <a:srgbClr val="1B243B">
                      <a:alpha val="30000"/>
                    </a:srgbClr>
                  </a:solidFill>
                  <a:latin typeface="Nunito" pitchFamily="34" charset="0"/>
                  <a:ea typeface="Nunito" pitchFamily="34" charset="-122"/>
                  <a:cs typeface="Nunito" pitchFamily="34" charset="-120"/>
                </a:rPr>
                <a:t>Key Directions</a:t>
              </a:r>
              <a:endParaRPr lang="en-US" sz="4266" dirty="0">
                <a:solidFill>
                  <a:schemeClr val="tx1">
                    <a:alpha val="30000"/>
                  </a:schemeClr>
                </a:solidFill>
              </a:endParaRPr>
            </a:p>
          </p:txBody>
        </p:sp>
        <p:sp>
          <p:nvSpPr>
            <p:cNvPr id="94" name="Shape 10">
              <a:extLst>
                <a:ext uri="{FF2B5EF4-FFF2-40B4-BE49-F238E27FC236}">
                  <a16:creationId xmlns:a16="http://schemas.microsoft.com/office/drawing/2014/main" id="{0132C9B4-7DB3-A491-46CE-880E90ECBE74}"/>
                </a:ext>
              </a:extLst>
            </p:cNvPr>
            <p:cNvSpPr/>
            <p:nvPr/>
          </p:nvSpPr>
          <p:spPr>
            <a:xfrm>
              <a:off x="9542494" y="4731512"/>
              <a:ext cx="6094413" cy="1584547"/>
            </a:xfrm>
            <a:prstGeom prst="roundRect">
              <a:avLst>
                <a:gd name="adj" fmla="val 12308"/>
              </a:avLst>
            </a:prstGeom>
            <a:solidFill>
              <a:srgbClr val="FFFFFF"/>
            </a:solidFill>
            <a:ln/>
          </p:spPr>
          <p:txBody>
            <a:bodyPr/>
            <a:lstStyle/>
            <a:p>
              <a:endParaRPr lang="en-US" sz="9598"/>
            </a:p>
          </p:txBody>
        </p:sp>
        <p:pic>
          <p:nvPicPr>
            <p:cNvPr id="95" name="Image 6" descr="preencoded.png">
              <a:extLst>
                <a:ext uri="{FF2B5EF4-FFF2-40B4-BE49-F238E27FC236}">
                  <a16:creationId xmlns:a16="http://schemas.microsoft.com/office/drawing/2014/main" id="{693D0D19-6443-2ACA-827B-08067ECC28E3}"/>
                </a:ext>
              </a:extLst>
            </p:cNvPr>
            <p:cNvPicPr>
              <a:picLocks noChangeAspect="1"/>
            </p:cNvPicPr>
            <p:nvPr/>
          </p:nvPicPr>
          <p:blipFill>
            <a:blip r:embed="rId5">
              <a:alphaModFix amt="30000"/>
            </a:blip>
            <a:stretch>
              <a:fillRect/>
            </a:stretch>
          </p:blipFill>
          <p:spPr>
            <a:xfrm>
              <a:off x="9908159" y="5024043"/>
              <a:ext cx="975106" cy="975106"/>
            </a:xfrm>
            <a:prstGeom prst="rect">
              <a:avLst/>
            </a:prstGeom>
          </p:spPr>
        </p:pic>
        <p:sp>
          <p:nvSpPr>
            <p:cNvPr id="96" name="Text 11">
              <a:extLst>
                <a:ext uri="{FF2B5EF4-FFF2-40B4-BE49-F238E27FC236}">
                  <a16:creationId xmlns:a16="http://schemas.microsoft.com/office/drawing/2014/main" id="{59121960-A887-C2C9-67BE-72CA62743ED1}"/>
                </a:ext>
              </a:extLst>
            </p:cNvPr>
            <p:cNvSpPr/>
            <p:nvPr/>
          </p:nvSpPr>
          <p:spPr>
            <a:xfrm>
              <a:off x="11127041" y="4902155"/>
              <a:ext cx="4387977" cy="609441"/>
            </a:xfrm>
            <a:prstGeom prst="rect">
              <a:avLst/>
            </a:prstGeom>
            <a:noFill/>
            <a:ln/>
          </p:spPr>
          <p:txBody>
            <a:bodyPr wrap="square" lIns="0" tIns="0" rIns="0" bIns="0" rtlCol="0" anchor="ctr"/>
            <a:lstStyle/>
            <a:p>
              <a:r>
                <a:rPr lang="en-US" sz="3199" b="1" dirty="0">
                  <a:solidFill>
                    <a:srgbClr val="1B243B">
                      <a:alpha val="30000"/>
                    </a:srgbClr>
                  </a:solidFill>
                  <a:latin typeface="Nunito" pitchFamily="34" charset="0"/>
                  <a:ea typeface="Nunito" pitchFamily="34" charset="-122"/>
                  <a:cs typeface="Nunito" pitchFamily="34" charset="-120"/>
                </a:rPr>
                <a:t>Improve Usability</a:t>
              </a:r>
              <a:endParaRPr lang="en-US" sz="3199" dirty="0">
                <a:solidFill>
                  <a:schemeClr val="tx1">
                    <a:alpha val="30000"/>
                  </a:schemeClr>
                </a:solidFill>
              </a:endParaRPr>
            </a:p>
          </p:txBody>
        </p:sp>
        <p:sp>
          <p:nvSpPr>
            <p:cNvPr id="97" name="Text 12">
              <a:extLst>
                <a:ext uri="{FF2B5EF4-FFF2-40B4-BE49-F238E27FC236}">
                  <a16:creationId xmlns:a16="http://schemas.microsoft.com/office/drawing/2014/main" id="{CE2415ED-6AD8-EED6-1845-7B799CA63C2B}"/>
                </a:ext>
              </a:extLst>
            </p:cNvPr>
            <p:cNvSpPr/>
            <p:nvPr/>
          </p:nvSpPr>
          <p:spPr>
            <a:xfrm>
              <a:off x="11127041" y="5535974"/>
              <a:ext cx="4387977" cy="609441"/>
            </a:xfrm>
            <a:prstGeom prst="rect">
              <a:avLst/>
            </a:prstGeom>
            <a:noFill/>
            <a:ln/>
          </p:spPr>
          <p:txBody>
            <a:bodyPr wrap="square" lIns="0" tIns="0" rIns="0" bIns="0" rtlCol="0" anchor="ctr"/>
            <a:lstStyle/>
            <a:p>
              <a:r>
                <a:rPr lang="en-US" sz="2666" dirty="0">
                  <a:solidFill>
                    <a:srgbClr val="666666">
                      <a:alpha val="30000"/>
                    </a:srgbClr>
                  </a:solidFill>
                  <a:latin typeface="Nunito" pitchFamily="34" charset="0"/>
                  <a:ea typeface="Nunito" pitchFamily="34" charset="-122"/>
                  <a:cs typeface="Nunito" pitchFamily="34" charset="-120"/>
                </a:rPr>
                <a:t>Better tooling &amp; abstractions</a:t>
              </a:r>
              <a:endParaRPr lang="en-US" sz="2666" dirty="0">
                <a:solidFill>
                  <a:schemeClr val="tx1">
                    <a:alpha val="30000"/>
                  </a:schemeClr>
                </a:solidFill>
              </a:endParaRPr>
            </a:p>
          </p:txBody>
        </p:sp>
        <p:sp>
          <p:nvSpPr>
            <p:cNvPr id="98" name="Shape 13">
              <a:extLst>
                <a:ext uri="{FF2B5EF4-FFF2-40B4-BE49-F238E27FC236}">
                  <a16:creationId xmlns:a16="http://schemas.microsoft.com/office/drawing/2014/main" id="{A9ADF1D8-B353-7099-2898-0BDCB2FDB5B9}"/>
                </a:ext>
              </a:extLst>
            </p:cNvPr>
            <p:cNvSpPr/>
            <p:nvPr/>
          </p:nvSpPr>
          <p:spPr>
            <a:xfrm>
              <a:off x="9542494" y="6559835"/>
              <a:ext cx="6094413" cy="1584547"/>
            </a:xfrm>
            <a:prstGeom prst="roundRect">
              <a:avLst>
                <a:gd name="adj" fmla="val 12308"/>
              </a:avLst>
            </a:prstGeom>
            <a:solidFill>
              <a:srgbClr val="FFFFFF"/>
            </a:solidFill>
            <a:ln/>
          </p:spPr>
          <p:txBody>
            <a:bodyPr/>
            <a:lstStyle/>
            <a:p>
              <a:endParaRPr lang="en-US" sz="9598"/>
            </a:p>
          </p:txBody>
        </p:sp>
        <p:pic>
          <p:nvPicPr>
            <p:cNvPr id="99" name="Image 7" descr="preencoded.png">
              <a:extLst>
                <a:ext uri="{FF2B5EF4-FFF2-40B4-BE49-F238E27FC236}">
                  <a16:creationId xmlns:a16="http://schemas.microsoft.com/office/drawing/2014/main" id="{FF22BF87-E238-31C8-C9CE-A972C6D48B3F}"/>
                </a:ext>
              </a:extLst>
            </p:cNvPr>
            <p:cNvPicPr>
              <a:picLocks noChangeAspect="1"/>
            </p:cNvPicPr>
            <p:nvPr/>
          </p:nvPicPr>
          <p:blipFill>
            <a:blip r:embed="rId6">
              <a:alphaModFix amt="30000"/>
            </a:blip>
            <a:stretch>
              <a:fillRect/>
            </a:stretch>
          </p:blipFill>
          <p:spPr>
            <a:xfrm>
              <a:off x="9908159" y="6852367"/>
              <a:ext cx="975106" cy="975106"/>
            </a:xfrm>
            <a:prstGeom prst="rect">
              <a:avLst/>
            </a:prstGeom>
          </p:spPr>
        </p:pic>
        <p:sp>
          <p:nvSpPr>
            <p:cNvPr id="100" name="Text 14">
              <a:extLst>
                <a:ext uri="{FF2B5EF4-FFF2-40B4-BE49-F238E27FC236}">
                  <a16:creationId xmlns:a16="http://schemas.microsoft.com/office/drawing/2014/main" id="{9C64FF58-55F6-FF9F-7D58-853A64A9A1C3}"/>
                </a:ext>
              </a:extLst>
            </p:cNvPr>
            <p:cNvSpPr/>
            <p:nvPr/>
          </p:nvSpPr>
          <p:spPr>
            <a:xfrm>
              <a:off x="11127041" y="6730479"/>
              <a:ext cx="4387977" cy="609441"/>
            </a:xfrm>
            <a:prstGeom prst="rect">
              <a:avLst/>
            </a:prstGeom>
            <a:noFill/>
            <a:ln/>
          </p:spPr>
          <p:txBody>
            <a:bodyPr wrap="square" lIns="0" tIns="0" rIns="0" bIns="0" rtlCol="0" anchor="ctr"/>
            <a:lstStyle/>
            <a:p>
              <a:r>
                <a:rPr lang="en-US" sz="3199" b="1" dirty="0">
                  <a:solidFill>
                    <a:srgbClr val="1B243B">
                      <a:alpha val="30000"/>
                    </a:srgbClr>
                  </a:solidFill>
                  <a:latin typeface="Nunito" pitchFamily="34" charset="0"/>
                  <a:ea typeface="Nunito" pitchFamily="34" charset="-122"/>
                  <a:cs typeface="Nunito" pitchFamily="34" charset="-120"/>
                </a:rPr>
                <a:t>Leverage AI</a:t>
              </a:r>
              <a:endParaRPr lang="en-US" sz="3199" dirty="0">
                <a:solidFill>
                  <a:schemeClr val="tx1">
                    <a:alpha val="30000"/>
                  </a:schemeClr>
                </a:solidFill>
              </a:endParaRPr>
            </a:p>
          </p:txBody>
        </p:sp>
        <p:sp>
          <p:nvSpPr>
            <p:cNvPr id="101" name="Text 15">
              <a:extLst>
                <a:ext uri="{FF2B5EF4-FFF2-40B4-BE49-F238E27FC236}">
                  <a16:creationId xmlns:a16="http://schemas.microsoft.com/office/drawing/2014/main" id="{0E48B530-8CD7-7ADF-701F-26A94ED04949}"/>
                </a:ext>
              </a:extLst>
            </p:cNvPr>
            <p:cNvSpPr/>
            <p:nvPr/>
          </p:nvSpPr>
          <p:spPr>
            <a:xfrm>
              <a:off x="11127041" y="7364298"/>
              <a:ext cx="4387977" cy="609441"/>
            </a:xfrm>
            <a:prstGeom prst="rect">
              <a:avLst/>
            </a:prstGeom>
            <a:noFill/>
            <a:ln/>
          </p:spPr>
          <p:txBody>
            <a:bodyPr wrap="square" lIns="0" tIns="0" rIns="0" bIns="0" rtlCol="0" anchor="ctr"/>
            <a:lstStyle/>
            <a:p>
              <a:r>
                <a:rPr lang="en-US" sz="2666" dirty="0">
                  <a:solidFill>
                    <a:srgbClr val="666666">
                      <a:alpha val="30000"/>
                    </a:srgbClr>
                  </a:solidFill>
                  <a:latin typeface="Nunito" pitchFamily="34" charset="0"/>
                  <a:ea typeface="Nunito" pitchFamily="34" charset="-122"/>
                  <a:cs typeface="Nunito" pitchFamily="34" charset="-120"/>
                </a:rPr>
                <a:t>AI-assisted tooling</a:t>
              </a:r>
              <a:endParaRPr lang="en-US" sz="2666" dirty="0">
                <a:solidFill>
                  <a:schemeClr val="tx1">
                    <a:alpha val="30000"/>
                  </a:schemeClr>
                </a:solidFill>
              </a:endParaRPr>
            </a:p>
          </p:txBody>
        </p:sp>
        <p:sp>
          <p:nvSpPr>
            <p:cNvPr id="102" name="Shape 16">
              <a:extLst>
                <a:ext uri="{FF2B5EF4-FFF2-40B4-BE49-F238E27FC236}">
                  <a16:creationId xmlns:a16="http://schemas.microsoft.com/office/drawing/2014/main" id="{9872DA6D-321F-4CD7-E806-D48254F9473E}"/>
                </a:ext>
              </a:extLst>
            </p:cNvPr>
            <p:cNvSpPr/>
            <p:nvPr/>
          </p:nvSpPr>
          <p:spPr>
            <a:xfrm>
              <a:off x="9542494" y="8388159"/>
              <a:ext cx="6094413" cy="1584547"/>
            </a:xfrm>
            <a:prstGeom prst="roundRect">
              <a:avLst>
                <a:gd name="adj" fmla="val 12308"/>
              </a:avLst>
            </a:prstGeom>
            <a:solidFill>
              <a:srgbClr val="FFFFFF"/>
            </a:solidFill>
            <a:ln/>
          </p:spPr>
          <p:txBody>
            <a:bodyPr/>
            <a:lstStyle/>
            <a:p>
              <a:endParaRPr lang="en-US" sz="9598"/>
            </a:p>
          </p:txBody>
        </p:sp>
        <p:pic>
          <p:nvPicPr>
            <p:cNvPr id="103" name="Image 8" descr="preencoded.png">
              <a:extLst>
                <a:ext uri="{FF2B5EF4-FFF2-40B4-BE49-F238E27FC236}">
                  <a16:creationId xmlns:a16="http://schemas.microsoft.com/office/drawing/2014/main" id="{CF1F5204-F9FC-5DA7-0C53-9E198F6409F3}"/>
                </a:ext>
              </a:extLst>
            </p:cNvPr>
            <p:cNvPicPr>
              <a:picLocks noChangeAspect="1"/>
            </p:cNvPicPr>
            <p:nvPr/>
          </p:nvPicPr>
          <p:blipFill>
            <a:blip r:embed="rId7">
              <a:alphaModFix amt="30000"/>
            </a:blip>
            <a:stretch>
              <a:fillRect/>
            </a:stretch>
          </p:blipFill>
          <p:spPr>
            <a:xfrm>
              <a:off x="9908159" y="8680691"/>
              <a:ext cx="975106" cy="975106"/>
            </a:xfrm>
            <a:prstGeom prst="rect">
              <a:avLst/>
            </a:prstGeom>
          </p:spPr>
        </p:pic>
        <p:sp>
          <p:nvSpPr>
            <p:cNvPr id="104" name="Text 17">
              <a:extLst>
                <a:ext uri="{FF2B5EF4-FFF2-40B4-BE49-F238E27FC236}">
                  <a16:creationId xmlns:a16="http://schemas.microsoft.com/office/drawing/2014/main" id="{EEBA69E3-F5B9-87D6-83DD-C804A55C8F79}"/>
                </a:ext>
              </a:extLst>
            </p:cNvPr>
            <p:cNvSpPr/>
            <p:nvPr/>
          </p:nvSpPr>
          <p:spPr>
            <a:xfrm>
              <a:off x="11127041" y="8558803"/>
              <a:ext cx="4387977" cy="609441"/>
            </a:xfrm>
            <a:prstGeom prst="rect">
              <a:avLst/>
            </a:prstGeom>
            <a:noFill/>
            <a:ln/>
          </p:spPr>
          <p:txBody>
            <a:bodyPr wrap="square" lIns="0" tIns="0" rIns="0" bIns="0" rtlCol="0" anchor="ctr"/>
            <a:lstStyle/>
            <a:p>
              <a:r>
                <a:rPr lang="en-US" sz="3199" b="1" dirty="0">
                  <a:solidFill>
                    <a:srgbClr val="1B243B">
                      <a:alpha val="30000"/>
                    </a:srgbClr>
                  </a:solidFill>
                  <a:latin typeface="Nunito" pitchFamily="34" charset="0"/>
                  <a:ea typeface="Nunito" pitchFamily="34" charset="-122"/>
                  <a:cs typeface="Nunito" pitchFamily="34" charset="-120"/>
                </a:rPr>
                <a:t>Proof Assistants</a:t>
              </a:r>
              <a:endParaRPr lang="en-US" sz="3199" dirty="0">
                <a:solidFill>
                  <a:schemeClr val="tx1">
                    <a:alpha val="30000"/>
                  </a:schemeClr>
                </a:solidFill>
              </a:endParaRPr>
            </a:p>
          </p:txBody>
        </p:sp>
        <p:sp>
          <p:nvSpPr>
            <p:cNvPr id="105" name="Text 18">
              <a:extLst>
                <a:ext uri="{FF2B5EF4-FFF2-40B4-BE49-F238E27FC236}">
                  <a16:creationId xmlns:a16="http://schemas.microsoft.com/office/drawing/2014/main" id="{C1995FD5-F2E7-4311-6AC8-F6D406182761}"/>
                </a:ext>
              </a:extLst>
            </p:cNvPr>
            <p:cNvSpPr/>
            <p:nvPr/>
          </p:nvSpPr>
          <p:spPr>
            <a:xfrm>
              <a:off x="11127041" y="9192622"/>
              <a:ext cx="4387977" cy="609441"/>
            </a:xfrm>
            <a:prstGeom prst="rect">
              <a:avLst/>
            </a:prstGeom>
            <a:noFill/>
            <a:ln/>
          </p:spPr>
          <p:txBody>
            <a:bodyPr wrap="square" lIns="0" tIns="0" rIns="0" bIns="0" rtlCol="0" anchor="ctr"/>
            <a:lstStyle/>
            <a:p>
              <a:r>
                <a:rPr lang="en-US" sz="2666" dirty="0">
                  <a:solidFill>
                    <a:srgbClr val="666666">
                      <a:alpha val="30000"/>
                    </a:srgbClr>
                  </a:solidFill>
                  <a:latin typeface="Nunito" pitchFamily="34" charset="0"/>
                  <a:ea typeface="Nunito" pitchFamily="34" charset="-122"/>
                  <a:cs typeface="Nunito" pitchFamily="34" charset="-120"/>
                </a:rPr>
                <a:t>Formal verification in Lean</a:t>
              </a:r>
              <a:endParaRPr lang="en-US" sz="2666" dirty="0">
                <a:solidFill>
                  <a:schemeClr val="tx1">
                    <a:alpha val="30000"/>
                  </a:schemeClr>
                </a:solidFill>
              </a:endParaRPr>
            </a:p>
          </p:txBody>
        </p:sp>
        <p:pic>
          <p:nvPicPr>
            <p:cNvPr id="106" name="Image 9" descr="preencoded.png">
              <a:extLst>
                <a:ext uri="{FF2B5EF4-FFF2-40B4-BE49-F238E27FC236}">
                  <a16:creationId xmlns:a16="http://schemas.microsoft.com/office/drawing/2014/main" id="{52500C05-8020-F849-2C37-87E8FB4C9557}"/>
                </a:ext>
              </a:extLst>
            </p:cNvPr>
            <p:cNvPicPr>
              <a:picLocks noChangeAspect="1"/>
            </p:cNvPicPr>
            <p:nvPr/>
          </p:nvPicPr>
          <p:blipFill>
            <a:blip r:embed="rId4">
              <a:alphaModFix amt="30000"/>
            </a:blip>
            <a:stretch>
              <a:fillRect/>
            </a:stretch>
          </p:blipFill>
          <p:spPr>
            <a:xfrm>
              <a:off x="16368236" y="5828505"/>
              <a:ext cx="1218883" cy="1218883"/>
            </a:xfrm>
            <a:prstGeom prst="rect">
              <a:avLst/>
            </a:prstGeom>
          </p:spPr>
        </p:pic>
      </p:grpSp>
      <p:sp>
        <p:nvSpPr>
          <p:cNvPr id="107" name="Shape 19">
            <a:extLst>
              <a:ext uri="{FF2B5EF4-FFF2-40B4-BE49-F238E27FC236}">
                <a16:creationId xmlns:a16="http://schemas.microsoft.com/office/drawing/2014/main" id="{E2680003-2D58-F1B7-F23A-BF5A592556AE}"/>
              </a:ext>
            </a:extLst>
          </p:cNvPr>
          <p:cNvSpPr/>
          <p:nvPr/>
        </p:nvSpPr>
        <p:spPr>
          <a:xfrm>
            <a:off x="17952783" y="3268852"/>
            <a:ext cx="5363083" cy="7069519"/>
          </a:xfrm>
          <a:prstGeom prst="roundRect">
            <a:avLst>
              <a:gd name="adj" fmla="val 5455"/>
            </a:avLst>
          </a:prstGeom>
          <a:solidFill>
            <a:srgbClr val="F0F4F8"/>
          </a:solidFill>
          <a:ln/>
        </p:spPr>
        <p:txBody>
          <a:bodyPr/>
          <a:lstStyle/>
          <a:p>
            <a:endParaRPr lang="en-US" sz="9598"/>
          </a:p>
        </p:txBody>
      </p:sp>
      <p:sp>
        <p:nvSpPr>
          <p:cNvPr id="108" name="Shape 20">
            <a:extLst>
              <a:ext uri="{FF2B5EF4-FFF2-40B4-BE49-F238E27FC236}">
                <a16:creationId xmlns:a16="http://schemas.microsoft.com/office/drawing/2014/main" id="{9A63D1F1-54C7-344D-65AB-15D92B5F2150}"/>
              </a:ext>
            </a:extLst>
          </p:cNvPr>
          <p:cNvSpPr/>
          <p:nvPr/>
        </p:nvSpPr>
        <p:spPr>
          <a:xfrm>
            <a:off x="17952783" y="3268852"/>
            <a:ext cx="5363083" cy="146266"/>
          </a:xfrm>
          <a:prstGeom prst="rect">
            <a:avLst/>
          </a:prstGeom>
          <a:solidFill>
            <a:srgbClr val="1A8BCD"/>
          </a:solidFill>
          <a:ln/>
        </p:spPr>
        <p:txBody>
          <a:bodyPr/>
          <a:lstStyle/>
          <a:p>
            <a:endParaRPr lang="en-US" sz="9598"/>
          </a:p>
        </p:txBody>
      </p:sp>
      <p:pic>
        <p:nvPicPr>
          <p:cNvPr id="109" name="Image 10" descr="preencoded.png">
            <a:extLst>
              <a:ext uri="{FF2B5EF4-FFF2-40B4-BE49-F238E27FC236}">
                <a16:creationId xmlns:a16="http://schemas.microsoft.com/office/drawing/2014/main" id="{9AFFDAE9-FA94-2E8D-A36D-A058BF322C34}"/>
              </a:ext>
            </a:extLst>
          </p:cNvPr>
          <p:cNvPicPr>
            <a:picLocks noChangeAspect="1"/>
          </p:cNvPicPr>
          <p:nvPr/>
        </p:nvPicPr>
        <p:blipFill>
          <a:blip r:embed="rId8"/>
          <a:stretch>
            <a:fillRect/>
          </a:stretch>
        </p:blipFill>
        <p:spPr>
          <a:xfrm>
            <a:off x="19659218" y="3878293"/>
            <a:ext cx="1706436" cy="1706436"/>
          </a:xfrm>
          <a:prstGeom prst="rect">
            <a:avLst/>
          </a:prstGeom>
        </p:spPr>
      </p:pic>
      <p:sp>
        <p:nvSpPr>
          <p:cNvPr id="110" name="Text 21">
            <a:extLst>
              <a:ext uri="{FF2B5EF4-FFF2-40B4-BE49-F238E27FC236}">
                <a16:creationId xmlns:a16="http://schemas.microsoft.com/office/drawing/2014/main" id="{65EFC8A0-D7D1-31ED-ED23-7F354846C68C}"/>
              </a:ext>
            </a:extLst>
          </p:cNvPr>
          <p:cNvSpPr/>
          <p:nvPr/>
        </p:nvSpPr>
        <p:spPr>
          <a:xfrm>
            <a:off x="18196560" y="5950394"/>
            <a:ext cx="4875530" cy="1340771"/>
          </a:xfrm>
          <a:prstGeom prst="rect">
            <a:avLst/>
          </a:prstGeom>
          <a:noFill/>
          <a:ln/>
        </p:spPr>
        <p:txBody>
          <a:bodyPr wrap="square" lIns="0" tIns="0" rIns="0" bIns="0" rtlCol="0" anchor="ctr"/>
          <a:lstStyle/>
          <a:p>
            <a:pPr algn="ctr"/>
            <a:r>
              <a:rPr lang="en-US" sz="4266" b="1" dirty="0">
                <a:solidFill>
                  <a:srgbClr val="1B243B"/>
                </a:solidFill>
                <a:latin typeface="Nunito" pitchFamily="34" charset="0"/>
                <a:ea typeface="Nunito" pitchFamily="34" charset="-122"/>
                <a:cs typeface="Nunito" pitchFamily="34" charset="-120"/>
              </a:rPr>
              <a:t>Build Secure</a:t>
            </a:r>
            <a:endParaRPr lang="en-US" sz="4266" dirty="0"/>
          </a:p>
          <a:p>
            <a:pPr algn="ctr"/>
            <a:r>
              <a:rPr lang="en-US" sz="4266" b="1" dirty="0">
                <a:solidFill>
                  <a:srgbClr val="1B243B"/>
                </a:solidFill>
                <a:latin typeface="Nunito" pitchFamily="34" charset="0"/>
                <a:ea typeface="Nunito" pitchFamily="34" charset="-122"/>
                <a:cs typeface="Nunito" pitchFamily="34" charset="-120"/>
              </a:rPr>
              <a:t>Systems</a:t>
            </a:r>
            <a:endParaRPr lang="en-US" sz="4266" dirty="0"/>
          </a:p>
        </p:txBody>
      </p:sp>
      <p:sp>
        <p:nvSpPr>
          <p:cNvPr id="111" name="Text 22">
            <a:extLst>
              <a:ext uri="{FF2B5EF4-FFF2-40B4-BE49-F238E27FC236}">
                <a16:creationId xmlns:a16="http://schemas.microsoft.com/office/drawing/2014/main" id="{0FC9CDED-8A08-7CF2-2A20-ABEBE5AE8403}"/>
              </a:ext>
            </a:extLst>
          </p:cNvPr>
          <p:cNvSpPr/>
          <p:nvPr/>
        </p:nvSpPr>
        <p:spPr>
          <a:xfrm>
            <a:off x="18196560" y="7534941"/>
            <a:ext cx="4875530" cy="1706436"/>
          </a:xfrm>
          <a:prstGeom prst="rect">
            <a:avLst/>
          </a:prstGeom>
          <a:noFill/>
          <a:ln/>
        </p:spPr>
        <p:txBody>
          <a:bodyPr wrap="square" lIns="0" tIns="0" rIns="0" bIns="0" rtlCol="0" anchor="ctr"/>
          <a:lstStyle/>
          <a:p>
            <a:pPr algn="ctr"/>
            <a:r>
              <a:rPr lang="en-US" sz="3199" dirty="0">
                <a:solidFill>
                  <a:srgbClr val="666666"/>
                </a:solidFill>
                <a:latin typeface="Nunito" pitchFamily="34" charset="0"/>
                <a:ea typeface="Nunito" pitchFamily="34" charset="-122"/>
                <a:cs typeface="Nunito" pitchFamily="34" charset="-120"/>
              </a:rPr>
              <a:t>ZK-based systems we can actually trust</a:t>
            </a:r>
            <a:endParaRPr lang="en-US" sz="3199" dirty="0"/>
          </a:p>
        </p:txBody>
      </p:sp>
    </p:spTree>
    <p:extLst>
      <p:ext uri="{BB962C8B-B14F-4D97-AF65-F5344CB8AC3E}">
        <p14:creationId xmlns:p14="http://schemas.microsoft.com/office/powerpoint/2010/main" val="984733080"/>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6B55C-DD26-7B9A-356C-A2564B9B2EB8}"/>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44EDCDE-0CA0-0D7E-0F0B-5A7B1F0FA654}"/>
              </a:ext>
            </a:extLst>
          </p:cNvPr>
          <p:cNvSpPr txBox="1"/>
          <p:nvPr/>
        </p:nvSpPr>
        <p:spPr>
          <a:xfrm>
            <a:off x="-188232" y="395502"/>
            <a:ext cx="24754114" cy="1569660"/>
          </a:xfrm>
          <a:prstGeom prst="rect">
            <a:avLst/>
          </a:prstGeom>
          <a:noFill/>
          <a:ln w="57150">
            <a:solidFill>
              <a:schemeClr val="tx1"/>
            </a:solidFill>
          </a:ln>
        </p:spPr>
        <p:txBody>
          <a:bodyPr wrap="square">
            <a:spAutoFit/>
          </a:bodyPr>
          <a:lstStyle/>
          <a:p>
            <a:pPr algn="ctr" defTabSz="1828434" eaLnBrk="1" fontAlgn="auto" hangingPunct="1">
              <a:spcBef>
                <a:spcPts val="0"/>
              </a:spcBef>
              <a:spcAft>
                <a:spcPts val="0"/>
              </a:spcAft>
              <a:defRPr/>
            </a:pPr>
            <a:r>
              <a:rPr lang="en-US" sz="6000" b="1" spc="300" dirty="0">
                <a:latin typeface="Nunito" charset="0"/>
                <a:ea typeface="Nunito" charset="0"/>
                <a:cs typeface="Nunito" charset="0"/>
              </a:rPr>
              <a:t>Language-Agnostic Detection of Bugs in ZKP Programs</a:t>
            </a:r>
          </a:p>
          <a:p>
            <a:pPr algn="ctr" defTabSz="1828434" eaLnBrk="1" fontAlgn="auto" hangingPunct="1">
              <a:spcBef>
                <a:spcPts val="0"/>
              </a:spcBef>
              <a:spcAft>
                <a:spcPts val="0"/>
              </a:spcAft>
              <a:defRPr/>
            </a:pPr>
            <a:r>
              <a:rPr lang="en-US" b="1" spc="300" dirty="0">
                <a:latin typeface="Nunito" charset="0"/>
                <a:ea typeface="Nunito" charset="0"/>
                <a:cs typeface="Nunito" charset="0"/>
              </a:rPr>
              <a:t>Arman Kolozyan (</a:t>
            </a:r>
            <a:r>
              <a:rPr lang="en-US" b="1" spc="300" dirty="0" err="1">
                <a:latin typeface="Nunito" charset="0"/>
                <a:ea typeface="Nunito" charset="0"/>
                <a:cs typeface="Nunito" charset="0"/>
              </a:rPr>
              <a:t>arman@kolozyan.com</a:t>
            </a:r>
            <a:r>
              <a:rPr lang="en-US" b="1" spc="300" dirty="0">
                <a:latin typeface="Nunito" charset="0"/>
                <a:ea typeface="Nunito" charset="0"/>
                <a:cs typeface="Nunito" charset="0"/>
              </a:rPr>
              <a:t>)</a:t>
            </a:r>
          </a:p>
        </p:txBody>
      </p:sp>
      <p:sp>
        <p:nvSpPr>
          <p:cNvPr id="5" name="Tekstvak 4">
            <a:extLst>
              <a:ext uri="{FF2B5EF4-FFF2-40B4-BE49-F238E27FC236}">
                <a16:creationId xmlns:a16="http://schemas.microsoft.com/office/drawing/2014/main" id="{1710E39A-61BF-2871-34E9-217AAA0AD072}"/>
              </a:ext>
            </a:extLst>
          </p:cNvPr>
          <p:cNvSpPr txBox="1"/>
          <p:nvPr/>
        </p:nvSpPr>
        <p:spPr>
          <a:xfrm>
            <a:off x="23504869" y="13187659"/>
            <a:ext cx="872782" cy="646331"/>
          </a:xfrm>
          <a:prstGeom prst="rect">
            <a:avLst/>
          </a:prstGeom>
          <a:noFill/>
        </p:spPr>
        <p:txBody>
          <a:bodyPr wrap="square" rtlCol="0">
            <a:spAutoFit/>
          </a:bodyPr>
          <a:lstStyle/>
          <a:p>
            <a:r>
              <a:rPr lang="nl-BE" b="1" dirty="0">
                <a:solidFill>
                  <a:schemeClr val="bg1"/>
                </a:solidFill>
              </a:rPr>
              <a:t>58</a:t>
            </a:r>
          </a:p>
        </p:txBody>
      </p:sp>
      <p:sp>
        <p:nvSpPr>
          <p:cNvPr id="22" name="Tekstvak 21">
            <a:extLst>
              <a:ext uri="{FF2B5EF4-FFF2-40B4-BE49-F238E27FC236}">
                <a16:creationId xmlns:a16="http://schemas.microsoft.com/office/drawing/2014/main" id="{725D0932-5D26-85D0-5F0B-64CEE89799E2}"/>
              </a:ext>
            </a:extLst>
          </p:cNvPr>
          <p:cNvSpPr txBox="1"/>
          <p:nvPr/>
        </p:nvSpPr>
        <p:spPr>
          <a:xfrm>
            <a:off x="1324060" y="3876205"/>
            <a:ext cx="8582872" cy="1200329"/>
          </a:xfrm>
          <a:prstGeom prst="rect">
            <a:avLst/>
          </a:prstGeom>
          <a:noFill/>
        </p:spPr>
        <p:txBody>
          <a:bodyPr wrap="square">
            <a:spAutoFit/>
          </a:bodyPr>
          <a:lstStyle/>
          <a:p>
            <a:pPr algn="ctr"/>
            <a:r>
              <a:rPr lang="nl-BE" b="1" dirty="0">
                <a:latin typeface="+mj-lt"/>
              </a:rPr>
              <a:t>ZKP programs often fail to enforce (implicit) assumptions.</a:t>
            </a:r>
          </a:p>
        </p:txBody>
      </p:sp>
      <p:sp>
        <p:nvSpPr>
          <p:cNvPr id="27" name="Tekstvak 26">
            <a:extLst>
              <a:ext uri="{FF2B5EF4-FFF2-40B4-BE49-F238E27FC236}">
                <a16:creationId xmlns:a16="http://schemas.microsoft.com/office/drawing/2014/main" id="{E81241DD-B163-33AA-9021-B1F4418F749D}"/>
              </a:ext>
            </a:extLst>
          </p:cNvPr>
          <p:cNvSpPr txBox="1"/>
          <p:nvPr/>
        </p:nvSpPr>
        <p:spPr>
          <a:xfrm>
            <a:off x="12735459" y="3241009"/>
            <a:ext cx="13020260" cy="646331"/>
          </a:xfrm>
          <a:prstGeom prst="rect">
            <a:avLst/>
          </a:prstGeom>
          <a:noFill/>
        </p:spPr>
        <p:txBody>
          <a:bodyPr wrap="square">
            <a:spAutoFit/>
          </a:bodyPr>
          <a:lstStyle/>
          <a:p>
            <a:pPr algn="ctr"/>
            <a:r>
              <a:rPr lang="en-US" b="1" dirty="0">
                <a:latin typeface="+mj-lt"/>
              </a:rPr>
              <a:t>Computation-Constraint Mismatches!</a:t>
            </a:r>
          </a:p>
        </p:txBody>
      </p:sp>
      <p:cxnSp>
        <p:nvCxnSpPr>
          <p:cNvPr id="28" name="Rechte verbindingslijn met pijl 27">
            <a:extLst>
              <a:ext uri="{FF2B5EF4-FFF2-40B4-BE49-F238E27FC236}">
                <a16:creationId xmlns:a16="http://schemas.microsoft.com/office/drawing/2014/main" id="{DA63DCD2-FB38-F5B5-64F5-B83231C3B546}"/>
              </a:ext>
            </a:extLst>
          </p:cNvPr>
          <p:cNvCxnSpPr>
            <a:cxnSpLocks/>
          </p:cNvCxnSpPr>
          <p:nvPr/>
        </p:nvCxnSpPr>
        <p:spPr>
          <a:xfrm flipH="1">
            <a:off x="17936312" y="4478485"/>
            <a:ext cx="2176369" cy="0"/>
          </a:xfrm>
          <a:prstGeom prst="straightConnector1">
            <a:avLst/>
          </a:prstGeom>
          <a:ln w="57150">
            <a:solidFill>
              <a:srgbClr val="8513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CBD1F24F-F2B8-60AB-2A4B-6497765736FA}"/>
              </a:ext>
            </a:extLst>
          </p:cNvPr>
          <p:cNvCxnSpPr>
            <a:cxnSpLocks/>
          </p:cNvCxnSpPr>
          <p:nvPr/>
        </p:nvCxnSpPr>
        <p:spPr>
          <a:xfrm flipH="1">
            <a:off x="18105337" y="4478484"/>
            <a:ext cx="2176369" cy="0"/>
          </a:xfrm>
          <a:prstGeom prst="straightConnector1">
            <a:avLst/>
          </a:prstGeom>
          <a:ln w="57150">
            <a:solidFill>
              <a:srgbClr val="85130E"/>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25516732-CB5F-A8AA-3BBC-D47CC08CCBB8}"/>
              </a:ext>
            </a:extLst>
          </p:cNvPr>
          <p:cNvSpPr txBox="1"/>
          <p:nvPr/>
        </p:nvSpPr>
        <p:spPr>
          <a:xfrm>
            <a:off x="20316539" y="4186100"/>
            <a:ext cx="3436129" cy="584775"/>
          </a:xfrm>
          <a:custGeom>
            <a:avLst/>
            <a:gdLst>
              <a:gd name="csX0" fmla="*/ 0 w 3436129"/>
              <a:gd name="csY0" fmla="*/ 0 h 584775"/>
              <a:gd name="csX1" fmla="*/ 538327 w 3436129"/>
              <a:gd name="csY1" fmla="*/ 0 h 584775"/>
              <a:gd name="csX2" fmla="*/ 1007931 w 3436129"/>
              <a:gd name="csY2" fmla="*/ 0 h 584775"/>
              <a:gd name="csX3" fmla="*/ 1649342 w 3436129"/>
              <a:gd name="csY3" fmla="*/ 0 h 584775"/>
              <a:gd name="csX4" fmla="*/ 2187669 w 3436129"/>
              <a:gd name="csY4" fmla="*/ 0 h 584775"/>
              <a:gd name="csX5" fmla="*/ 2725996 w 3436129"/>
              <a:gd name="csY5" fmla="*/ 0 h 584775"/>
              <a:gd name="csX6" fmla="*/ 3436129 w 3436129"/>
              <a:gd name="csY6" fmla="*/ 0 h 584775"/>
              <a:gd name="csX7" fmla="*/ 3436129 w 3436129"/>
              <a:gd name="csY7" fmla="*/ 584775 h 584775"/>
              <a:gd name="csX8" fmla="*/ 2863441 w 3436129"/>
              <a:gd name="csY8" fmla="*/ 584775 h 584775"/>
              <a:gd name="csX9" fmla="*/ 2393837 w 3436129"/>
              <a:gd name="csY9" fmla="*/ 584775 h 584775"/>
              <a:gd name="csX10" fmla="*/ 1821148 w 3436129"/>
              <a:gd name="csY10" fmla="*/ 584775 h 584775"/>
              <a:gd name="csX11" fmla="*/ 1248460 w 3436129"/>
              <a:gd name="csY11" fmla="*/ 584775 h 584775"/>
              <a:gd name="csX12" fmla="*/ 710133 w 3436129"/>
              <a:gd name="csY12" fmla="*/ 584775 h 584775"/>
              <a:gd name="csX13" fmla="*/ 0 w 3436129"/>
              <a:gd name="csY13" fmla="*/ 584775 h 584775"/>
              <a:gd name="csX14" fmla="*/ 0 w 3436129"/>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9" h="584775" extrusionOk="0">
                <a:moveTo>
                  <a:pt x="0" y="0"/>
                </a:moveTo>
                <a:cubicBezTo>
                  <a:pt x="114264" y="-1214"/>
                  <a:pt x="394194" y="23082"/>
                  <a:pt x="538327" y="0"/>
                </a:cubicBezTo>
                <a:cubicBezTo>
                  <a:pt x="682460" y="-23082"/>
                  <a:pt x="793088" y="24008"/>
                  <a:pt x="1007931" y="0"/>
                </a:cubicBezTo>
                <a:cubicBezTo>
                  <a:pt x="1222774" y="-24008"/>
                  <a:pt x="1501154" y="74624"/>
                  <a:pt x="1649342" y="0"/>
                </a:cubicBezTo>
                <a:cubicBezTo>
                  <a:pt x="1797530" y="-74624"/>
                  <a:pt x="2036007" y="30938"/>
                  <a:pt x="2187669" y="0"/>
                </a:cubicBezTo>
                <a:cubicBezTo>
                  <a:pt x="2339331" y="-30938"/>
                  <a:pt x="2514044" y="33172"/>
                  <a:pt x="2725996" y="0"/>
                </a:cubicBezTo>
                <a:cubicBezTo>
                  <a:pt x="2937948" y="-33172"/>
                  <a:pt x="3265565" y="46101"/>
                  <a:pt x="3436129" y="0"/>
                </a:cubicBezTo>
                <a:cubicBezTo>
                  <a:pt x="3485998" y="282673"/>
                  <a:pt x="3418203" y="341227"/>
                  <a:pt x="3436129" y="584775"/>
                </a:cubicBezTo>
                <a:cubicBezTo>
                  <a:pt x="3320260" y="595196"/>
                  <a:pt x="3132633" y="576834"/>
                  <a:pt x="2863441" y="584775"/>
                </a:cubicBezTo>
                <a:cubicBezTo>
                  <a:pt x="2594249" y="592716"/>
                  <a:pt x="2498965" y="535622"/>
                  <a:pt x="2393837" y="584775"/>
                </a:cubicBezTo>
                <a:cubicBezTo>
                  <a:pt x="2288709" y="633928"/>
                  <a:pt x="2073844" y="528092"/>
                  <a:pt x="1821148" y="584775"/>
                </a:cubicBezTo>
                <a:cubicBezTo>
                  <a:pt x="1568452" y="641458"/>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a:latin typeface="Menlo" panose="020B0609030804020204" pitchFamily="49" charset="0"/>
                <a:ea typeface="Menlo" panose="020B0609030804020204" pitchFamily="49" charset="0"/>
                <a:cs typeface="Menlo" panose="020B0609030804020204" pitchFamily="49" charset="0"/>
              </a:rPr>
              <a:t>out * b === a</a:t>
            </a:r>
          </a:p>
        </p:txBody>
      </p:sp>
      <p:sp>
        <p:nvSpPr>
          <p:cNvPr id="31" name="Tekstvak 30">
            <a:extLst>
              <a:ext uri="{FF2B5EF4-FFF2-40B4-BE49-F238E27FC236}">
                <a16:creationId xmlns:a16="http://schemas.microsoft.com/office/drawing/2014/main" id="{A01A5879-9FF5-813C-00CA-1C8022438CF4}"/>
              </a:ext>
            </a:extLst>
          </p:cNvPr>
          <p:cNvSpPr txBox="1"/>
          <p:nvPr/>
        </p:nvSpPr>
        <p:spPr>
          <a:xfrm>
            <a:off x="14461596" y="4186100"/>
            <a:ext cx="3436128" cy="584775"/>
          </a:xfrm>
          <a:custGeom>
            <a:avLst/>
            <a:gdLst>
              <a:gd name="csX0" fmla="*/ 0 w 3436128"/>
              <a:gd name="csY0" fmla="*/ 0 h 584775"/>
              <a:gd name="csX1" fmla="*/ 538327 w 3436128"/>
              <a:gd name="csY1" fmla="*/ 0 h 584775"/>
              <a:gd name="csX2" fmla="*/ 1007931 w 3436128"/>
              <a:gd name="csY2" fmla="*/ 0 h 584775"/>
              <a:gd name="csX3" fmla="*/ 1649341 w 3436128"/>
              <a:gd name="csY3" fmla="*/ 0 h 584775"/>
              <a:gd name="csX4" fmla="*/ 2187668 w 3436128"/>
              <a:gd name="csY4" fmla="*/ 0 h 584775"/>
              <a:gd name="csX5" fmla="*/ 2725995 w 3436128"/>
              <a:gd name="csY5" fmla="*/ 0 h 584775"/>
              <a:gd name="csX6" fmla="*/ 3436128 w 3436128"/>
              <a:gd name="csY6" fmla="*/ 0 h 584775"/>
              <a:gd name="csX7" fmla="*/ 3436128 w 3436128"/>
              <a:gd name="csY7" fmla="*/ 584775 h 584775"/>
              <a:gd name="csX8" fmla="*/ 2863440 w 3436128"/>
              <a:gd name="csY8" fmla="*/ 584775 h 584775"/>
              <a:gd name="csX9" fmla="*/ 2393836 w 3436128"/>
              <a:gd name="csY9" fmla="*/ 584775 h 584775"/>
              <a:gd name="csX10" fmla="*/ 1821148 w 3436128"/>
              <a:gd name="csY10" fmla="*/ 584775 h 584775"/>
              <a:gd name="csX11" fmla="*/ 1248460 w 3436128"/>
              <a:gd name="csY11" fmla="*/ 584775 h 584775"/>
              <a:gd name="csX12" fmla="*/ 710133 w 3436128"/>
              <a:gd name="csY12" fmla="*/ 584775 h 584775"/>
              <a:gd name="csX13" fmla="*/ 0 w 3436128"/>
              <a:gd name="csY13" fmla="*/ 584775 h 584775"/>
              <a:gd name="csX14" fmla="*/ 0 w 3436128"/>
              <a:gd name="csY14"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436128" h="584775" extrusionOk="0">
                <a:moveTo>
                  <a:pt x="0" y="0"/>
                </a:moveTo>
                <a:cubicBezTo>
                  <a:pt x="114264" y="-1214"/>
                  <a:pt x="394194" y="23082"/>
                  <a:pt x="538327" y="0"/>
                </a:cubicBezTo>
                <a:cubicBezTo>
                  <a:pt x="682460" y="-23082"/>
                  <a:pt x="793088" y="24008"/>
                  <a:pt x="1007931" y="0"/>
                </a:cubicBezTo>
                <a:cubicBezTo>
                  <a:pt x="1222774" y="-24008"/>
                  <a:pt x="1503540" y="2947"/>
                  <a:pt x="1649341" y="0"/>
                </a:cubicBezTo>
                <a:cubicBezTo>
                  <a:pt x="1795142" y="-2947"/>
                  <a:pt x="2036006" y="30938"/>
                  <a:pt x="2187668" y="0"/>
                </a:cubicBezTo>
                <a:cubicBezTo>
                  <a:pt x="2339330" y="-30938"/>
                  <a:pt x="2514043" y="33172"/>
                  <a:pt x="2725995" y="0"/>
                </a:cubicBezTo>
                <a:cubicBezTo>
                  <a:pt x="2937947" y="-33172"/>
                  <a:pt x="3265564" y="46101"/>
                  <a:pt x="3436128" y="0"/>
                </a:cubicBezTo>
                <a:cubicBezTo>
                  <a:pt x="3485997" y="282673"/>
                  <a:pt x="3418202" y="341227"/>
                  <a:pt x="3436128" y="584775"/>
                </a:cubicBezTo>
                <a:cubicBezTo>
                  <a:pt x="3320259" y="595196"/>
                  <a:pt x="3132632" y="576834"/>
                  <a:pt x="2863440" y="584775"/>
                </a:cubicBezTo>
                <a:cubicBezTo>
                  <a:pt x="2594248" y="592716"/>
                  <a:pt x="2498964" y="535622"/>
                  <a:pt x="2393836" y="584775"/>
                </a:cubicBezTo>
                <a:cubicBezTo>
                  <a:pt x="2288708" y="633928"/>
                  <a:pt x="2072313" y="522925"/>
                  <a:pt x="1821148" y="584775"/>
                </a:cubicBezTo>
                <a:cubicBezTo>
                  <a:pt x="1569983" y="646625"/>
                  <a:pt x="1382122" y="539313"/>
                  <a:pt x="1248460" y="584775"/>
                </a:cubicBezTo>
                <a:cubicBezTo>
                  <a:pt x="1114798" y="630237"/>
                  <a:pt x="961950" y="541872"/>
                  <a:pt x="710133" y="584775"/>
                </a:cubicBezTo>
                <a:cubicBezTo>
                  <a:pt x="458316" y="627678"/>
                  <a:pt x="352145" y="554807"/>
                  <a:pt x="0" y="584775"/>
                </a:cubicBezTo>
                <a:cubicBezTo>
                  <a:pt x="-55378" y="456293"/>
                  <a:pt x="11508" y="250004"/>
                  <a:pt x="0" y="0"/>
                </a:cubicBezTo>
                <a:close/>
              </a:path>
            </a:pathLst>
          </a:custGeom>
          <a:noFill/>
          <a:ln w="57150">
            <a:solidFill>
              <a:schemeClr val="accent6">
                <a:lumMod val="1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225425" dist="50800" dir="5220000" algn="ctr">
              <a:srgbClr val="000000">
                <a:alpha val="33000"/>
              </a:srgbClr>
            </a:outerShdw>
          </a:effectLst>
        </p:spPr>
        <p:txBody>
          <a:bodyPr wrap="square" rtlCol="0">
            <a:spAutoFit/>
          </a:bodyPr>
          <a:lstStyle/>
          <a:p>
            <a:r>
              <a:rPr lang="en-US" sz="3200" dirty="0">
                <a:latin typeface="Menlo" panose="020B0609030804020204" pitchFamily="49" charset="0"/>
                <a:ea typeface="Menlo" panose="020B0609030804020204" pitchFamily="49" charset="0"/>
                <a:cs typeface="Menlo" panose="020B0609030804020204" pitchFamily="49" charset="0"/>
              </a:rPr>
              <a:t>out &lt;-- a / b</a:t>
            </a:r>
          </a:p>
        </p:txBody>
      </p:sp>
      <p:pic>
        <p:nvPicPr>
          <p:cNvPr id="34" name="Picture 2">
            <a:extLst>
              <a:ext uri="{FF2B5EF4-FFF2-40B4-BE49-F238E27FC236}">
                <a16:creationId xmlns:a16="http://schemas.microsoft.com/office/drawing/2014/main" id="{2FEBBDFB-DDD1-E56A-DB25-6B8714EE0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4665" y="3958052"/>
            <a:ext cx="872353" cy="1144963"/>
          </a:xfrm>
          <a:prstGeom prst="rect">
            <a:avLst/>
          </a:prstGeom>
          <a:noFill/>
          <a:extLst>
            <a:ext uri="{909E8E84-426E-40DD-AFC4-6F175D3DCCD1}">
              <a14:hiddenFill xmlns:a14="http://schemas.microsoft.com/office/drawing/2010/main">
                <a:solidFill>
                  <a:srgbClr val="FFFFFF"/>
                </a:solidFill>
              </a14:hiddenFill>
            </a:ext>
          </a:extLst>
        </p:spPr>
      </p:pic>
      <p:sp>
        <p:nvSpPr>
          <p:cNvPr id="38" name="Tekstvak 37">
            <a:extLst>
              <a:ext uri="{FF2B5EF4-FFF2-40B4-BE49-F238E27FC236}">
                <a16:creationId xmlns:a16="http://schemas.microsoft.com/office/drawing/2014/main" id="{5A8F9923-89FE-51A5-FC5B-7D5FAB43B7BB}"/>
              </a:ext>
            </a:extLst>
          </p:cNvPr>
          <p:cNvSpPr txBox="1"/>
          <p:nvPr/>
        </p:nvSpPr>
        <p:spPr>
          <a:xfrm>
            <a:off x="12378350" y="5628418"/>
            <a:ext cx="6137981" cy="646331"/>
          </a:xfrm>
          <a:custGeom>
            <a:avLst/>
            <a:gdLst>
              <a:gd name="csX0" fmla="*/ 0 w 6137981"/>
              <a:gd name="csY0" fmla="*/ 0 h 646331"/>
              <a:gd name="csX1" fmla="*/ 496618 w 6137981"/>
              <a:gd name="csY1" fmla="*/ 0 h 646331"/>
              <a:gd name="csX2" fmla="*/ 870477 w 6137981"/>
              <a:gd name="csY2" fmla="*/ 0 h 646331"/>
              <a:gd name="csX3" fmla="*/ 1551235 w 6137981"/>
              <a:gd name="csY3" fmla="*/ 0 h 646331"/>
              <a:gd name="csX4" fmla="*/ 2047854 w 6137981"/>
              <a:gd name="csY4" fmla="*/ 0 h 646331"/>
              <a:gd name="csX5" fmla="*/ 2544472 w 6137981"/>
              <a:gd name="csY5" fmla="*/ 0 h 646331"/>
              <a:gd name="csX6" fmla="*/ 3225230 w 6137981"/>
              <a:gd name="csY6" fmla="*/ 0 h 646331"/>
              <a:gd name="csX7" fmla="*/ 3660469 w 6137981"/>
              <a:gd name="csY7" fmla="*/ 0 h 646331"/>
              <a:gd name="csX8" fmla="*/ 4341227 w 6137981"/>
              <a:gd name="csY8" fmla="*/ 0 h 646331"/>
              <a:gd name="csX9" fmla="*/ 5021984 w 6137981"/>
              <a:gd name="csY9" fmla="*/ 0 h 646331"/>
              <a:gd name="csX10" fmla="*/ 5579983 w 6137981"/>
              <a:gd name="csY10" fmla="*/ 0 h 646331"/>
              <a:gd name="csX11" fmla="*/ 6137981 w 6137981"/>
              <a:gd name="csY11" fmla="*/ 0 h 646331"/>
              <a:gd name="csX12" fmla="*/ 6137981 w 6137981"/>
              <a:gd name="csY12" fmla="*/ 316702 h 646331"/>
              <a:gd name="csX13" fmla="*/ 6137981 w 6137981"/>
              <a:gd name="csY13" fmla="*/ 646331 h 646331"/>
              <a:gd name="csX14" fmla="*/ 5579983 w 6137981"/>
              <a:gd name="csY14" fmla="*/ 646331 h 646331"/>
              <a:gd name="csX15" fmla="*/ 5144744 w 6137981"/>
              <a:gd name="csY15" fmla="*/ 646331 h 646331"/>
              <a:gd name="csX16" fmla="*/ 4586746 w 6137981"/>
              <a:gd name="csY16" fmla="*/ 646331 h 646331"/>
              <a:gd name="csX17" fmla="*/ 3905988 w 6137981"/>
              <a:gd name="csY17" fmla="*/ 646331 h 646331"/>
              <a:gd name="csX18" fmla="*/ 3347990 w 6137981"/>
              <a:gd name="csY18" fmla="*/ 646331 h 646331"/>
              <a:gd name="csX19" fmla="*/ 2974131 w 6137981"/>
              <a:gd name="csY19" fmla="*/ 646331 h 646331"/>
              <a:gd name="csX20" fmla="*/ 2538892 w 6137981"/>
              <a:gd name="csY20" fmla="*/ 646331 h 646331"/>
              <a:gd name="csX21" fmla="*/ 1858134 w 6137981"/>
              <a:gd name="csY21" fmla="*/ 646331 h 646331"/>
              <a:gd name="csX22" fmla="*/ 1300136 w 6137981"/>
              <a:gd name="csY22" fmla="*/ 646331 h 646331"/>
              <a:gd name="csX23" fmla="*/ 864897 w 6137981"/>
              <a:gd name="csY23" fmla="*/ 646331 h 646331"/>
              <a:gd name="csX24" fmla="*/ 0 w 6137981"/>
              <a:gd name="csY24" fmla="*/ 646331 h 646331"/>
              <a:gd name="csX25" fmla="*/ 0 w 6137981"/>
              <a:gd name="csY25" fmla="*/ 342555 h 646331"/>
              <a:gd name="csX26" fmla="*/ 0 w 6137981"/>
              <a:gd name="csY26"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137981" h="646331" extrusionOk="0">
                <a:moveTo>
                  <a:pt x="0" y="0"/>
                </a:moveTo>
                <a:cubicBezTo>
                  <a:pt x="235855" y="-19488"/>
                  <a:pt x="304044" y="34847"/>
                  <a:pt x="496618" y="0"/>
                </a:cubicBezTo>
                <a:cubicBezTo>
                  <a:pt x="689192" y="-34847"/>
                  <a:pt x="762110" y="14179"/>
                  <a:pt x="870477" y="0"/>
                </a:cubicBezTo>
                <a:cubicBezTo>
                  <a:pt x="978844" y="-14179"/>
                  <a:pt x="1234398" y="47505"/>
                  <a:pt x="1551235" y="0"/>
                </a:cubicBezTo>
                <a:cubicBezTo>
                  <a:pt x="1868072" y="-47505"/>
                  <a:pt x="1846704" y="22437"/>
                  <a:pt x="2047854" y="0"/>
                </a:cubicBezTo>
                <a:cubicBezTo>
                  <a:pt x="2249004" y="-22437"/>
                  <a:pt x="2371911" y="5104"/>
                  <a:pt x="2544472" y="0"/>
                </a:cubicBezTo>
                <a:cubicBezTo>
                  <a:pt x="2717033" y="-5104"/>
                  <a:pt x="2978347" y="77948"/>
                  <a:pt x="3225230" y="0"/>
                </a:cubicBezTo>
                <a:cubicBezTo>
                  <a:pt x="3472113" y="-77948"/>
                  <a:pt x="3484879" y="14640"/>
                  <a:pt x="3660469" y="0"/>
                </a:cubicBezTo>
                <a:cubicBezTo>
                  <a:pt x="3836059" y="-14640"/>
                  <a:pt x="4094682" y="27153"/>
                  <a:pt x="4341227" y="0"/>
                </a:cubicBezTo>
                <a:cubicBezTo>
                  <a:pt x="4587772" y="-27153"/>
                  <a:pt x="4793958" y="37927"/>
                  <a:pt x="5021984" y="0"/>
                </a:cubicBezTo>
                <a:cubicBezTo>
                  <a:pt x="5250010" y="-37927"/>
                  <a:pt x="5311202" y="9987"/>
                  <a:pt x="5579983" y="0"/>
                </a:cubicBezTo>
                <a:cubicBezTo>
                  <a:pt x="5848764" y="-9987"/>
                  <a:pt x="5969848" y="35132"/>
                  <a:pt x="6137981" y="0"/>
                </a:cubicBezTo>
                <a:cubicBezTo>
                  <a:pt x="6173919" y="82963"/>
                  <a:pt x="6115043" y="180507"/>
                  <a:pt x="6137981" y="316702"/>
                </a:cubicBezTo>
                <a:cubicBezTo>
                  <a:pt x="6160919" y="452897"/>
                  <a:pt x="6098848" y="530388"/>
                  <a:pt x="6137981" y="646331"/>
                </a:cubicBezTo>
                <a:cubicBezTo>
                  <a:pt x="5918729" y="652914"/>
                  <a:pt x="5730620" y="599812"/>
                  <a:pt x="5579983" y="646331"/>
                </a:cubicBezTo>
                <a:cubicBezTo>
                  <a:pt x="5429346" y="692850"/>
                  <a:pt x="5271910" y="633305"/>
                  <a:pt x="5144744" y="646331"/>
                </a:cubicBezTo>
                <a:cubicBezTo>
                  <a:pt x="5017578" y="659357"/>
                  <a:pt x="4771238" y="640767"/>
                  <a:pt x="4586746" y="646331"/>
                </a:cubicBezTo>
                <a:cubicBezTo>
                  <a:pt x="4402254" y="651895"/>
                  <a:pt x="4060341" y="588988"/>
                  <a:pt x="3905988" y="646331"/>
                </a:cubicBezTo>
                <a:cubicBezTo>
                  <a:pt x="3751635" y="703674"/>
                  <a:pt x="3587447" y="642688"/>
                  <a:pt x="3347990" y="646331"/>
                </a:cubicBezTo>
                <a:cubicBezTo>
                  <a:pt x="3108533" y="649974"/>
                  <a:pt x="3083557" y="612414"/>
                  <a:pt x="2974131" y="646331"/>
                </a:cubicBezTo>
                <a:cubicBezTo>
                  <a:pt x="2864705" y="680248"/>
                  <a:pt x="2672126" y="605490"/>
                  <a:pt x="2538892" y="646331"/>
                </a:cubicBezTo>
                <a:cubicBezTo>
                  <a:pt x="2405658" y="687172"/>
                  <a:pt x="2188202" y="617184"/>
                  <a:pt x="1858134" y="646331"/>
                </a:cubicBezTo>
                <a:cubicBezTo>
                  <a:pt x="1528066" y="675478"/>
                  <a:pt x="1532626" y="615938"/>
                  <a:pt x="1300136" y="646331"/>
                </a:cubicBezTo>
                <a:cubicBezTo>
                  <a:pt x="1067646" y="676724"/>
                  <a:pt x="970649" y="646082"/>
                  <a:pt x="864897" y="646331"/>
                </a:cubicBezTo>
                <a:cubicBezTo>
                  <a:pt x="759145" y="646580"/>
                  <a:pt x="180446" y="593455"/>
                  <a:pt x="0" y="646331"/>
                </a:cubicBezTo>
                <a:cubicBezTo>
                  <a:pt x="-10891" y="578005"/>
                  <a:pt x="13391" y="448872"/>
                  <a:pt x="0" y="342555"/>
                </a:cubicBezTo>
                <a:cubicBezTo>
                  <a:pt x="-13391" y="236238"/>
                  <a:pt x="2374" y="70449"/>
                  <a:pt x="0" y="0"/>
                </a:cubicBezTo>
                <a:close/>
              </a:path>
            </a:pathLst>
          </a:custGeom>
          <a:noFill/>
          <a:ln w="38100">
            <a:solidFill>
              <a:srgbClr val="FFC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US" b="1" dirty="0"/>
              <a:t>Specifications (e.g., signal tags)</a:t>
            </a:r>
          </a:p>
        </p:txBody>
      </p:sp>
      <p:pic>
        <p:nvPicPr>
          <p:cNvPr id="40" name="Afbeelding 39">
            <a:extLst>
              <a:ext uri="{FF2B5EF4-FFF2-40B4-BE49-F238E27FC236}">
                <a16:creationId xmlns:a16="http://schemas.microsoft.com/office/drawing/2014/main" id="{C4966213-3032-555E-7B9B-56DDE29EB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9027" y="5310704"/>
            <a:ext cx="959323" cy="1134885"/>
          </a:xfrm>
          <a:prstGeom prst="rect">
            <a:avLst/>
          </a:prstGeom>
        </p:spPr>
      </p:pic>
      <p:sp>
        <p:nvSpPr>
          <p:cNvPr id="42" name="Vrije vorm 41">
            <a:extLst>
              <a:ext uri="{FF2B5EF4-FFF2-40B4-BE49-F238E27FC236}">
                <a16:creationId xmlns:a16="http://schemas.microsoft.com/office/drawing/2014/main" id="{DE36177B-5D3A-252C-E994-50561D32379B}"/>
              </a:ext>
            </a:extLst>
          </p:cNvPr>
          <p:cNvSpPr/>
          <p:nvPr/>
        </p:nvSpPr>
        <p:spPr>
          <a:xfrm>
            <a:off x="15328096" y="4793050"/>
            <a:ext cx="570933" cy="866802"/>
          </a:xfrm>
          <a:custGeom>
            <a:avLst/>
            <a:gdLst>
              <a:gd name="csX0" fmla="*/ 854439 w 1130059"/>
              <a:gd name="csY0" fmla="*/ 0 h 1813810"/>
              <a:gd name="csX1" fmla="*/ 1079292 w 1130059"/>
              <a:gd name="csY1" fmla="*/ 1139252 h 1813810"/>
              <a:gd name="csX2" fmla="*/ 0 w 1130059"/>
              <a:gd name="csY2" fmla="*/ 1813810 h 1813810"/>
            </a:gdLst>
            <a:ahLst/>
            <a:cxnLst>
              <a:cxn ang="0">
                <a:pos x="csX0" y="csY0"/>
              </a:cxn>
              <a:cxn ang="0">
                <a:pos x="csX1" y="csY1"/>
              </a:cxn>
              <a:cxn ang="0">
                <a:pos x="csX2" y="csY2"/>
              </a:cxn>
            </a:cxnLst>
            <a:rect l="l" t="t" r="r" b="b"/>
            <a:pathLst>
              <a:path w="1130059" h="1813810">
                <a:moveTo>
                  <a:pt x="854439" y="0"/>
                </a:moveTo>
                <a:cubicBezTo>
                  <a:pt x="1038069" y="418475"/>
                  <a:pt x="1221699" y="836950"/>
                  <a:pt x="1079292" y="1139252"/>
                </a:cubicBezTo>
                <a:cubicBezTo>
                  <a:pt x="936886" y="1441554"/>
                  <a:pt x="468443" y="1627682"/>
                  <a:pt x="0" y="1813810"/>
                </a:cubicBezTo>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kstvak 42">
            <a:extLst>
              <a:ext uri="{FF2B5EF4-FFF2-40B4-BE49-F238E27FC236}">
                <a16:creationId xmlns:a16="http://schemas.microsoft.com/office/drawing/2014/main" id="{698FC7CA-77A4-9C0F-E6E7-CD0F8A692E06}"/>
              </a:ext>
            </a:extLst>
          </p:cNvPr>
          <p:cNvSpPr txBox="1"/>
          <p:nvPr/>
        </p:nvSpPr>
        <p:spPr>
          <a:xfrm>
            <a:off x="20598791" y="5623722"/>
            <a:ext cx="3216007" cy="646331"/>
          </a:xfrm>
          <a:custGeom>
            <a:avLst/>
            <a:gdLst>
              <a:gd name="csX0" fmla="*/ 0 w 3216007"/>
              <a:gd name="csY0" fmla="*/ 0 h 646331"/>
              <a:gd name="csX1" fmla="*/ 503841 w 3216007"/>
              <a:gd name="csY1" fmla="*/ 0 h 646331"/>
              <a:gd name="csX2" fmla="*/ 943362 w 3216007"/>
              <a:gd name="csY2" fmla="*/ 0 h 646331"/>
              <a:gd name="csX3" fmla="*/ 1543683 w 3216007"/>
              <a:gd name="csY3" fmla="*/ 0 h 646331"/>
              <a:gd name="csX4" fmla="*/ 2047524 w 3216007"/>
              <a:gd name="csY4" fmla="*/ 0 h 646331"/>
              <a:gd name="csX5" fmla="*/ 2551366 w 3216007"/>
              <a:gd name="csY5" fmla="*/ 0 h 646331"/>
              <a:gd name="csX6" fmla="*/ 3216007 w 3216007"/>
              <a:gd name="csY6" fmla="*/ 0 h 646331"/>
              <a:gd name="csX7" fmla="*/ 3216007 w 3216007"/>
              <a:gd name="csY7" fmla="*/ 310239 h 646331"/>
              <a:gd name="csX8" fmla="*/ 3216007 w 3216007"/>
              <a:gd name="csY8" fmla="*/ 646331 h 646331"/>
              <a:gd name="csX9" fmla="*/ 2744326 w 3216007"/>
              <a:gd name="csY9" fmla="*/ 646331 h 646331"/>
              <a:gd name="csX10" fmla="*/ 2208325 w 3216007"/>
              <a:gd name="csY10" fmla="*/ 646331 h 646331"/>
              <a:gd name="csX11" fmla="*/ 1672324 w 3216007"/>
              <a:gd name="csY11" fmla="*/ 646331 h 646331"/>
              <a:gd name="csX12" fmla="*/ 1168483 w 3216007"/>
              <a:gd name="csY12" fmla="*/ 646331 h 646331"/>
              <a:gd name="csX13" fmla="*/ 568161 w 3216007"/>
              <a:gd name="csY13" fmla="*/ 646331 h 646331"/>
              <a:gd name="csX14" fmla="*/ 0 w 3216007"/>
              <a:gd name="csY14" fmla="*/ 646331 h 646331"/>
              <a:gd name="csX15" fmla="*/ 0 w 3216007"/>
              <a:gd name="csY15" fmla="*/ 336092 h 646331"/>
              <a:gd name="csX16" fmla="*/ 0 w 3216007"/>
              <a:gd name="csY16"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216007" h="646331" extrusionOk="0">
                <a:moveTo>
                  <a:pt x="0" y="0"/>
                </a:moveTo>
                <a:cubicBezTo>
                  <a:pt x="230075" y="-4916"/>
                  <a:pt x="350703" y="2787"/>
                  <a:pt x="503841" y="0"/>
                </a:cubicBezTo>
                <a:cubicBezTo>
                  <a:pt x="656979" y="-2787"/>
                  <a:pt x="751187" y="4940"/>
                  <a:pt x="943362" y="0"/>
                </a:cubicBezTo>
                <a:cubicBezTo>
                  <a:pt x="1135537" y="-4940"/>
                  <a:pt x="1311970" y="1089"/>
                  <a:pt x="1543683" y="0"/>
                </a:cubicBezTo>
                <a:cubicBezTo>
                  <a:pt x="1775396" y="-1089"/>
                  <a:pt x="1824561" y="48691"/>
                  <a:pt x="2047524" y="0"/>
                </a:cubicBezTo>
                <a:cubicBezTo>
                  <a:pt x="2270487" y="-48691"/>
                  <a:pt x="2332090" y="28227"/>
                  <a:pt x="2551366" y="0"/>
                </a:cubicBezTo>
                <a:cubicBezTo>
                  <a:pt x="2770642" y="-28227"/>
                  <a:pt x="2997421" y="77442"/>
                  <a:pt x="3216007" y="0"/>
                </a:cubicBezTo>
                <a:cubicBezTo>
                  <a:pt x="3223963" y="88056"/>
                  <a:pt x="3208761" y="222591"/>
                  <a:pt x="3216007" y="310239"/>
                </a:cubicBezTo>
                <a:cubicBezTo>
                  <a:pt x="3223253" y="397887"/>
                  <a:pt x="3188325" y="498093"/>
                  <a:pt x="3216007" y="646331"/>
                </a:cubicBezTo>
                <a:cubicBezTo>
                  <a:pt x="3025337" y="698405"/>
                  <a:pt x="2869510" y="637457"/>
                  <a:pt x="2744326" y="646331"/>
                </a:cubicBezTo>
                <a:cubicBezTo>
                  <a:pt x="2619142" y="655205"/>
                  <a:pt x="2385665" y="639934"/>
                  <a:pt x="2208325" y="646331"/>
                </a:cubicBezTo>
                <a:cubicBezTo>
                  <a:pt x="2030985" y="652728"/>
                  <a:pt x="1867927" y="604755"/>
                  <a:pt x="1672324" y="646331"/>
                </a:cubicBezTo>
                <a:cubicBezTo>
                  <a:pt x="1476721" y="687907"/>
                  <a:pt x="1412984" y="628031"/>
                  <a:pt x="1168483" y="646331"/>
                </a:cubicBezTo>
                <a:cubicBezTo>
                  <a:pt x="923982" y="664631"/>
                  <a:pt x="805358" y="588085"/>
                  <a:pt x="568161" y="646331"/>
                </a:cubicBezTo>
                <a:cubicBezTo>
                  <a:pt x="330964" y="704577"/>
                  <a:pt x="229646" y="590968"/>
                  <a:pt x="0" y="646331"/>
                </a:cubicBezTo>
                <a:cubicBezTo>
                  <a:pt x="-12452" y="566656"/>
                  <a:pt x="1926" y="454460"/>
                  <a:pt x="0" y="336092"/>
                </a:cubicBezTo>
                <a:cubicBezTo>
                  <a:pt x="-1926" y="217724"/>
                  <a:pt x="19950" y="139684"/>
                  <a:pt x="0" y="0"/>
                </a:cubicBezTo>
                <a:close/>
              </a:path>
            </a:pathLst>
          </a:custGeom>
          <a:noFill/>
          <a:ln w="38100">
            <a:solidFill>
              <a:srgbClr val="FFC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US" b="1"/>
              <a:t>Abstract values</a:t>
            </a:r>
          </a:p>
        </p:txBody>
      </p:sp>
      <p:pic>
        <p:nvPicPr>
          <p:cNvPr id="45" name="Afbeelding 44">
            <a:extLst>
              <a:ext uri="{FF2B5EF4-FFF2-40B4-BE49-F238E27FC236}">
                <a16:creationId xmlns:a16="http://schemas.microsoft.com/office/drawing/2014/main" id="{98BA7514-3EDF-B017-69CC-87DFBD5FD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9468" y="5307728"/>
            <a:ext cx="959323" cy="1134885"/>
          </a:xfrm>
          <a:prstGeom prst="rect">
            <a:avLst/>
          </a:prstGeom>
        </p:spPr>
      </p:pic>
      <p:pic>
        <p:nvPicPr>
          <p:cNvPr id="48" name="Picture 6" descr="Right Arrow PNG Transparent Background, Free Download #41970 - FreeIconsPNG">
            <a:extLst>
              <a:ext uri="{FF2B5EF4-FFF2-40B4-BE49-F238E27FC236}">
                <a16:creationId xmlns:a16="http://schemas.microsoft.com/office/drawing/2014/main" id="{912D7A86-D6C3-AD9E-69FC-40FDA5C83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1692" y="2470189"/>
            <a:ext cx="3614208" cy="3614208"/>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F0FA0B36-6E28-9CEE-6C7F-BD6E93B329E8}"/>
              </a:ext>
            </a:extLst>
          </p:cNvPr>
          <p:cNvSpPr txBox="1"/>
          <p:nvPr/>
        </p:nvSpPr>
        <p:spPr>
          <a:xfrm>
            <a:off x="473693" y="7390451"/>
            <a:ext cx="10923183" cy="1200329"/>
          </a:xfrm>
          <a:prstGeom prst="rect">
            <a:avLst/>
          </a:prstGeom>
          <a:noFill/>
        </p:spPr>
        <p:txBody>
          <a:bodyPr wrap="none" rtlCol="0">
            <a:spAutoFit/>
          </a:bodyPr>
          <a:lstStyle/>
          <a:p>
            <a:r>
              <a:rPr lang="en-US" b="1" dirty="0">
                <a:latin typeface="+mj-lt"/>
              </a:rPr>
              <a:t>There is a need for language-agnostic bug detectors.</a:t>
            </a:r>
          </a:p>
          <a:p>
            <a:endParaRPr lang="en-US" dirty="0">
              <a:latin typeface="+mj-lt"/>
            </a:endParaRPr>
          </a:p>
        </p:txBody>
      </p:sp>
      <p:sp>
        <p:nvSpPr>
          <p:cNvPr id="8" name="Tekstvak 7">
            <a:extLst>
              <a:ext uri="{FF2B5EF4-FFF2-40B4-BE49-F238E27FC236}">
                <a16:creationId xmlns:a16="http://schemas.microsoft.com/office/drawing/2014/main" id="{BE294FA0-378F-5AF9-E901-05A830859A50}"/>
              </a:ext>
            </a:extLst>
          </p:cNvPr>
          <p:cNvSpPr txBox="1"/>
          <p:nvPr/>
        </p:nvSpPr>
        <p:spPr>
          <a:xfrm>
            <a:off x="12937501" y="7390451"/>
            <a:ext cx="12512040" cy="646331"/>
          </a:xfrm>
          <a:prstGeom prst="rect">
            <a:avLst/>
          </a:prstGeom>
          <a:noFill/>
        </p:spPr>
        <p:txBody>
          <a:bodyPr wrap="square">
            <a:spAutoFit/>
          </a:bodyPr>
          <a:lstStyle/>
          <a:p>
            <a:pPr algn="ctr"/>
            <a:r>
              <a:rPr lang="en-US" b="1" dirty="0">
                <a:latin typeface="+mj-lt"/>
              </a:rPr>
              <a:t>Intermediate Representations!</a:t>
            </a:r>
          </a:p>
        </p:txBody>
      </p:sp>
      <p:pic>
        <p:nvPicPr>
          <p:cNvPr id="9" name="Picture 6" descr="Right Arrow PNG Transparent Background, Free Download #41970 - FreeIconsPNG">
            <a:extLst>
              <a:ext uri="{FF2B5EF4-FFF2-40B4-BE49-F238E27FC236}">
                <a16:creationId xmlns:a16="http://schemas.microsoft.com/office/drawing/2014/main" id="{4E1C0AF8-DF64-F277-4D76-DA9DC3192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1721" y="8136882"/>
            <a:ext cx="3614208" cy="3614208"/>
          </a:xfrm>
          <a:prstGeom prst="rect">
            <a:avLst/>
          </a:prstGeom>
          <a:noFill/>
          <a:extLst>
            <a:ext uri="{909E8E84-426E-40DD-AFC4-6F175D3DCCD1}">
              <a14:hiddenFill xmlns:a14="http://schemas.microsoft.com/office/drawing/2010/main">
                <a:solidFill>
                  <a:srgbClr val="FFFFFF"/>
                </a:solidFill>
              </a14:hiddenFill>
            </a:ext>
          </a:extLst>
        </p:spPr>
      </p:pic>
      <p:sp>
        <p:nvSpPr>
          <p:cNvPr id="12" name="Vrije vorm 11">
            <a:extLst>
              <a:ext uri="{FF2B5EF4-FFF2-40B4-BE49-F238E27FC236}">
                <a16:creationId xmlns:a16="http://schemas.microsoft.com/office/drawing/2014/main" id="{9BE88E0F-31FD-D542-9E95-7C73DF58D39A}"/>
              </a:ext>
            </a:extLst>
          </p:cNvPr>
          <p:cNvSpPr/>
          <p:nvPr/>
        </p:nvSpPr>
        <p:spPr>
          <a:xfrm>
            <a:off x="22034884" y="4798992"/>
            <a:ext cx="570933" cy="824728"/>
          </a:xfrm>
          <a:custGeom>
            <a:avLst/>
            <a:gdLst>
              <a:gd name="csX0" fmla="*/ 854439 w 1130059"/>
              <a:gd name="csY0" fmla="*/ 0 h 1813810"/>
              <a:gd name="csX1" fmla="*/ 1079292 w 1130059"/>
              <a:gd name="csY1" fmla="*/ 1139252 h 1813810"/>
              <a:gd name="csX2" fmla="*/ 0 w 1130059"/>
              <a:gd name="csY2" fmla="*/ 1813810 h 1813810"/>
            </a:gdLst>
            <a:ahLst/>
            <a:cxnLst>
              <a:cxn ang="0">
                <a:pos x="csX0" y="csY0"/>
              </a:cxn>
              <a:cxn ang="0">
                <a:pos x="csX1" y="csY1"/>
              </a:cxn>
              <a:cxn ang="0">
                <a:pos x="csX2" y="csY2"/>
              </a:cxn>
            </a:cxnLst>
            <a:rect l="l" t="t" r="r" b="b"/>
            <a:pathLst>
              <a:path w="1130059" h="1813810">
                <a:moveTo>
                  <a:pt x="854439" y="0"/>
                </a:moveTo>
                <a:cubicBezTo>
                  <a:pt x="1038069" y="418475"/>
                  <a:pt x="1221699" y="836950"/>
                  <a:pt x="1079292" y="1139252"/>
                </a:cubicBezTo>
                <a:cubicBezTo>
                  <a:pt x="936886" y="1441554"/>
                  <a:pt x="468443" y="1627682"/>
                  <a:pt x="0" y="1813810"/>
                </a:cubicBezTo>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fbeelding 13">
            <a:extLst>
              <a:ext uri="{FF2B5EF4-FFF2-40B4-BE49-F238E27FC236}">
                <a16:creationId xmlns:a16="http://schemas.microsoft.com/office/drawing/2014/main" id="{12711091-E3FD-27EA-4ED0-3BA562A2C6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24359" y="8298246"/>
            <a:ext cx="8301231" cy="4012957"/>
          </a:xfrm>
          <a:prstGeom prst="rect">
            <a:avLst/>
          </a:prstGeom>
        </p:spPr>
      </p:pic>
      <p:pic>
        <p:nvPicPr>
          <p:cNvPr id="10" name="Afbeelding 9">
            <a:extLst>
              <a:ext uri="{FF2B5EF4-FFF2-40B4-BE49-F238E27FC236}">
                <a16:creationId xmlns:a16="http://schemas.microsoft.com/office/drawing/2014/main" id="{1E04ADE0-6E8D-BBCC-D1E2-11C176ECAD70}"/>
              </a:ext>
            </a:extLst>
          </p:cNvPr>
          <p:cNvPicPr>
            <a:picLocks noChangeAspect="1"/>
          </p:cNvPicPr>
          <p:nvPr/>
        </p:nvPicPr>
        <p:blipFill>
          <a:blip r:embed="rId7"/>
          <a:stretch>
            <a:fillRect/>
          </a:stretch>
        </p:blipFill>
        <p:spPr>
          <a:xfrm>
            <a:off x="5802554" y="3292332"/>
            <a:ext cx="3917325" cy="568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Afbeelding 14">
            <a:extLst>
              <a:ext uri="{FF2B5EF4-FFF2-40B4-BE49-F238E27FC236}">
                <a16:creationId xmlns:a16="http://schemas.microsoft.com/office/drawing/2014/main" id="{F5F48D5C-E8B4-F44C-97BF-0D670B511598}"/>
              </a:ext>
            </a:extLst>
          </p:cNvPr>
          <p:cNvPicPr>
            <a:picLocks noChangeAspect="1"/>
          </p:cNvPicPr>
          <p:nvPr/>
        </p:nvPicPr>
        <p:blipFill>
          <a:blip r:embed="rId8"/>
          <a:stretch>
            <a:fillRect/>
          </a:stretch>
        </p:blipFill>
        <p:spPr>
          <a:xfrm>
            <a:off x="949344" y="3264644"/>
            <a:ext cx="4432834" cy="592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Afbeelding 16">
            <a:extLst>
              <a:ext uri="{FF2B5EF4-FFF2-40B4-BE49-F238E27FC236}">
                <a16:creationId xmlns:a16="http://schemas.microsoft.com/office/drawing/2014/main" id="{CFEF6BA5-2697-BA1E-9B66-76D5998590DB}"/>
              </a:ext>
            </a:extLst>
          </p:cNvPr>
          <p:cNvPicPr>
            <a:picLocks noChangeAspect="1"/>
          </p:cNvPicPr>
          <p:nvPr/>
        </p:nvPicPr>
        <p:blipFill>
          <a:blip r:embed="rId9">
            <a:extLst>
              <a:ext uri="{28A0092B-C50C-407E-A947-70E740481C1C}">
                <a14:useLocalDpi xmlns:a14="http://schemas.microsoft.com/office/drawing/2010/main" val="0"/>
              </a:ext>
            </a:extLst>
          </a:blip>
          <a:srcRect t="22" b="22"/>
          <a:stretch/>
        </p:blipFill>
        <p:spPr>
          <a:xfrm>
            <a:off x="3213772" y="5119834"/>
            <a:ext cx="4803448" cy="549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Afbeelding 3">
            <a:extLst>
              <a:ext uri="{FF2B5EF4-FFF2-40B4-BE49-F238E27FC236}">
                <a16:creationId xmlns:a16="http://schemas.microsoft.com/office/drawing/2014/main" id="{1D9E9239-94BA-331B-BD48-F963EFDEB24F}"/>
              </a:ext>
            </a:extLst>
          </p:cNvPr>
          <p:cNvPicPr>
            <a:picLocks noChangeAspect="1"/>
          </p:cNvPicPr>
          <p:nvPr/>
        </p:nvPicPr>
        <p:blipFill>
          <a:blip r:embed="rId10"/>
          <a:stretch>
            <a:fillRect/>
          </a:stretch>
        </p:blipFill>
        <p:spPr>
          <a:xfrm>
            <a:off x="13936325" y="8136882"/>
            <a:ext cx="9676680" cy="4574432"/>
          </a:xfrm>
          <a:prstGeom prst="rect">
            <a:avLst/>
          </a:prstGeom>
        </p:spPr>
      </p:pic>
    </p:spTree>
    <p:extLst>
      <p:ext uri="{BB962C8B-B14F-4D97-AF65-F5344CB8AC3E}">
        <p14:creationId xmlns:p14="http://schemas.microsoft.com/office/powerpoint/2010/main" val="21597956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p:tgtEl>
                                          <p:spTgt spid="48"/>
                                        </p:tgtEl>
                                        <p:attrNameLst>
                                          <p:attrName>ppt_x</p:attrName>
                                        </p:attrNameLst>
                                      </p:cBhvr>
                                      <p:tavLst>
                                        <p:tav tm="0">
                                          <p:val>
                                            <p:strVal val="#ppt_x-#ppt_w*1.125000"/>
                                          </p:val>
                                        </p:tav>
                                        <p:tav tm="100000">
                                          <p:val>
                                            <p:strVal val="#ppt_x"/>
                                          </p:val>
                                        </p:tav>
                                      </p:tavLst>
                                    </p:anim>
                                    <p:animEffect transition="in" filter="wipe(right)">
                                      <p:cBhvr>
                                        <p:cTn id="22" dur="500"/>
                                        <p:tgtEl>
                                          <p:spTgt spid="48"/>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p:tgtEl>
                                          <p:spTgt spid="27"/>
                                        </p:tgtEl>
                                        <p:attrNameLst>
                                          <p:attrName>ppt_x</p:attrName>
                                        </p:attrNameLst>
                                      </p:cBhvr>
                                      <p:tavLst>
                                        <p:tav tm="0">
                                          <p:val>
                                            <p:strVal val="#ppt_x-#ppt_w*1.125000"/>
                                          </p:val>
                                        </p:tav>
                                        <p:tav tm="100000">
                                          <p:val>
                                            <p:strVal val="#ppt_x"/>
                                          </p:val>
                                        </p:tav>
                                      </p:tavLst>
                                    </p:anim>
                                    <p:animEffect transition="in" filter="wipe(right)">
                                      <p:cBhvr>
                                        <p:cTn id="26" dur="500"/>
                                        <p:tgtEl>
                                          <p:spTgt spid="27"/>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p:tgtEl>
                                          <p:spTgt spid="31"/>
                                        </p:tgtEl>
                                        <p:attrNameLst>
                                          <p:attrName>ppt_x</p:attrName>
                                        </p:attrNameLst>
                                      </p:cBhvr>
                                      <p:tavLst>
                                        <p:tav tm="0">
                                          <p:val>
                                            <p:strVal val="#ppt_x-#ppt_w*1.125000"/>
                                          </p:val>
                                        </p:tav>
                                        <p:tav tm="100000">
                                          <p:val>
                                            <p:strVal val="#ppt_x"/>
                                          </p:val>
                                        </p:tav>
                                      </p:tavLst>
                                    </p:anim>
                                    <p:animEffect transition="in" filter="wipe(right)">
                                      <p:cBhvr>
                                        <p:cTn id="30" dur="500"/>
                                        <p:tgtEl>
                                          <p:spTgt spid="31"/>
                                        </p:tgtEl>
                                      </p:cBhvr>
                                    </p:animEffect>
                                  </p:childTnLst>
                                </p:cTn>
                              </p:par>
                              <p:par>
                                <p:cTn id="31" presetID="1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p:tgtEl>
                                          <p:spTgt spid="28"/>
                                        </p:tgtEl>
                                        <p:attrNameLst>
                                          <p:attrName>ppt_x</p:attrName>
                                        </p:attrNameLst>
                                      </p:cBhvr>
                                      <p:tavLst>
                                        <p:tav tm="0">
                                          <p:val>
                                            <p:strVal val="#ppt_x-#ppt_w*1.125000"/>
                                          </p:val>
                                        </p:tav>
                                        <p:tav tm="100000">
                                          <p:val>
                                            <p:strVal val="#ppt_x"/>
                                          </p:val>
                                        </p:tav>
                                      </p:tavLst>
                                    </p:anim>
                                    <p:animEffect transition="in" filter="wipe(right)">
                                      <p:cBhvr>
                                        <p:cTn id="34" dur="500"/>
                                        <p:tgtEl>
                                          <p:spTgt spid="28"/>
                                        </p:tgtEl>
                                      </p:cBhvr>
                                    </p:animEffect>
                                  </p:childTnLst>
                                </p:cTn>
                              </p:par>
                              <p:par>
                                <p:cTn id="35" presetID="12" presetClass="entr" presetSubtype="8"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p:tgtEl>
                                          <p:spTgt spid="29"/>
                                        </p:tgtEl>
                                        <p:attrNameLst>
                                          <p:attrName>ppt_x</p:attrName>
                                        </p:attrNameLst>
                                      </p:cBhvr>
                                      <p:tavLst>
                                        <p:tav tm="0">
                                          <p:val>
                                            <p:strVal val="#ppt_x-#ppt_w*1.125000"/>
                                          </p:val>
                                        </p:tav>
                                        <p:tav tm="100000">
                                          <p:val>
                                            <p:strVal val="#ppt_x"/>
                                          </p:val>
                                        </p:tav>
                                      </p:tavLst>
                                    </p:anim>
                                    <p:animEffect transition="in" filter="wipe(right)">
                                      <p:cBhvr>
                                        <p:cTn id="38" dur="500"/>
                                        <p:tgtEl>
                                          <p:spTgt spid="29"/>
                                        </p:tgtEl>
                                      </p:cBhvr>
                                    </p:animEffect>
                                  </p:childTnLst>
                                </p:cTn>
                              </p:par>
                              <p:par>
                                <p:cTn id="39" presetID="12" presetClass="entr" presetSubtype="8"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p:tgtEl>
                                          <p:spTgt spid="29"/>
                                        </p:tgtEl>
                                        <p:attrNameLst>
                                          <p:attrName>ppt_x</p:attrName>
                                        </p:attrNameLst>
                                      </p:cBhvr>
                                      <p:tavLst>
                                        <p:tav tm="0">
                                          <p:val>
                                            <p:strVal val="#ppt_x-#ppt_w*1.125000"/>
                                          </p:val>
                                        </p:tav>
                                        <p:tav tm="100000">
                                          <p:val>
                                            <p:strVal val="#ppt_x"/>
                                          </p:val>
                                        </p:tav>
                                      </p:tavLst>
                                    </p:anim>
                                    <p:animEffect transition="in" filter="wipe(right)">
                                      <p:cBhvr>
                                        <p:cTn id="42" dur="500"/>
                                        <p:tgtEl>
                                          <p:spTgt spid="29"/>
                                        </p:tgtEl>
                                      </p:cBhvr>
                                    </p:animEffect>
                                  </p:childTnLst>
                                </p:cTn>
                              </p:par>
                              <p:par>
                                <p:cTn id="43" presetID="12" presetClass="entr" presetSubtype="8"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p:tgtEl>
                                          <p:spTgt spid="30"/>
                                        </p:tgtEl>
                                        <p:attrNameLst>
                                          <p:attrName>ppt_x</p:attrName>
                                        </p:attrNameLst>
                                      </p:cBhvr>
                                      <p:tavLst>
                                        <p:tav tm="0">
                                          <p:val>
                                            <p:strVal val="#ppt_x-#ppt_w*1.125000"/>
                                          </p:val>
                                        </p:tav>
                                        <p:tav tm="100000">
                                          <p:val>
                                            <p:strVal val="#ppt_x"/>
                                          </p:val>
                                        </p:tav>
                                      </p:tavLst>
                                    </p:anim>
                                    <p:animEffect transition="in" filter="wipe(right)">
                                      <p:cBhvr>
                                        <p:cTn id="46" dur="500"/>
                                        <p:tgtEl>
                                          <p:spTgt spid="30"/>
                                        </p:tgtEl>
                                      </p:cBhvr>
                                    </p:animEffect>
                                  </p:childTnLst>
                                </p:cTn>
                              </p:par>
                              <p:par>
                                <p:cTn id="47" presetID="12" presetClass="entr" presetSubtype="8"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p:tgtEl>
                                          <p:spTgt spid="34"/>
                                        </p:tgtEl>
                                        <p:attrNameLst>
                                          <p:attrName>ppt_x</p:attrName>
                                        </p:attrNameLst>
                                      </p:cBhvr>
                                      <p:tavLst>
                                        <p:tav tm="0">
                                          <p:val>
                                            <p:strVal val="#ppt_x-#ppt_w*1.125000"/>
                                          </p:val>
                                        </p:tav>
                                        <p:tav tm="100000">
                                          <p:val>
                                            <p:strVal val="#ppt_x"/>
                                          </p:val>
                                        </p:tav>
                                      </p:tavLst>
                                    </p:anim>
                                    <p:animEffect transition="in" filter="wipe(right)">
                                      <p:cBhvr>
                                        <p:cTn id="50" dur="500"/>
                                        <p:tgtEl>
                                          <p:spTgt spid="34"/>
                                        </p:tgtEl>
                                      </p:cBhvr>
                                    </p:animEffect>
                                  </p:childTnLst>
                                </p:cTn>
                              </p:par>
                              <p:par>
                                <p:cTn id="51" presetID="12" presetClass="entr" presetSubtype="8"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p:tgtEl>
                                          <p:spTgt spid="34"/>
                                        </p:tgtEl>
                                        <p:attrNameLst>
                                          <p:attrName>ppt_x</p:attrName>
                                        </p:attrNameLst>
                                      </p:cBhvr>
                                      <p:tavLst>
                                        <p:tav tm="0">
                                          <p:val>
                                            <p:strVal val="#ppt_x-#ppt_w*1.125000"/>
                                          </p:val>
                                        </p:tav>
                                        <p:tav tm="100000">
                                          <p:val>
                                            <p:strVal val="#ppt_x"/>
                                          </p:val>
                                        </p:tav>
                                      </p:tavLst>
                                    </p:anim>
                                    <p:animEffect transition="in" filter="wipe(right)">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dissolve">
                                      <p:cBhvr>
                                        <p:cTn id="59" dur="500"/>
                                        <p:tgtEl>
                                          <p:spTgt spid="3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dissolve">
                                      <p:cBhvr>
                                        <p:cTn id="62" dur="500"/>
                                        <p:tgtEl>
                                          <p:spTgt spid="42"/>
                                        </p:tgtEl>
                                      </p:cBhvr>
                                    </p:animEffect>
                                  </p:childTnLst>
                                </p:cTn>
                              </p:par>
                              <p:par>
                                <p:cTn id="63" presetID="9"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dissolve">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dissolve">
                                      <p:cBhvr>
                                        <p:cTn id="70" dur="500"/>
                                        <p:tgtEl>
                                          <p:spTgt spid="43"/>
                                        </p:tgtEl>
                                      </p:cBhvr>
                                    </p:animEffect>
                                  </p:childTnLst>
                                </p:cTn>
                              </p:par>
                              <p:par>
                                <p:cTn id="71" presetID="9"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dissolve">
                                      <p:cBhvr>
                                        <p:cTn id="73" dur="500"/>
                                        <p:tgtEl>
                                          <p:spTgt spid="45"/>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dissolve">
                                      <p:cBhvr>
                                        <p:cTn id="76" dur="5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dissolve">
                                      <p:cBhvr>
                                        <p:cTn id="81" dur="500"/>
                                        <p:tgtEl>
                                          <p:spTgt spid="7"/>
                                        </p:tgtEl>
                                      </p:cBhvr>
                                    </p:animEffect>
                                  </p:childTnLst>
                                </p:cTn>
                              </p:par>
                              <p:par>
                                <p:cTn id="82" presetID="9"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dissolve">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8"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additive="base">
                                        <p:cTn id="89" dur="500"/>
                                        <p:tgtEl>
                                          <p:spTgt spid="9"/>
                                        </p:tgtEl>
                                        <p:attrNameLst>
                                          <p:attrName>ppt_x</p:attrName>
                                        </p:attrNameLst>
                                      </p:cBhvr>
                                      <p:tavLst>
                                        <p:tav tm="0">
                                          <p:val>
                                            <p:strVal val="#ppt_x-#ppt_w*1.125000"/>
                                          </p:val>
                                        </p:tav>
                                        <p:tav tm="100000">
                                          <p:val>
                                            <p:strVal val="#ppt_x"/>
                                          </p:val>
                                        </p:tav>
                                      </p:tavLst>
                                    </p:anim>
                                    <p:animEffect transition="in" filter="wipe(right)">
                                      <p:cBhvr>
                                        <p:cTn id="90" dur="500"/>
                                        <p:tgtEl>
                                          <p:spTgt spid="9"/>
                                        </p:tgtEl>
                                      </p:cBhvr>
                                    </p:animEffect>
                                  </p:childTnLst>
                                </p:cTn>
                              </p:par>
                              <p:par>
                                <p:cTn id="91" presetID="12" presetClass="entr" presetSubtype="8"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p:tgtEl>
                                          <p:spTgt spid="8"/>
                                        </p:tgtEl>
                                        <p:attrNameLst>
                                          <p:attrName>ppt_x</p:attrName>
                                        </p:attrNameLst>
                                      </p:cBhvr>
                                      <p:tavLst>
                                        <p:tav tm="0">
                                          <p:val>
                                            <p:strVal val="#ppt_x-#ppt_w*1.125000"/>
                                          </p:val>
                                        </p:tav>
                                        <p:tav tm="100000">
                                          <p:val>
                                            <p:strVal val="#ppt_x"/>
                                          </p:val>
                                        </p:tav>
                                      </p:tavLst>
                                    </p:anim>
                                    <p:animEffect transition="in" filter="wipe(right)">
                                      <p:cBhvr>
                                        <p:cTn id="94" dur="500"/>
                                        <p:tgtEl>
                                          <p:spTgt spid="8"/>
                                        </p:tgtEl>
                                      </p:cBhvr>
                                    </p:animEffect>
                                  </p:childTnLst>
                                </p:cTn>
                              </p:par>
                              <p:par>
                                <p:cTn id="95" presetID="12" presetClass="entr" presetSubtype="8" fill="hold" nodeType="with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p:tgtEl>
                                          <p:spTgt spid="4"/>
                                        </p:tgtEl>
                                        <p:attrNameLst>
                                          <p:attrName>ppt_x</p:attrName>
                                        </p:attrNameLst>
                                      </p:cBhvr>
                                      <p:tavLst>
                                        <p:tav tm="0">
                                          <p:val>
                                            <p:strVal val="#ppt_x-#ppt_w*1.125000"/>
                                          </p:val>
                                        </p:tav>
                                        <p:tav tm="100000">
                                          <p:val>
                                            <p:strVal val="#ppt_x"/>
                                          </p:val>
                                        </p:tav>
                                      </p:tavLst>
                                    </p:anim>
                                    <p:animEffect transition="in" filter="wipe(right)">
                                      <p:cBhvr>
                                        <p:cTn id="9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30" grpId="0" animBg="1"/>
      <p:bldP spid="31" grpId="0" animBg="1"/>
      <p:bldP spid="38" grpId="0" animBg="1"/>
      <p:bldP spid="42" grpId="0" animBg="1"/>
      <p:bldP spid="43" grpId="0" animBg="1"/>
      <p:bldP spid="7" grpId="0"/>
      <p:bldP spid="8"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14B6D-1BB2-A11E-91B7-19F01613617D}"/>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617F41FA-71C9-B87B-8F24-8FAC150BF80E}"/>
              </a:ext>
            </a:extLst>
          </p:cNvPr>
          <p:cNvSpPr txBox="1"/>
          <p:nvPr/>
        </p:nvSpPr>
        <p:spPr>
          <a:xfrm>
            <a:off x="1132205" y="921157"/>
            <a:ext cx="11361420" cy="1323439"/>
          </a:xfrm>
          <a:prstGeom prst="rect">
            <a:avLst/>
          </a:prstGeom>
          <a:noFill/>
        </p:spPr>
        <p:txBody>
          <a:bodyPr wrap="square">
            <a:spAutoFit/>
          </a:bodyPr>
          <a:lstStyle/>
          <a:p>
            <a:pPr rtl="0">
              <a:spcBef>
                <a:spcPts val="0"/>
              </a:spcBef>
              <a:spcAft>
                <a:spcPts val="0"/>
              </a:spcAft>
            </a:pPr>
            <a:r>
              <a:rPr lang="nl-BE" sz="8000" b="1" u="none" strike="noStrike" dirty="0">
                <a:effectLst/>
                <a:latin typeface="Nunito" pitchFamily="2" charset="77"/>
              </a:rPr>
              <a:t>Applications: Privacy</a:t>
            </a:r>
            <a:endParaRPr lang="nl-BE" sz="11500" dirty="0"/>
          </a:p>
        </p:txBody>
      </p:sp>
      <p:sp>
        <p:nvSpPr>
          <p:cNvPr id="2" name="Tekstvak 1">
            <a:extLst>
              <a:ext uri="{FF2B5EF4-FFF2-40B4-BE49-F238E27FC236}">
                <a16:creationId xmlns:a16="http://schemas.microsoft.com/office/drawing/2014/main" id="{E299DCC7-C194-6528-F240-A5D2DA467D14}"/>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5</a:t>
            </a:r>
          </a:p>
        </p:txBody>
      </p:sp>
      <p:pic>
        <p:nvPicPr>
          <p:cNvPr id="14" name="Afbeelding 13">
            <a:extLst>
              <a:ext uri="{FF2B5EF4-FFF2-40B4-BE49-F238E27FC236}">
                <a16:creationId xmlns:a16="http://schemas.microsoft.com/office/drawing/2014/main" id="{354B569F-3221-9504-7648-A646BBE93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575" y="2794000"/>
            <a:ext cx="6540500" cy="8128000"/>
          </a:xfrm>
          <a:prstGeom prst="rect">
            <a:avLst/>
          </a:prstGeom>
        </p:spPr>
      </p:pic>
    </p:spTree>
    <p:extLst>
      <p:ext uri="{BB962C8B-B14F-4D97-AF65-F5344CB8AC3E}">
        <p14:creationId xmlns:p14="http://schemas.microsoft.com/office/powerpoint/2010/main" val="2063070435"/>
      </p:ext>
    </p:extLst>
  </p:cSld>
  <p:clrMapOvr>
    <a:masterClrMapping/>
  </p:clrMapOvr>
  <p:transition spd="med"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9776E-6 1.2963E-6 L 0.34201 1.2963E-6 " pathEditMode="relative" rAng="0" ptsTypes="AA">
                                      <p:cBhvr>
                                        <p:cTn id="6" dur="1000" fill="hold"/>
                                        <p:tgtEl>
                                          <p:spTgt spid="14"/>
                                        </p:tgtEl>
                                        <p:attrNameLst>
                                          <p:attrName>ppt_x</p:attrName>
                                          <p:attrName>ppt_y</p:attrName>
                                        </p:attrNameLst>
                                      </p:cBhvr>
                                      <p:rCtr x="1710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215A5-0699-3389-846E-B8DDC498F32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0EEAF244-E342-3AB9-4CCC-53070470F0E4}"/>
              </a:ext>
            </a:extLst>
          </p:cNvPr>
          <p:cNvSpPr txBox="1"/>
          <p:nvPr/>
        </p:nvSpPr>
        <p:spPr>
          <a:xfrm>
            <a:off x="1132204" y="921157"/>
            <a:ext cx="15098395" cy="1323439"/>
          </a:xfrm>
          <a:prstGeom prst="rect">
            <a:avLst/>
          </a:prstGeom>
          <a:noFill/>
        </p:spPr>
        <p:txBody>
          <a:bodyPr wrap="square">
            <a:spAutoFit/>
          </a:bodyPr>
          <a:lstStyle/>
          <a:p>
            <a:pPr rtl="0">
              <a:spcBef>
                <a:spcPts val="0"/>
              </a:spcBef>
              <a:spcAft>
                <a:spcPts val="0"/>
              </a:spcAft>
            </a:pPr>
            <a:r>
              <a:rPr lang="nl-BE" sz="8000" b="1" u="none" strike="noStrike" dirty="0">
                <a:effectLst/>
                <a:latin typeface="Nunito" pitchFamily="2" charset="77"/>
              </a:rPr>
              <a:t>Applications: Succinctness</a:t>
            </a:r>
            <a:endParaRPr lang="nl-BE" sz="11500" dirty="0"/>
          </a:p>
        </p:txBody>
      </p:sp>
      <p:sp>
        <p:nvSpPr>
          <p:cNvPr id="2" name="Tekstvak 1">
            <a:extLst>
              <a:ext uri="{FF2B5EF4-FFF2-40B4-BE49-F238E27FC236}">
                <a16:creationId xmlns:a16="http://schemas.microsoft.com/office/drawing/2014/main" id="{E5A3DC85-7697-3627-0ABE-57A0F32ED665}"/>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6</a:t>
            </a:r>
          </a:p>
        </p:txBody>
      </p:sp>
      <p:pic>
        <p:nvPicPr>
          <p:cNvPr id="14" name="Afbeelding 13">
            <a:extLst>
              <a:ext uri="{FF2B5EF4-FFF2-40B4-BE49-F238E27FC236}">
                <a16:creationId xmlns:a16="http://schemas.microsoft.com/office/drawing/2014/main" id="{72326CBE-4795-1C29-2C26-C04A144C3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8400" y="2794000"/>
            <a:ext cx="6540500" cy="8128000"/>
          </a:xfrm>
          <a:prstGeom prst="rect">
            <a:avLst/>
          </a:prstGeom>
        </p:spPr>
      </p:pic>
      <p:pic>
        <p:nvPicPr>
          <p:cNvPr id="4" name="Picture 2">
            <a:extLst>
              <a:ext uri="{FF2B5EF4-FFF2-40B4-BE49-F238E27FC236}">
                <a16:creationId xmlns:a16="http://schemas.microsoft.com/office/drawing/2014/main" id="{4C70A542-A09B-BA75-3AFC-180B262E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919506" y="2432741"/>
            <a:ext cx="8850517" cy="8850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issue Paper - White - Papertisserie">
            <a:extLst>
              <a:ext uri="{FF2B5EF4-FFF2-40B4-BE49-F238E27FC236}">
                <a16:creationId xmlns:a16="http://schemas.microsoft.com/office/drawing/2014/main" id="{0CAF3919-824E-E009-CFB4-A1768DF94B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256" t="13099" r="21364" b="6702"/>
          <a:stretch/>
        </p:blipFill>
        <p:spPr bwMode="auto">
          <a:xfrm>
            <a:off x="9843443" y="5948983"/>
            <a:ext cx="3124749" cy="19759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Snail PNGs for Free Download">
            <a:extLst>
              <a:ext uri="{FF2B5EF4-FFF2-40B4-BE49-F238E27FC236}">
                <a16:creationId xmlns:a16="http://schemas.microsoft.com/office/drawing/2014/main" id="{4CE573D5-2D5F-E8D3-A0DC-BDE117625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9292" y="5496117"/>
            <a:ext cx="3330943" cy="242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042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058F4-AD12-96C3-6DDF-E0C35160E970}"/>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04A9E4E-9F12-D86F-0CB8-3E885F4020B1}"/>
              </a:ext>
            </a:extLst>
          </p:cNvPr>
          <p:cNvSpPr txBox="1"/>
          <p:nvPr/>
        </p:nvSpPr>
        <p:spPr>
          <a:xfrm>
            <a:off x="1132204" y="921157"/>
            <a:ext cx="18070196" cy="1323439"/>
          </a:xfrm>
          <a:prstGeom prst="rect">
            <a:avLst/>
          </a:prstGeom>
          <a:noFill/>
        </p:spPr>
        <p:txBody>
          <a:bodyPr wrap="square">
            <a:spAutoFit/>
          </a:bodyPr>
          <a:lstStyle/>
          <a:p>
            <a:pPr>
              <a:spcBef>
                <a:spcPts val="0"/>
              </a:spcBef>
              <a:spcAft>
                <a:spcPts val="0"/>
              </a:spcAft>
            </a:pPr>
            <a:r>
              <a:rPr lang="nl-BE" sz="8000" b="1" dirty="0">
                <a:latin typeface="Nunito" pitchFamily="2" charset="77"/>
              </a:rPr>
              <a:t>Applications: Succinctness</a:t>
            </a:r>
            <a:endParaRPr lang="nl-BE" sz="11500" dirty="0"/>
          </a:p>
        </p:txBody>
      </p:sp>
      <p:pic>
        <p:nvPicPr>
          <p:cNvPr id="2050" name="Picture 2">
            <a:extLst>
              <a:ext uri="{FF2B5EF4-FFF2-40B4-BE49-F238E27FC236}">
                <a16:creationId xmlns:a16="http://schemas.microsoft.com/office/drawing/2014/main" id="{0CA0EB9E-AEA7-0C07-6DAC-B817E361E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919506" y="2432741"/>
            <a:ext cx="8850517" cy="88505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issue Paper - White - Papertisserie">
            <a:extLst>
              <a:ext uri="{FF2B5EF4-FFF2-40B4-BE49-F238E27FC236}">
                <a16:creationId xmlns:a16="http://schemas.microsoft.com/office/drawing/2014/main" id="{AC720E11-FF52-A958-7AE2-8D491E3C16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6" t="13099" r="21364" b="6702"/>
          <a:stretch/>
        </p:blipFill>
        <p:spPr bwMode="auto">
          <a:xfrm>
            <a:off x="9843443" y="5948983"/>
            <a:ext cx="3124749" cy="19759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nail PNGs for Free Download">
            <a:extLst>
              <a:ext uri="{FF2B5EF4-FFF2-40B4-BE49-F238E27FC236}">
                <a16:creationId xmlns:a16="http://schemas.microsoft.com/office/drawing/2014/main" id="{48E973C3-9024-CEDD-FE8D-37E895E83C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9292" y="5496117"/>
            <a:ext cx="3330943" cy="242881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280B91F-6EF2-817E-D7C6-8CF60C51DC3B}"/>
              </a:ext>
            </a:extLst>
          </p:cNvPr>
          <p:cNvSpPr txBox="1"/>
          <p:nvPr/>
        </p:nvSpPr>
        <p:spPr>
          <a:xfrm>
            <a:off x="23703402" y="13187656"/>
            <a:ext cx="674248" cy="646331"/>
          </a:xfrm>
          <a:prstGeom prst="rect">
            <a:avLst/>
          </a:prstGeom>
          <a:noFill/>
        </p:spPr>
        <p:txBody>
          <a:bodyPr wrap="square" rtlCol="0">
            <a:spAutoFit/>
          </a:bodyPr>
          <a:lstStyle/>
          <a:p>
            <a:r>
              <a:rPr lang="nl-BE" b="1" dirty="0">
                <a:solidFill>
                  <a:schemeClr val="bg1"/>
                </a:solidFill>
              </a:rPr>
              <a:t>7</a:t>
            </a:r>
          </a:p>
        </p:txBody>
      </p:sp>
      <p:pic>
        <p:nvPicPr>
          <p:cNvPr id="4" name="Afbeelding 3">
            <a:extLst>
              <a:ext uri="{FF2B5EF4-FFF2-40B4-BE49-F238E27FC236}">
                <a16:creationId xmlns:a16="http://schemas.microsoft.com/office/drawing/2014/main" id="{D6E53B5C-CC92-84DF-489B-487D9A86ED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58400" y="2794000"/>
            <a:ext cx="6540500" cy="8128000"/>
          </a:xfrm>
          <a:prstGeom prst="rect">
            <a:avLst/>
          </a:prstGeom>
        </p:spPr>
      </p:pic>
    </p:spTree>
    <p:extLst>
      <p:ext uri="{BB962C8B-B14F-4D97-AF65-F5344CB8AC3E}">
        <p14:creationId xmlns:p14="http://schemas.microsoft.com/office/powerpoint/2010/main" val="107322037"/>
      </p:ext>
    </p:extLst>
  </p:cSld>
  <p:clrMapOvr>
    <a:masterClrMapping/>
  </p:clrMapOvr>
  <mc:AlternateContent xmlns:mc="http://schemas.openxmlformats.org/markup-compatibility/2006" xmlns:p14="http://schemas.microsoft.com/office/powerpoint/2010/main">
    <mc:Choice Requires="p14">
      <p:transition p14:dur="0" advClick="0" advTm="1500"/>
    </mc:Choice>
    <mc:Fallback xmlns="">
      <p:transition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500" fill="hold"/>
                                        <p:tgtEl>
                                          <p:spTgt spid="2054"/>
                                        </p:tgtEl>
                                      </p:cBhvr>
                                      <p:by x="70000" y="70000"/>
                                    </p:animScale>
                                  </p:childTnLst>
                                </p:cTn>
                              </p:par>
                              <p:par>
                                <p:cTn id="7" presetID="6" presetClass="emph" presetSubtype="0" fill="hold" nodeType="withEffect">
                                  <p:stCondLst>
                                    <p:cond delay="0"/>
                                  </p:stCondLst>
                                  <p:childTnLst>
                                    <p:animScale>
                                      <p:cBhvr>
                                        <p:cTn id="8" dur="1500" fill="hold"/>
                                        <p:tgtEl>
                                          <p:spTgt spid="2056"/>
                                        </p:tgtEl>
                                      </p:cBhvr>
                                      <p:by x="70000" y="70000"/>
                                    </p:animScale>
                                  </p:childTnLst>
                                </p:cTn>
                              </p:par>
                              <p:par>
                                <p:cTn id="9" presetID="6" presetClass="emph" presetSubtype="0" fill="hold" nodeType="withEffect">
                                  <p:stCondLst>
                                    <p:cond delay="0"/>
                                  </p:stCondLst>
                                  <p:childTnLst>
                                    <p:animScale>
                                      <p:cBhvr>
                                        <p:cTn id="10" dur="1500" fill="hold"/>
                                        <p:tgtEl>
                                          <p:spTgt spid="2050"/>
                                        </p:tgtEl>
                                      </p:cBhvr>
                                      <p:by x="70000" y="70000"/>
                                    </p:animScale>
                                  </p:childTnLst>
                                </p:cTn>
                              </p:par>
                              <p:par>
                                <p:cTn id="11" presetID="0" presetClass="path" presetSubtype="0" accel="50000" decel="50000" fill="hold" nodeType="withEffect">
                                  <p:stCondLst>
                                    <p:cond delay="0"/>
                                  </p:stCondLst>
                                  <p:childTnLst>
                                    <p:animMotion origin="layout" path="M 4.71477E-6 -1.2963E-6 L -0.29298 0.00127 " pathEditMode="relative" rAng="0" ptsTypes="AA">
                                      <p:cBhvr>
                                        <p:cTn id="12" dur="1500" fill="hold"/>
                                        <p:tgtEl>
                                          <p:spTgt spid="2054"/>
                                        </p:tgtEl>
                                        <p:attrNameLst>
                                          <p:attrName>ppt_x</p:attrName>
                                          <p:attrName>ppt_y</p:attrName>
                                        </p:attrNameLst>
                                      </p:cBhvr>
                                      <p:rCtr x="-14652" y="58"/>
                                    </p:animMotion>
                                  </p:childTnLst>
                                </p:cTn>
                              </p:par>
                              <p:par>
                                <p:cTn id="13" presetID="0" presetClass="path" presetSubtype="0" accel="50000" decel="50000" fill="hold" nodeType="withEffect">
                                  <p:stCondLst>
                                    <p:cond delay="0"/>
                                  </p:stCondLst>
                                  <p:childTnLst>
                                    <p:animMotion origin="layout" path="M 4.43866E-6 3.88889E-6 L -0.29077 3.88889E-6 " pathEditMode="relative" rAng="0" ptsTypes="AA">
                                      <p:cBhvr>
                                        <p:cTn id="14" dur="1500" fill="hold"/>
                                        <p:tgtEl>
                                          <p:spTgt spid="2056"/>
                                        </p:tgtEl>
                                        <p:attrNameLst>
                                          <p:attrName>ppt_x</p:attrName>
                                          <p:attrName>ppt_y</p:attrName>
                                        </p:attrNameLst>
                                      </p:cBhvr>
                                      <p:rCtr x="-14542" y="0"/>
                                    </p:animMotion>
                                  </p:childTnLst>
                                </p:cTn>
                              </p:par>
                              <p:par>
                                <p:cTn id="15" presetID="0" presetClass="path" presetSubtype="0" accel="50000" decel="50000" fill="hold" nodeType="withEffect">
                                  <p:stCondLst>
                                    <p:cond delay="0"/>
                                  </p:stCondLst>
                                  <p:childTnLst>
                                    <p:animMotion origin="layout" path="M 4.43866E-6 0 L -0.29057 0 " pathEditMode="relative" rAng="0" ptsTypes="AA">
                                      <p:cBhvr>
                                        <p:cTn id="16" dur="1500" fill="hold"/>
                                        <p:tgtEl>
                                          <p:spTgt spid="2050"/>
                                        </p:tgtEl>
                                        <p:attrNameLst>
                                          <p:attrName>ppt_x</p:attrName>
                                          <p:attrName>ppt_y</p:attrName>
                                        </p:attrNameLst>
                                      </p:cBhvr>
                                      <p:rCtr x="-145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Custom 5">
      <a:dk1>
        <a:srgbClr val="1B243B"/>
      </a:dk1>
      <a:lt1>
        <a:srgbClr val="FFFFFF"/>
      </a:lt1>
      <a:dk2>
        <a:srgbClr val="1B243B"/>
      </a:dk2>
      <a:lt2>
        <a:srgbClr val="FFFFFF"/>
      </a:lt2>
      <a:accent1>
        <a:srgbClr val="165AB6"/>
      </a:accent1>
      <a:accent2>
        <a:srgbClr val="1B8BCD"/>
      </a:accent2>
      <a:accent3>
        <a:srgbClr val="27C7CF"/>
      </a:accent3>
      <a:accent4>
        <a:srgbClr val="27C78A"/>
      </a:accent4>
      <a:accent5>
        <a:srgbClr val="70C456"/>
      </a:accent5>
      <a:accent6>
        <a:srgbClr val="CAC9D0"/>
      </a:accent6>
      <a:hlink>
        <a:srgbClr val="216BA9"/>
      </a:hlink>
      <a:folHlink>
        <a:srgbClr val="1FB18A"/>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29772</TotalTime>
  <Words>4886</Words>
  <Application>Microsoft Macintosh PowerPoint</Application>
  <PresentationFormat>Aangepast</PresentationFormat>
  <Paragraphs>1448</Paragraphs>
  <Slides>67</Slides>
  <Notes>67</Notes>
  <HiddenSlides>4</HiddenSlides>
  <MMClips>0</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67</vt:i4>
      </vt:variant>
    </vt:vector>
  </HeadingPairs>
  <TitlesOfParts>
    <vt:vector size="81" baseType="lpstr">
      <vt:lpstr>-apple-system</vt:lpstr>
      <vt:lpstr>-webkit-standard</vt:lpstr>
      <vt:lpstr>Arial</vt:lpstr>
      <vt:lpstr>Calibri</vt:lpstr>
      <vt:lpstr>Cooper Black</vt:lpstr>
      <vt:lpstr>Courier New</vt:lpstr>
      <vt:lpstr>FUTURA MEDIUM</vt:lpstr>
      <vt:lpstr>FUTURA MEDIUM</vt:lpstr>
      <vt:lpstr>Lato Light</vt:lpstr>
      <vt:lpstr>Menlo</vt:lpstr>
      <vt:lpstr>Nunito</vt:lpstr>
      <vt:lpstr>Nunito Light</vt:lpstr>
      <vt:lpstr>Wingdings</vt:lpstr>
      <vt:lpstr>Default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Designed by Slidesmash</dc:title>
  <dc:subject/>
  <dc:creator>Designed by Slidesmash</dc:creator>
  <cp:keywords/>
  <dc:description/>
  <cp:lastModifiedBy>Armen Kolozyan</cp:lastModifiedBy>
  <cp:revision>43</cp:revision>
  <dcterms:created xsi:type="dcterms:W3CDTF">2014-11-12T21:47:38Z</dcterms:created>
  <dcterms:modified xsi:type="dcterms:W3CDTF">2026-05-31T01:07:36Z</dcterms:modified>
  <cp:category/>
</cp:coreProperties>
</file>