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256" r:id="rId2"/>
    <p:sldId id="2460" r:id="rId3"/>
    <p:sldId id="2528" r:id="rId4"/>
    <p:sldId id="2463" r:id="rId5"/>
    <p:sldId id="2476" r:id="rId6"/>
    <p:sldId id="2477" r:id="rId7"/>
    <p:sldId id="2466" r:id="rId8"/>
    <p:sldId id="2487" r:id="rId9"/>
    <p:sldId id="2360" r:id="rId10"/>
    <p:sldId id="2468" r:id="rId11"/>
    <p:sldId id="2481" r:id="rId12"/>
    <p:sldId id="2474" r:id="rId13"/>
    <p:sldId id="2527" r:id="rId14"/>
    <p:sldId id="2469" r:id="rId15"/>
    <p:sldId id="2482" r:id="rId16"/>
    <p:sldId id="2475" r:id="rId17"/>
    <p:sldId id="2479" r:id="rId18"/>
    <p:sldId id="2483" r:id="rId19"/>
    <p:sldId id="2484" r:id="rId20"/>
    <p:sldId id="2486" r:id="rId21"/>
    <p:sldId id="2354" r:id="rId22"/>
    <p:sldId id="2529" r:id="rId23"/>
    <p:sldId id="2495" r:id="rId24"/>
    <p:sldId id="2534" r:id="rId25"/>
    <p:sldId id="2496" r:id="rId26"/>
    <p:sldId id="2497" r:id="rId27"/>
    <p:sldId id="2498" r:id="rId28"/>
    <p:sldId id="2499" r:id="rId29"/>
    <p:sldId id="2500" r:id="rId30"/>
    <p:sldId id="2503" r:id="rId31"/>
    <p:sldId id="2505" r:id="rId32"/>
    <p:sldId id="2502" r:id="rId33"/>
    <p:sldId id="2504" r:id="rId34"/>
    <p:sldId id="2506" r:id="rId35"/>
    <p:sldId id="2507" r:id="rId36"/>
    <p:sldId id="2425" r:id="rId37"/>
    <p:sldId id="2530" r:id="rId38"/>
    <p:sldId id="2510" r:id="rId39"/>
    <p:sldId id="2511" r:id="rId40"/>
    <p:sldId id="2517" r:id="rId41"/>
    <p:sldId id="2518" r:id="rId42"/>
    <p:sldId id="2519" r:id="rId43"/>
    <p:sldId id="2396" r:id="rId44"/>
    <p:sldId id="2533" r:id="rId45"/>
    <p:sldId id="2531" r:id="rId46"/>
    <p:sldId id="2516" r:id="rId47"/>
    <p:sldId id="2532" r:id="rId48"/>
    <p:sldId id="2412" r:id="rId49"/>
    <p:sldId id="2451" r:id="rId50"/>
    <p:sldId id="2401" r:id="rId51"/>
    <p:sldId id="2453" r:id="rId52"/>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1pPr>
    <a:lvl2pPr marL="912813" indent="-4556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2pPr>
    <a:lvl3pPr marL="1827213" indent="-9128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3pPr>
    <a:lvl4pPr marL="2741613" indent="-13700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4pPr>
    <a:lvl5pPr marL="3656013" indent="-18272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5pPr>
    <a:lvl6pPr marL="2286000" algn="l" defTabSz="914400" rtl="0" eaLnBrk="1" latinLnBrk="0" hangingPunct="1">
      <a:defRPr sz="3600" kern="1200">
        <a:solidFill>
          <a:schemeClr val="tx1"/>
        </a:solidFill>
        <a:latin typeface="Lato Light" panose="020F0502020204030204" pitchFamily="34" charset="0"/>
        <a:ea typeface="+mn-ea"/>
        <a:cs typeface="+mn-cs"/>
      </a:defRPr>
    </a:lvl6pPr>
    <a:lvl7pPr marL="2743200" algn="l" defTabSz="914400" rtl="0" eaLnBrk="1" latinLnBrk="0" hangingPunct="1">
      <a:defRPr sz="3600" kern="1200">
        <a:solidFill>
          <a:schemeClr val="tx1"/>
        </a:solidFill>
        <a:latin typeface="Lato Light" panose="020F0502020204030204" pitchFamily="34" charset="0"/>
        <a:ea typeface="+mn-ea"/>
        <a:cs typeface="+mn-cs"/>
      </a:defRPr>
    </a:lvl7pPr>
    <a:lvl8pPr marL="3200400" algn="l" defTabSz="914400" rtl="0" eaLnBrk="1" latinLnBrk="0" hangingPunct="1">
      <a:defRPr sz="3600" kern="1200">
        <a:solidFill>
          <a:schemeClr val="tx1"/>
        </a:solidFill>
        <a:latin typeface="Lato Light" panose="020F0502020204030204" pitchFamily="34" charset="0"/>
        <a:ea typeface="+mn-ea"/>
        <a:cs typeface="+mn-cs"/>
      </a:defRPr>
    </a:lvl8pPr>
    <a:lvl9pPr marL="3657600" algn="l" defTabSz="914400" rtl="0" eaLnBrk="1" latinLnBrk="0" hangingPunct="1">
      <a:defRPr sz="3600" kern="1200">
        <a:solidFill>
          <a:schemeClr val="tx1"/>
        </a:solidFill>
        <a:latin typeface="Lato Light" panose="020F0502020204030204" pitchFamily="34" charset="0"/>
        <a:ea typeface="+mn-ea"/>
        <a:cs typeface="+mn-cs"/>
      </a:defRPr>
    </a:lvl9pPr>
  </p:defaultTextStyle>
  <p:extLst>
    <p:ext uri="{EFAFB233-063F-42B5-8137-9DF3F51BA10A}">
      <p15:sldGuideLst xmlns:p15="http://schemas.microsoft.com/office/powerpoint/2012/main">
        <p15:guide id="1" orient="horz" pos="8136">
          <p15:clr>
            <a:srgbClr val="A4A3A4"/>
          </p15:clr>
        </p15:guide>
        <p15:guide id="2" pos="14278">
          <p15:clr>
            <a:srgbClr val="A4A3A4"/>
          </p15:clr>
        </p15:guide>
        <p15:guide id="3" pos="1078">
          <p15:clr>
            <a:srgbClr val="A4A3A4"/>
          </p15:clr>
        </p15:guide>
        <p15:guide id="4" pos="7678">
          <p15:clr>
            <a:srgbClr val="A4A3A4"/>
          </p15:clr>
        </p15:guide>
        <p15:guide id="5" orient="horz" pos="504">
          <p15:clr>
            <a:srgbClr val="A4A3A4"/>
          </p15:clr>
        </p15:guide>
        <p15:guide id="6" orient="horz" pos="8640">
          <p15:clr>
            <a:srgbClr val="A4A3A4"/>
          </p15:clr>
        </p15:guide>
        <p15:guide id="7" orient="horz"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B9197"/>
    <a:srgbClr val="0B013F"/>
    <a:srgbClr val="569CD6"/>
    <a:srgbClr val="FFC000"/>
    <a:srgbClr val="C00000"/>
    <a:srgbClr val="E7EFF6"/>
    <a:srgbClr val="85130E"/>
    <a:srgbClr val="CCCCCE"/>
    <a:srgbClr val="1B2439"/>
    <a:srgbClr val="198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B3552-CC43-AC49-98A9-C0A860D5124B}" v="2" dt="2026-05-05T20:49:40.68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43"/>
    <p:restoredTop sz="65642"/>
  </p:normalViewPr>
  <p:slideViewPr>
    <p:cSldViewPr snapToGrid="0">
      <p:cViewPr>
        <p:scale>
          <a:sx n="38" d="100"/>
          <a:sy n="38" d="100"/>
        </p:scale>
        <p:origin x="736" y="728"/>
      </p:cViewPr>
      <p:guideLst>
        <p:guide orient="horz" pos="8136"/>
        <p:guide pos="14278"/>
        <p:guide pos="1078"/>
        <p:guide pos="7678"/>
        <p:guide orient="horz" pos="504"/>
        <p:guide orient="horz" pos="8640"/>
        <p:guide orient="horz" pos="4632"/>
      </p:guideLst>
    </p:cSldViewPr>
  </p:slideViewPr>
  <p:outlineViewPr>
    <p:cViewPr>
      <p:scale>
        <a:sx n="33" d="100"/>
        <a:sy n="33" d="100"/>
      </p:scale>
      <p:origin x="0" y="0"/>
    </p:cViewPr>
  </p:outlineViewPr>
  <p:notesTextViewPr>
    <p:cViewPr>
      <p:scale>
        <a:sx n="105" d="100"/>
        <a:sy n="10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C7A7AB-93D2-EA7A-63FF-0E66016C42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C800A0C-0B55-389B-3365-7ED0D03A85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828434" eaLnBrk="1" fontAlgn="auto" hangingPunct="1">
              <a:spcBef>
                <a:spcPts val="0"/>
              </a:spcBef>
              <a:spcAft>
                <a:spcPts val="0"/>
              </a:spcAft>
              <a:defRPr sz="1200" smtClean="0">
                <a:latin typeface="+mn-lt"/>
              </a:defRPr>
            </a:lvl1pPr>
          </a:lstStyle>
          <a:p>
            <a:pPr>
              <a:defRPr/>
            </a:pPr>
            <a:fld id="{A8236840-7A97-2948-A458-919B11F93477}" type="datetimeFigureOut">
              <a:rPr lang="en-US"/>
              <a:pPr>
                <a:defRPr/>
              </a:pPr>
              <a:t>5/5/26</a:t>
            </a:fld>
            <a:endParaRPr lang="en-US"/>
          </a:p>
        </p:txBody>
      </p:sp>
      <p:sp>
        <p:nvSpPr>
          <p:cNvPr id="4" name="Footer Placeholder 3">
            <a:extLst>
              <a:ext uri="{FF2B5EF4-FFF2-40B4-BE49-F238E27FC236}">
                <a16:creationId xmlns:a16="http://schemas.microsoft.com/office/drawing/2014/main" id="{C44157B5-B9AE-EF43-E0A3-F347A80A04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DCB45821-2EA1-76D5-5580-A470B39EC8A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D52FAAF9-3CCF-D34C-9205-6471034AD0EF}" type="slidenum">
              <a:rPr lang="en-US" altLang="nl-BE"/>
              <a:pPr/>
              <a:t>‹nr.›</a:t>
            </a:fld>
            <a:endParaRPr lang="en-US"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4F08FF-B6C1-8C8A-8BE5-99A0192C94B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b="0" i="0" dirty="0">
                <a:latin typeface="Nunito Light" charset="0"/>
              </a:defRPr>
            </a:lvl1pPr>
          </a:lstStyle>
          <a:p>
            <a:pPr>
              <a:defRPr/>
            </a:pPr>
            <a:endParaRPr lang="en-US"/>
          </a:p>
        </p:txBody>
      </p:sp>
      <p:sp>
        <p:nvSpPr>
          <p:cNvPr id="3" name="Date Placeholder 2">
            <a:extLst>
              <a:ext uri="{FF2B5EF4-FFF2-40B4-BE49-F238E27FC236}">
                <a16:creationId xmlns:a16="http://schemas.microsoft.com/office/drawing/2014/main" id="{FCF29B07-DA35-3505-3731-7B578201E14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b="0" i="0" smtClean="0">
                <a:latin typeface="Nunito Light" charset="0"/>
              </a:defRPr>
            </a:lvl1pPr>
          </a:lstStyle>
          <a:p>
            <a:pPr>
              <a:defRPr/>
            </a:pPr>
            <a:fld id="{CD15C96E-390F-DF43-9099-928E8CCB42E0}" type="datetimeFigureOut">
              <a:rPr lang="en-US"/>
              <a:pPr>
                <a:defRPr/>
              </a:pPr>
              <a:t>5/5/26</a:t>
            </a:fld>
            <a:endParaRPr lang="en-US"/>
          </a:p>
        </p:txBody>
      </p:sp>
      <p:sp>
        <p:nvSpPr>
          <p:cNvPr id="4" name="Slide Image Placeholder 3">
            <a:extLst>
              <a:ext uri="{FF2B5EF4-FFF2-40B4-BE49-F238E27FC236}">
                <a16:creationId xmlns:a16="http://schemas.microsoft.com/office/drawing/2014/main" id="{76DB5364-F775-DA32-79B0-97FB4FD9043C}"/>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F8FACB2-07DD-A2C5-3452-772EB02C0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66B014-8D41-31B7-C5EF-C401D786F58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b="0" i="0" dirty="0">
                <a:latin typeface="Nunito Light" charset="0"/>
              </a:defRPr>
            </a:lvl1pPr>
          </a:lstStyle>
          <a:p>
            <a:pPr>
              <a:defRPr/>
            </a:pPr>
            <a:endParaRPr lang="en-US"/>
          </a:p>
        </p:txBody>
      </p:sp>
      <p:sp>
        <p:nvSpPr>
          <p:cNvPr id="7" name="Slide Number Placeholder 6">
            <a:extLst>
              <a:ext uri="{FF2B5EF4-FFF2-40B4-BE49-F238E27FC236}">
                <a16:creationId xmlns:a16="http://schemas.microsoft.com/office/drawing/2014/main" id="{3EE66E5A-19E5-6615-67CD-C355837EAE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Nunito Light" pitchFamily="2" charset="77"/>
              </a:defRPr>
            </a:lvl1pPr>
          </a:lstStyle>
          <a:p>
            <a:fld id="{D11D5EAE-0C81-1545-A351-E7B3DD5C1425}" type="slidenum">
              <a:rPr lang="en-US" altLang="nl-BE"/>
              <a:pPr/>
              <a:t>‹nr.›</a:t>
            </a:fld>
            <a:endParaRPr lang="en-US" altLang="nl-BE"/>
          </a:p>
        </p:txBody>
      </p:sp>
    </p:spTree>
  </p:cSld>
  <p:clrMap bg1="lt1" tx1="dk1" bg2="lt2" tx2="dk2" accent1="accent1" accent2="accent2" accent3="accent3" accent4="accent4" accent5="accent5" accent6="accent6" hlink="hlink" folHlink="folHlink"/>
  <p:notesStyle>
    <a:lvl1pPr algn="l" defTabSz="912813" rtl="0" fontAlgn="base">
      <a:spcBef>
        <a:spcPct val="30000"/>
      </a:spcBef>
      <a:spcAft>
        <a:spcPct val="0"/>
      </a:spcAft>
      <a:defRPr sz="2400" kern="1200">
        <a:solidFill>
          <a:schemeClr val="tx1"/>
        </a:solidFill>
        <a:latin typeface="Nunito Light" charset="0"/>
        <a:ea typeface="+mn-ea"/>
        <a:cs typeface="+mn-cs"/>
      </a:defRPr>
    </a:lvl1pPr>
    <a:lvl2pPr marL="912813" algn="l" defTabSz="912813" rtl="0" fontAlgn="base">
      <a:spcBef>
        <a:spcPct val="30000"/>
      </a:spcBef>
      <a:spcAft>
        <a:spcPct val="0"/>
      </a:spcAft>
      <a:defRPr sz="2400" kern="1200">
        <a:solidFill>
          <a:schemeClr val="tx1"/>
        </a:solidFill>
        <a:latin typeface="Nunito Light" charset="0"/>
        <a:ea typeface="+mn-ea"/>
        <a:cs typeface="+mn-cs"/>
      </a:defRPr>
    </a:lvl2pPr>
    <a:lvl3pPr marL="1827213" algn="l" defTabSz="912813" rtl="0" fontAlgn="base">
      <a:spcBef>
        <a:spcPct val="30000"/>
      </a:spcBef>
      <a:spcAft>
        <a:spcPct val="0"/>
      </a:spcAft>
      <a:defRPr sz="2400" kern="1200">
        <a:solidFill>
          <a:schemeClr val="tx1"/>
        </a:solidFill>
        <a:latin typeface="Nunito Light" charset="0"/>
        <a:ea typeface="+mn-ea"/>
        <a:cs typeface="+mn-cs"/>
      </a:defRPr>
    </a:lvl3pPr>
    <a:lvl4pPr marL="2741613" algn="l" defTabSz="912813" rtl="0" fontAlgn="base">
      <a:spcBef>
        <a:spcPct val="30000"/>
      </a:spcBef>
      <a:spcAft>
        <a:spcPct val="0"/>
      </a:spcAft>
      <a:defRPr sz="2400" kern="1200">
        <a:solidFill>
          <a:schemeClr val="tx1"/>
        </a:solidFill>
        <a:latin typeface="Nunito Light" charset="0"/>
        <a:ea typeface="+mn-ea"/>
        <a:cs typeface="+mn-cs"/>
      </a:defRPr>
    </a:lvl4pPr>
    <a:lvl5pPr marL="3656013" algn="l" defTabSz="912813" rtl="0" fontAlgn="base">
      <a:spcBef>
        <a:spcPct val="30000"/>
      </a:spcBef>
      <a:spcAft>
        <a:spcPct val="0"/>
      </a:spcAft>
      <a:defRPr sz="240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3885fd2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3885fd2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E817A3E-BEDD-5F25-1761-021A5E6214F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ED12B99-25E9-440F-C1FC-5DFD77B131FC}"/>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2571FBE-6EBE-C6A1-FE02-BBE50AE6718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BECAUSE IF WE GO BACK TO WHERE WE LEFT OFF, I MENTIONED</a:t>
            </a:r>
            <a:endParaRPr lang="en-US" altLang="en-US" dirty="0">
              <a:latin typeface="Nunito Light" pitchFamily="2" charset="77"/>
            </a:endParaRPr>
          </a:p>
        </p:txBody>
      </p:sp>
    </p:spTree>
    <p:extLst>
      <p:ext uri="{BB962C8B-B14F-4D97-AF65-F5344CB8AC3E}">
        <p14:creationId xmlns:p14="http://schemas.microsoft.com/office/powerpoint/2010/main" val="3551686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51A098-18EB-DFD9-468E-75D570C4471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A6225AF-A6E7-D408-A77C-A7685F43322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BC7E22B5-A6E1-8BDD-6938-A3F77AFFA384}"/>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It is important that they match, in the sense that the verifier needs to check exactly the things an honest prover is expected to do. So that if we have a cheater who creates fakes proofs, we can detect.</a:t>
            </a:r>
            <a:endParaRPr lang="en-US" altLang="en-US" dirty="0">
              <a:latin typeface="Nunito Light" pitchFamily="2" charset="77"/>
            </a:endParaRPr>
          </a:p>
        </p:txBody>
      </p:sp>
    </p:spTree>
    <p:extLst>
      <p:ext uri="{BB962C8B-B14F-4D97-AF65-F5344CB8AC3E}">
        <p14:creationId xmlns:p14="http://schemas.microsoft.com/office/powerpoint/2010/main" val="37621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258E453-0CA7-23EF-4AF8-28FB87331D0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BBB54E5A-861A-3721-5C56-DAC1894DF1C8}"/>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94239F13-C9A9-8B41-9155-495F521EEE7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122883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FC26F4B-DE7F-347E-765A-E047E6B94B3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E679F973-53E8-DBC3-E22D-2AF7BBFD953C}"/>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BF2C0C4-925C-014B-0B65-CBA58D6F9FB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Now you might wonder: you are exactly dpong the same thing twice, so why does the programmer</a:t>
            </a:r>
            <a:endParaRPr lang="en-US" altLang="en-US" dirty="0">
              <a:latin typeface="Nunito Light" pitchFamily="2" charset="77"/>
            </a:endParaRPr>
          </a:p>
        </p:txBody>
      </p:sp>
    </p:spTree>
    <p:extLst>
      <p:ext uri="{BB962C8B-B14F-4D97-AF65-F5344CB8AC3E}">
        <p14:creationId xmlns:p14="http://schemas.microsoft.com/office/powerpoint/2010/main" val="25935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C6920EC-7EA2-8B22-3EA3-29E4B386660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EDF8695-4B58-4564-F6EA-777A337FF308}"/>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7AC5D9FB-99EC-7EE2-9C9E-FFF6A6AB75D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b="1" dirty="0">
              <a:latin typeface="Nunito Light" pitchFamily="2" charset="77"/>
            </a:endParaRPr>
          </a:p>
        </p:txBody>
      </p:sp>
    </p:spTree>
    <p:extLst>
      <p:ext uri="{BB962C8B-B14F-4D97-AF65-F5344CB8AC3E}">
        <p14:creationId xmlns:p14="http://schemas.microsoft.com/office/powerpoint/2010/main" val="1996885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735D75C-400D-8DA8-27D4-9B7E88DFA220}"/>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D761494-E431-506B-5200-261C576157B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37AEA0D-53F1-436A-3121-B88FEBB09CD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THAT MAGIC HAS PUT RESTRICTIONS ON US</a:t>
            </a:r>
          </a:p>
          <a:p>
            <a:pPr marL="0" indent="0">
              <a:buFont typeface="Arial" panose="020B0604020202020204" pitchFamily="34" charset="0"/>
              <a:buNone/>
            </a:pPr>
            <a:endParaRPr lang="nl-BE" altLang="en-US"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BE" altLang="en-US" dirty="0">
                <a:latin typeface="Nunito Light" pitchFamily="2" charset="77"/>
              </a:rPr>
              <a:t>This is problematic, causes complexities, because ...</a:t>
            </a:r>
          </a:p>
          <a:p>
            <a:pPr marL="0" indent="0">
              <a:buFont typeface="Arial" panose="020B0604020202020204" pitchFamily="34" charset="0"/>
              <a:buNone/>
            </a:pPr>
            <a:endParaRPr lang="nl-BE" altLang="en-US" dirty="0">
              <a:latin typeface="Nunito Light" pitchFamily="2" charset="77"/>
            </a:endParaRPr>
          </a:p>
        </p:txBody>
      </p:sp>
    </p:spTree>
    <p:extLst>
      <p:ext uri="{BB962C8B-B14F-4D97-AF65-F5344CB8AC3E}">
        <p14:creationId xmlns:p14="http://schemas.microsoft.com/office/powerpoint/2010/main" val="128356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D4FE5C6-E09A-CE00-3BB4-8F497C76A51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EDB7F1B-556B-A5A6-707D-ADEB45E6ECF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AAF3E0AD-175A-4AF0-7A3E-8F80B2E1B722}"/>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2202771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B0BB78D-7E26-2734-9713-C698AFFF2FA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F87C311-7FE9-C099-31EF-B15A0573EBC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7BD5A2C-BFF4-3CFD-DC89-A0997BAF5A5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98714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828101B-E903-2543-7187-48961CDECB4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6782097-C277-7557-51D3-A01F309949A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58F350EE-C9D8-AE15-0ADB-40E4262F244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If we look back to why this happened (more expressiveness)</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What the developer forgot to do</a:t>
            </a:r>
          </a:p>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57453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442F2A-4EB5-D745-82B9-BFF1F9CB96F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982B807-9738-E4FB-B599-7725F5B1DAD0}"/>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01C1FBB-6C2A-3C8C-2C0E-D5D50A269F1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what we are missing here</a:t>
            </a:r>
          </a:p>
        </p:txBody>
      </p:sp>
    </p:spTree>
    <p:extLst>
      <p:ext uri="{BB962C8B-B14F-4D97-AF65-F5344CB8AC3E}">
        <p14:creationId xmlns:p14="http://schemas.microsoft.com/office/powerpoint/2010/main" val="83012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F4FBA1-2744-E1E7-589B-3ADE57EA139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2949574-FAA6-6285-4CAB-3E5BCC42F79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BFD8B34-6205-3972-BA9C-7066C8332D5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1222969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4A0B1B4-9714-80E1-54CA-23728B0259E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9027A13E-032E-B20F-CD57-D18C2D6EF3C5}"/>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EBC3DF7-B693-E0C7-556F-95ED26CB6A8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CALLER</a:t>
            </a:r>
          </a:p>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minimize #constraints</a:t>
            </a:r>
          </a:p>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if we would have</a:t>
            </a:r>
            <a:endParaRPr lang="en-US" altLang="en-US" dirty="0">
              <a:latin typeface="Nunito Light" pitchFamily="2" charset="77"/>
            </a:endParaRPr>
          </a:p>
        </p:txBody>
      </p:sp>
    </p:spTree>
    <p:extLst>
      <p:ext uri="{BB962C8B-B14F-4D97-AF65-F5344CB8AC3E}">
        <p14:creationId xmlns:p14="http://schemas.microsoft.com/office/powerpoint/2010/main" val="3167096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0357121-56CE-58DE-EF71-880946E5544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E4A14AD-BD65-6241-EB80-628DAF3AB92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2691FA2-0D4B-C366-54AE-40235793727C}"/>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AND SUCH BUGS HAVE BEEN IDENTIFIED IN THE WILD. HERE ARE EXAMPLES FROM BUG REPORTS and BUG TRACKERS DESCRIBING VULNERABILITIES IN THE CONTEXT OF ZKP LANGUAGES.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076170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7C79-ED12-8465-4D03-47C999C479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A6EE31-6BBA-EDC5-B2F7-E8860765F52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30E2BE02-2873-969E-EC7C-AFF2601AAC27}"/>
              </a:ext>
            </a:extLst>
          </p:cNvPr>
          <p:cNvSpPr>
            <a:spLocks noGrp="1"/>
          </p:cNvSpPr>
          <p:nvPr>
            <p:ph type="body" idx="1"/>
          </p:nvPr>
        </p:nvSpPr>
        <p:spPr/>
        <p:txBody>
          <a:bodyPr/>
          <a:lstStyle/>
          <a:p>
            <a:r>
              <a:rPr lang="en-US" dirty="0"/>
              <a:t>Formal definitions and proofs in the paper</a:t>
            </a:r>
          </a:p>
        </p:txBody>
      </p:sp>
      <p:sp>
        <p:nvSpPr>
          <p:cNvPr id="4" name="Tijdelijke aanduiding voor dianummer 3">
            <a:extLst>
              <a:ext uri="{FF2B5EF4-FFF2-40B4-BE49-F238E27FC236}">
                <a16:creationId xmlns:a16="http://schemas.microsoft.com/office/drawing/2014/main" id="{DF80A2E8-B6B8-8EDB-F8E6-0493164FC9E6}"/>
              </a:ext>
            </a:extLst>
          </p:cNvPr>
          <p:cNvSpPr>
            <a:spLocks noGrp="1"/>
          </p:cNvSpPr>
          <p:nvPr>
            <p:ph type="sldNum" sz="quarter" idx="5"/>
          </p:nvPr>
        </p:nvSpPr>
        <p:spPr/>
        <p:txBody>
          <a:bodyPr/>
          <a:lstStyle/>
          <a:p>
            <a:fld id="{D11D5EAE-0C81-1545-A351-E7B3DD5C1425}" type="slidenum">
              <a:rPr lang="en-US" altLang="nl-BE" smtClean="0"/>
              <a:pPr/>
              <a:t>22</a:t>
            </a:fld>
            <a:endParaRPr lang="en-US" altLang="nl-BE"/>
          </a:p>
        </p:txBody>
      </p:sp>
    </p:spTree>
    <p:extLst>
      <p:ext uri="{BB962C8B-B14F-4D97-AF65-F5344CB8AC3E}">
        <p14:creationId xmlns:p14="http://schemas.microsoft.com/office/powerpoint/2010/main" val="404505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1714B5C-E569-CBF8-4E11-601B1174A2C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93BD9BA-91C5-03CD-FFEF-4EE853E394E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E68CF32-0D8B-6705-A64A-F7F18DB3FBE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Can this set be produced by the program, and can this set of values be accepted by the verifier</a:t>
            </a:r>
          </a:p>
        </p:txBody>
      </p:sp>
    </p:spTree>
    <p:extLst>
      <p:ext uri="{BB962C8B-B14F-4D97-AF65-F5344CB8AC3E}">
        <p14:creationId xmlns:p14="http://schemas.microsoft.com/office/powerpoint/2010/main" val="4172256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32026E3-6FE8-0BE0-72F1-507EE494C83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037A6821-F347-26B2-9EAB-FA48C483222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A02AEC5-5E94-013D-3B38-A329D98B139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Can this set be produced by the program, and can this set of values be accepted by the verifier</a:t>
            </a:r>
          </a:p>
        </p:txBody>
      </p:sp>
    </p:spTree>
    <p:extLst>
      <p:ext uri="{BB962C8B-B14F-4D97-AF65-F5344CB8AC3E}">
        <p14:creationId xmlns:p14="http://schemas.microsoft.com/office/powerpoint/2010/main" val="2853421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F9C79D7-45DA-7523-1CF3-BD18B07E0E20}"/>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2E8F3B9-5185-8CAF-9B67-57AC96392D8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DBB8C1C-E4C8-8FB3-E9F4-61382664C16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074527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4386F2B-DE6C-908A-1C73-482FC1CA401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DEC0BBA-2967-D486-C0BA-DA51F696391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310594B2-D51B-23D6-326F-0B9BC3F01CC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850227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B71A2E2-D67C-16B4-B9CA-4C30D043940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18D08CC-AD55-49A8-B044-0D19EA9BDDB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A6E52865-9C5D-433A-C5C3-3CA94EE0FA9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3582115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9D759DB-30C4-DD92-FAE5-8B01143AA0AD}"/>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E7E2515-83E1-2A09-C756-B4E28EE92365}"/>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87DC953-35BD-A084-3759-9D198BB2ABD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91097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6E5CC1B-D163-CFB6-C97D-84BC4FF3584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9769225-D587-57E3-D025-522CAB50CA2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F7203EC-4005-2E3F-17DB-959801B2CB9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IT IS IMPORTANT TO REALIZE HERE THAT THE ONLY WAY WE COULD HAVE KNOWN</a:t>
            </a:r>
          </a:p>
        </p:txBody>
      </p:sp>
    </p:spTree>
    <p:extLst>
      <p:ext uri="{BB962C8B-B14F-4D97-AF65-F5344CB8AC3E}">
        <p14:creationId xmlns:p14="http://schemas.microsoft.com/office/powerpoint/2010/main" val="421607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D79A8C9-2719-4FFA-4023-8A2B6858BC4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00B3BE9E-84D7-8509-145D-A0E389D7C5FC}"/>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B4C2E47-6BF7-D239-E80E-8BE13BE5A46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355836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23C6388-3180-907D-C830-C075F4FD791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0F7A67E-C6C3-9EDA-668A-9D1874424BB0}"/>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59411A9E-5D90-B9F8-98E0-075B30BF325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3156151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0D30916-39CB-1F39-D855-F8F3595576D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72D04167-FB3D-6106-63B4-DDA2D156EEF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3FADC201-C304-BABE-5B06-9FB4A54F4A4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253690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C65ABBA-295A-985D-E826-A53945BB1B8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D4C4BEE-E998-8DAA-10E7-B0D99F57908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1ABCB3D-6E28-A221-A5EA-91758C2EC781}"/>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713945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B8D29F1-B77A-F1D6-73A7-1C6C01EAFB5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3443358-5C41-849D-CD41-223D729D4692}"/>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9C03DB5-70A5-7005-42AC-86A59132DAF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556974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1F83C2-C144-ECB1-E1E4-D1A6335D593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C893134-1F33-BB7D-65E4-75FFB5976462}"/>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750FF1C-46F5-8334-05B0-5A8328D706E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very simplified syntax</a:t>
            </a:r>
          </a:p>
        </p:txBody>
      </p:sp>
    </p:spTree>
    <p:extLst>
      <p:ext uri="{BB962C8B-B14F-4D97-AF65-F5344CB8AC3E}">
        <p14:creationId xmlns:p14="http://schemas.microsoft.com/office/powerpoint/2010/main" val="1221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101B69A-4BDB-B27B-AC4B-BB5792B51A8D}"/>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97E9D96-163F-E6B9-EEE2-DCC67C0DA18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01F3A56F-976F-6520-E363-8E98516D1AC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581693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6DAC35E-C7BA-3157-B586-75ADF2D8A03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B2C64BBD-A085-F2D9-8EC0-D6E3F4BBDD4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B4B5EE7-F3AC-FFF8-D78C-DE3D831723A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when the assumptions are violated</a:t>
            </a:r>
          </a:p>
        </p:txBody>
      </p:sp>
    </p:spTree>
    <p:extLst>
      <p:ext uri="{BB962C8B-B14F-4D97-AF65-F5344CB8AC3E}">
        <p14:creationId xmlns:p14="http://schemas.microsoft.com/office/powerpoint/2010/main" val="463662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0975-6FA8-B6E6-ED38-BFD1B19756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FECB8B-CB89-1420-19BA-32C5E9DC36DA}"/>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A7B14785-D5F9-EF70-9A66-708512336632}"/>
              </a:ext>
            </a:extLst>
          </p:cNvPr>
          <p:cNvSpPr>
            <a:spLocks noGrp="1"/>
          </p:cNvSpPr>
          <p:nvPr>
            <p:ph type="body" idx="1"/>
          </p:nvPr>
        </p:nvSpPr>
        <p:spPr/>
        <p:txBody>
          <a:bodyPr/>
          <a:lstStyle/>
          <a:p>
            <a:r>
              <a:rPr lang="en-US" dirty="0"/>
              <a:t>How can we use this to detect vulnerabilities?</a:t>
            </a:r>
          </a:p>
          <a:p>
            <a:r>
              <a:rPr lang="en-US" dirty="0"/>
              <a:t>How can we turn this formalization into an algorithm?</a:t>
            </a:r>
          </a:p>
        </p:txBody>
      </p:sp>
      <p:sp>
        <p:nvSpPr>
          <p:cNvPr id="4" name="Tijdelijke aanduiding voor dianummer 3">
            <a:extLst>
              <a:ext uri="{FF2B5EF4-FFF2-40B4-BE49-F238E27FC236}">
                <a16:creationId xmlns:a16="http://schemas.microsoft.com/office/drawing/2014/main" id="{C6399119-B321-0831-F0E5-22FF5D6E2BCB}"/>
              </a:ext>
            </a:extLst>
          </p:cNvPr>
          <p:cNvSpPr>
            <a:spLocks noGrp="1"/>
          </p:cNvSpPr>
          <p:nvPr>
            <p:ph type="sldNum" sz="quarter" idx="5"/>
          </p:nvPr>
        </p:nvSpPr>
        <p:spPr/>
        <p:txBody>
          <a:bodyPr/>
          <a:lstStyle/>
          <a:p>
            <a:fld id="{D11D5EAE-0C81-1545-A351-E7B3DD5C1425}" type="slidenum">
              <a:rPr lang="en-US" altLang="nl-BE" smtClean="0"/>
              <a:pPr/>
              <a:t>37</a:t>
            </a:fld>
            <a:endParaRPr lang="en-US" altLang="nl-BE"/>
          </a:p>
        </p:txBody>
      </p:sp>
    </p:spTree>
    <p:extLst>
      <p:ext uri="{BB962C8B-B14F-4D97-AF65-F5344CB8AC3E}">
        <p14:creationId xmlns:p14="http://schemas.microsoft.com/office/powerpoint/2010/main" val="355136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4C85EEA-A802-4614-F581-71499F1B963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BD5866E4-B2C5-12B5-B9B9-34FA8274A6D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942103B-0091-F6D1-7B3C-58D56E6C643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b="0" dirty="0">
                <a:latin typeface="Nunito Light" pitchFamily="2" charset="77"/>
              </a:rPr>
              <a:t>naively</a:t>
            </a:r>
          </a:p>
        </p:txBody>
      </p:sp>
    </p:spTree>
    <p:extLst>
      <p:ext uri="{BB962C8B-B14F-4D97-AF65-F5344CB8AC3E}">
        <p14:creationId xmlns:p14="http://schemas.microsoft.com/office/powerpoint/2010/main" val="441212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7C8BCC5-9604-AA26-8926-146208E327A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835F0D9-7DEF-E946-7964-C58E2617FDF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4FBD528-9649-304B-B13F-E788DFF5A76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408151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8F87930-86D5-B1D6-157D-A35B4FAB29F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92EE3DC6-164A-7544-8D3C-ECD19182224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E64BB41-194A-D0F1-9E8B-CA6346F9EF04}"/>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So you have a certain idea, for example a program to verify the nationality of someone. Then what you have to is write z ZKP program. This is not a regular program because you have to write it in a ZKP-specific programming language, and that comes with its own syntax for example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From this program,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BE" altLang="en-US" dirty="0">
                <a:latin typeface="Nunito Light" pitchFamily="2" charset="77"/>
              </a:rPr>
              <a:t>Verifier will check whether this proof is valid, or in other words whether it was generated from this program, without seeing the private inputs.</a:t>
            </a:r>
            <a:endParaRPr lang="en-US" altLang="en-US" dirty="0">
              <a:latin typeface="Nunito Light" pitchFamily="2" charset="77"/>
            </a:endParaRPr>
          </a:p>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Example: the prover will get the date of brith from the passport, calculate the age, ..</a:t>
            </a:r>
          </a:p>
          <a:p>
            <a:pPr marL="0" indent="0">
              <a:buFont typeface="Arial" panose="020B0604020202020204" pitchFamily="34" charset="0"/>
              <a:buNone/>
            </a:pPr>
            <a:r>
              <a:rPr lang="nl-BE" altLang="en-US" dirty="0">
                <a:latin typeface="Nunito Light" pitchFamily="2" charset="77"/>
              </a:rPr>
              <a:t>The verifier will check whether you correctly took the date of brith from the passport, correctly calculated the age, ...</a:t>
            </a:r>
          </a:p>
        </p:txBody>
      </p:sp>
    </p:spTree>
    <p:extLst>
      <p:ext uri="{BB962C8B-B14F-4D97-AF65-F5344CB8AC3E}">
        <p14:creationId xmlns:p14="http://schemas.microsoft.com/office/powerpoint/2010/main" val="1533045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EADAB60-8A6D-92D4-6D2C-795F7A04AD7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81A3B8C-774D-4A83-19F5-610D41588377}"/>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616AE48-1703-E6DD-D4B7-028E3B1B2F6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This provides us with a nice summary of what an honest prover is supposed to do</a:t>
            </a:r>
          </a:p>
        </p:txBody>
      </p:sp>
    </p:spTree>
    <p:extLst>
      <p:ext uri="{BB962C8B-B14F-4D97-AF65-F5344CB8AC3E}">
        <p14:creationId xmlns:p14="http://schemas.microsoft.com/office/powerpoint/2010/main" val="2830223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8379721-0DC3-6C27-5D06-E3D61624AD3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2F93193-DD0F-D7DC-AA81-F2DE2A1DF5D8}"/>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102477B-B874-9CDB-FB4B-8E9342F82CBA}"/>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473669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B4784D-9EB9-73C4-23FF-7A2A42C45C02}"/>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A1D0404-8539-11FC-C051-DA1D2C8AC21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4BDECDB-C3B0-21B9-F23D-6B600BE04962}"/>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instead of going over all possible values and asking: does the verifier accept this set? does the verifier accept that set?</a:t>
            </a:r>
          </a:p>
          <a:p>
            <a:endParaRPr lang="nl-BE" sz="2400" kern="1200" dirty="0">
              <a:solidFill>
                <a:schemeClr val="tx1"/>
              </a:solidFill>
              <a:effectLst/>
              <a:latin typeface="Nunito Light" charset="0"/>
              <a:ea typeface="+mn-ea"/>
              <a:cs typeface="+mn-cs"/>
            </a:endParaRPr>
          </a:p>
          <a:p>
            <a:endParaRPr lang="nl-BE" sz="2400" kern="1200" dirty="0">
              <a:solidFill>
                <a:schemeClr val="tx1"/>
              </a:solidFill>
              <a:effectLst/>
              <a:latin typeface="Nunito Light" charset="0"/>
              <a:ea typeface="+mn-ea"/>
              <a:cs typeface="+mn-cs"/>
            </a:endParaRPr>
          </a:p>
          <a:p>
            <a:r>
              <a:rPr lang="nl-BE" sz="2400" kern="1200" dirty="0">
                <a:solidFill>
                  <a:schemeClr val="tx1"/>
                </a:solidFill>
                <a:effectLst/>
                <a:latin typeface="Nunito Light" charset="0"/>
                <a:ea typeface="+mn-ea"/>
                <a:cs typeface="+mn-cs"/>
              </a:rPr>
              <a:t>the only question ...</a:t>
            </a:r>
          </a:p>
          <a:p>
            <a:r>
              <a:rPr lang="nl-BE" sz="2400" kern="1200" dirty="0">
                <a:solidFill>
                  <a:schemeClr val="tx1"/>
                </a:solidFill>
                <a:effectLst/>
                <a:latin typeface="Nunito Light" charset="0"/>
                <a:ea typeface="+mn-ea"/>
                <a:cs typeface="+mn-cs"/>
              </a:rPr>
              <a:t>The signal tags we can egt them from the program, or the developer can provide externally</a:t>
            </a:r>
          </a:p>
        </p:txBody>
      </p:sp>
    </p:spTree>
    <p:extLst>
      <p:ext uri="{BB962C8B-B14F-4D97-AF65-F5344CB8AC3E}">
        <p14:creationId xmlns:p14="http://schemas.microsoft.com/office/powerpoint/2010/main" val="305358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DAB8B5-49AB-29E1-AA0E-838E65BD755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E98C4194-0296-3D3C-3BC6-C7C0BFA1D6D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0DF235E-555E-0117-37F3-1EBABEBFBE9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b="1" dirty="0">
                <a:latin typeface="Nunito Light" pitchFamily="2" charset="77"/>
              </a:rPr>
              <a:t>Rules that exploit the fact that there are many re-</a:t>
            </a:r>
            <a:r>
              <a:rPr lang="en-US" altLang="en-US" b="1" dirty="0" err="1">
                <a:latin typeface="Nunito Light" pitchFamily="2" charset="77"/>
              </a:rPr>
              <a:t>occuring</a:t>
            </a:r>
            <a:r>
              <a:rPr lang="en-US" altLang="en-US" b="1" dirty="0">
                <a:latin typeface="Nunito Light" pitchFamily="2" charset="77"/>
              </a:rPr>
              <a:t> patterns in ZKP programs, and so these rules define that oh if you see this pattern, then you can refine the values of variables that occur in that pattern.</a:t>
            </a:r>
          </a:p>
          <a:p>
            <a:pPr marL="0" indent="0">
              <a:buFont typeface="Arial" panose="020B0604020202020204" pitchFamily="34" charset="0"/>
              <a:buNone/>
            </a:pPr>
            <a:endParaRPr lang="en-US" altLang="en-US" b="1" dirty="0">
              <a:latin typeface="Nunito Light" pitchFamily="2" charset="77"/>
            </a:endParaRPr>
          </a:p>
          <a:p>
            <a:pPr marL="0" indent="0">
              <a:buFont typeface="Arial" panose="020B0604020202020204" pitchFamily="34" charset="0"/>
              <a:buNone/>
            </a:pPr>
            <a:r>
              <a:rPr lang="en-US" altLang="en-US" b="1" dirty="0">
                <a:latin typeface="Nunito Light" pitchFamily="2" charset="77"/>
              </a:rPr>
              <a:t>---</a:t>
            </a:r>
          </a:p>
          <a:p>
            <a:pPr marL="0" indent="0">
              <a:buFont typeface="Arial" panose="020B0604020202020204" pitchFamily="34" charset="0"/>
              <a:buNone/>
            </a:pPr>
            <a:r>
              <a:rPr lang="en-US" altLang="en-US" b="1" dirty="0">
                <a:latin typeface="Nunito Light" pitchFamily="2" charset="77"/>
              </a:rPr>
              <a:t>To give a very simple example</a:t>
            </a:r>
          </a:p>
          <a:p>
            <a:pPr marL="0" indent="0">
              <a:buFont typeface="Arial" panose="020B0604020202020204" pitchFamily="34" charset="0"/>
              <a:buNone/>
            </a:pPr>
            <a:r>
              <a:rPr lang="en-US" altLang="en-US" b="1" dirty="0">
                <a:latin typeface="Nunito Light" pitchFamily="2" charset="77"/>
              </a:rPr>
              <a:t>THAT's WHAT THE VERIFIER WILL ACCEPT</a:t>
            </a:r>
          </a:p>
          <a:p>
            <a:pPr marL="0" indent="0">
              <a:buFont typeface="Arial" panose="020B0604020202020204" pitchFamily="34" charset="0"/>
              <a:buNone/>
            </a:pPr>
            <a:r>
              <a:rPr lang="en-US" altLang="en-US" b="1" dirty="0">
                <a:latin typeface="Nunito Light" pitchFamily="2" charset="77"/>
              </a:rPr>
              <a:t>NONZERO EXAMPLE</a:t>
            </a:r>
          </a:p>
          <a:p>
            <a:pPr marL="0" indent="0">
              <a:buFont typeface="Arial" panose="020B0604020202020204" pitchFamily="34" charset="0"/>
              <a:buNone/>
            </a:pPr>
            <a:endParaRPr lang="en-US" altLang="en-US" b="1" dirty="0">
              <a:latin typeface="Nunito Light" pitchFamily="2" charset="77"/>
            </a:endParaRPr>
          </a:p>
          <a:p>
            <a:pPr marL="0" indent="0">
              <a:buFont typeface="Arial" panose="020B0604020202020204" pitchFamily="34" charset="0"/>
              <a:buNone/>
            </a:pPr>
            <a:r>
              <a:rPr lang="en-US" altLang="en-US" b="1" dirty="0">
                <a:latin typeface="Nunito Light" pitchFamily="2" charset="77"/>
              </a:rPr>
              <a:t>---</a:t>
            </a:r>
          </a:p>
          <a:p>
            <a:pPr marL="0" indent="0">
              <a:buFont typeface="Arial" panose="020B0604020202020204" pitchFamily="34" charset="0"/>
              <a:buNone/>
            </a:pPr>
            <a:endParaRPr lang="en-US" altLang="en-US" b="1"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latin typeface="Nunito Light" pitchFamily="2" charset="77"/>
              </a:rPr>
              <a:t>Took these rules from the literature and extended them</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1"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latin typeface="Nunito Light" pitchFamily="2" charset="77"/>
              </a:rPr>
              <a:t>---</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1"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latin typeface="Nunito Light" pitchFamily="2" charset="77"/>
              </a:rPr>
              <a:t>Our algorithm keeps applying these rules, until a fixpoint is reached where we can derive no further value information.</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1" dirty="0">
              <a:latin typeface="Nunito Light" pitchFamily="2" charset="77"/>
            </a:endParaRPr>
          </a:p>
          <a:p>
            <a:pPr marL="0" indent="0">
              <a:buFont typeface="Arial" panose="020B0604020202020204" pitchFamily="34" charset="0"/>
              <a:buNone/>
            </a:pPr>
            <a:endParaRPr lang="en-US" altLang="en-US" b="1" dirty="0">
              <a:latin typeface="Nunito Light" pitchFamily="2" charset="77"/>
            </a:endParaRPr>
          </a:p>
        </p:txBody>
      </p:sp>
    </p:spTree>
    <p:extLst>
      <p:ext uri="{BB962C8B-B14F-4D97-AF65-F5344CB8AC3E}">
        <p14:creationId xmlns:p14="http://schemas.microsoft.com/office/powerpoint/2010/main" val="1630645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5F106B9-96FC-DA37-1EE3-AFE68ABA56A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0B3C9617-39A9-3C34-20CA-943EE41BD34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5949F62-709F-7BED-A74D-A14C4DC9971F}"/>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883837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2CE7-E588-A533-2095-52DCA2CDBE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7C8181-6CBE-6886-89C7-C9A0A836DE7A}"/>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3CE68A8B-4E4A-D70C-4284-C638D89A1C26}"/>
              </a:ext>
            </a:extLst>
          </p:cNvPr>
          <p:cNvSpPr>
            <a:spLocks noGrp="1"/>
          </p:cNvSpPr>
          <p:nvPr>
            <p:ph type="body" idx="1"/>
          </p:nvPr>
        </p:nvSpPr>
        <p:spPr/>
        <p:txBody>
          <a:bodyPr/>
          <a:lstStyle/>
          <a:p>
            <a:r>
              <a:rPr lang="en-US" dirty="0"/>
              <a:t>AS YOU REMEMBER</a:t>
            </a:r>
          </a:p>
        </p:txBody>
      </p:sp>
      <p:sp>
        <p:nvSpPr>
          <p:cNvPr id="4" name="Tijdelijke aanduiding voor dianummer 3">
            <a:extLst>
              <a:ext uri="{FF2B5EF4-FFF2-40B4-BE49-F238E27FC236}">
                <a16:creationId xmlns:a16="http://schemas.microsoft.com/office/drawing/2014/main" id="{1F888538-DBE2-AD71-689D-17C6C00DD845}"/>
              </a:ext>
            </a:extLst>
          </p:cNvPr>
          <p:cNvSpPr>
            <a:spLocks noGrp="1"/>
          </p:cNvSpPr>
          <p:nvPr>
            <p:ph type="sldNum" sz="quarter" idx="5"/>
          </p:nvPr>
        </p:nvSpPr>
        <p:spPr/>
        <p:txBody>
          <a:bodyPr/>
          <a:lstStyle/>
          <a:p>
            <a:fld id="{D11D5EAE-0C81-1545-A351-E7B3DD5C1425}" type="slidenum">
              <a:rPr lang="en-US" altLang="nl-BE" smtClean="0"/>
              <a:pPr/>
              <a:t>45</a:t>
            </a:fld>
            <a:endParaRPr lang="en-US" altLang="nl-BE"/>
          </a:p>
        </p:txBody>
      </p:sp>
    </p:spTree>
    <p:extLst>
      <p:ext uri="{BB962C8B-B14F-4D97-AF65-F5344CB8AC3E}">
        <p14:creationId xmlns:p14="http://schemas.microsoft.com/office/powerpoint/2010/main" val="3342289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342B447-5E02-DA3D-1196-94F0F62E405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A6C17B0-53A1-A490-8811-4CDEA5A3077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CD619F2-DF46-49E5-5BB6-55816FAD92B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From this we could see we need to support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the question: HOW?</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CirC, which is a </a:t>
            </a:r>
            <a:r>
              <a:rPr lang="nl-BE" sz="2400" b="0" i="0" u="none" strike="noStrike" kern="1200" dirty="0">
                <a:solidFill>
                  <a:schemeClr val="tx1"/>
                </a:solidFill>
                <a:effectLst/>
                <a:latin typeface="Nunito Light" charset="0"/>
                <a:ea typeface="+mn-ea"/>
                <a:cs typeface="+mn-cs"/>
              </a:rPr>
              <a:t>shared compiler infrastructure for cryptographic tools like ZKPs which for example translates ZKP programs to different output formats for different goals . But what is important for us, is that it operates over an intermediate representation, the CirC IR. This means that if we build our tool for this IR, we support all the languages that it supports. Because all you have to do</a:t>
            </a:r>
          </a:p>
          <a:p>
            <a:pPr marL="0" indent="0">
              <a:buFont typeface="Arial" panose="020B0604020202020204" pitchFamily="34" charset="0"/>
              <a:buNone/>
            </a:pPr>
            <a:endParaRPr lang="nl-BE" sz="2400" b="0" i="0" u="none" strike="noStrike" kern="1200" dirty="0">
              <a:solidFill>
                <a:schemeClr val="tx1"/>
              </a:solidFill>
              <a:effectLst/>
              <a:latin typeface="Nunito Light" charset="0"/>
              <a:ea typeface="+mn-ea"/>
              <a:cs typeface="+mn-cs"/>
            </a:endParaRPr>
          </a:p>
          <a:p>
            <a:pPr marL="0" indent="0">
              <a:buFont typeface="Arial" panose="020B0604020202020204" pitchFamily="34" charset="0"/>
              <a:buNone/>
            </a:pPr>
            <a:r>
              <a:rPr lang="nl-BE" sz="2400" b="0" i="0" u="none" strike="noStrike" kern="1200" dirty="0">
                <a:solidFill>
                  <a:schemeClr val="tx1"/>
                </a:solidFill>
                <a:effectLst/>
                <a:latin typeface="Nunito Light" charset="0"/>
                <a:ea typeface="+mn-ea"/>
                <a:cs typeface="+mn-cs"/>
              </a:rPr>
              <a:t> like R1CS (used for proof systems), SMT (used for verification and bug-finding), and ILP (used for optimization)</a:t>
            </a:r>
          </a:p>
        </p:txBody>
      </p:sp>
    </p:spTree>
    <p:extLst>
      <p:ext uri="{BB962C8B-B14F-4D97-AF65-F5344CB8AC3E}">
        <p14:creationId xmlns:p14="http://schemas.microsoft.com/office/powerpoint/2010/main" val="2427292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B9DE8-BFEA-5C66-58D0-17A81A2F7B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1DEC47-F366-E084-170F-70D3593F9A5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F63871FC-C3BA-60F4-367D-DCE6A14C4723}"/>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DDB8E198-20FB-23D7-3FC4-F76D68C7C8F5}"/>
              </a:ext>
            </a:extLst>
          </p:cNvPr>
          <p:cNvSpPr>
            <a:spLocks noGrp="1"/>
          </p:cNvSpPr>
          <p:nvPr>
            <p:ph type="sldNum" sz="quarter" idx="5"/>
          </p:nvPr>
        </p:nvSpPr>
        <p:spPr/>
        <p:txBody>
          <a:bodyPr/>
          <a:lstStyle/>
          <a:p>
            <a:fld id="{D11D5EAE-0C81-1545-A351-E7B3DD5C1425}" type="slidenum">
              <a:rPr lang="en-US" altLang="nl-BE" smtClean="0"/>
              <a:pPr/>
              <a:t>47</a:t>
            </a:fld>
            <a:endParaRPr lang="en-US" altLang="nl-BE"/>
          </a:p>
        </p:txBody>
      </p:sp>
    </p:spTree>
    <p:extLst>
      <p:ext uri="{BB962C8B-B14F-4D97-AF65-F5344CB8AC3E}">
        <p14:creationId xmlns:p14="http://schemas.microsoft.com/office/powerpoint/2010/main" val="1795294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62B63-492B-7507-A536-095688A5B4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1C1EE2-8845-A9CB-AACE-127BCBF9ADAE}"/>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8F6C15F7-A4B6-3993-8356-C4CC399CBAAF}"/>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8717164D-1845-7BD0-0C63-AAC2DA6F6359}"/>
              </a:ext>
            </a:extLst>
          </p:cNvPr>
          <p:cNvSpPr>
            <a:spLocks noGrp="1"/>
          </p:cNvSpPr>
          <p:nvPr>
            <p:ph type="sldNum" sz="quarter" idx="5"/>
          </p:nvPr>
        </p:nvSpPr>
        <p:spPr/>
        <p:txBody>
          <a:bodyPr/>
          <a:lstStyle/>
          <a:p>
            <a:fld id="{D11D5EAE-0C81-1545-A351-E7B3DD5C1425}" type="slidenum">
              <a:rPr lang="en-US" altLang="nl-BE" smtClean="0"/>
              <a:pPr/>
              <a:t>48</a:t>
            </a:fld>
            <a:endParaRPr lang="en-US" altLang="nl-BE"/>
          </a:p>
        </p:txBody>
      </p:sp>
    </p:spTree>
    <p:extLst>
      <p:ext uri="{BB962C8B-B14F-4D97-AF65-F5344CB8AC3E}">
        <p14:creationId xmlns:p14="http://schemas.microsoft.com/office/powerpoint/2010/main" val="1864597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EBB2039-EE66-6F70-BA4E-48FA12C9F76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A32F5C9-DE03-E002-CE55-749A7208196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3C8E5E1-86D0-D538-E8DF-8C916DDE55A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a:endParaRPr lang="en-US" dirty="0"/>
          </a:p>
        </p:txBody>
      </p:sp>
    </p:spTree>
    <p:extLst>
      <p:ext uri="{BB962C8B-B14F-4D97-AF65-F5344CB8AC3E}">
        <p14:creationId xmlns:p14="http://schemas.microsoft.com/office/powerpoint/2010/main" val="381021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0584B6F-4C13-22C5-EAD1-3DF67F38D6C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0AD68C9-7BA5-1FBB-253D-23BF4BF5B167}"/>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9D67557-5860-68D0-ABD3-345ABBE2876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4309600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28B99D5-3340-4B0E-BEE1-7D60314E936E}"/>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DCF427F-B764-2E0C-AB20-FDB0FD6F958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B8C0503B-28AF-05BB-3D44-EF6319C33AF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b="0" i="0" u="none" strike="noStrike" kern="1200" dirty="0">
                <a:solidFill>
                  <a:schemeClr val="tx1"/>
                </a:solidFill>
                <a:effectLst/>
                <a:latin typeface="Nunito Light" charset="0"/>
                <a:ea typeface="+mn-ea"/>
                <a:cs typeface="+mn-cs"/>
              </a:rPr>
              <a:t>Possession of valid mobile driver’s license</a:t>
            </a:r>
            <a:endParaRPr lang="en-US" dirty="0"/>
          </a:p>
          <a:p>
            <a:pPr algn="l"/>
            <a:endParaRPr lang="en-US" dirty="0"/>
          </a:p>
          <a:p>
            <a:pPr algn="l"/>
            <a:r>
              <a:rPr lang="en-US" dirty="0"/>
              <a:t>Third party </a:t>
            </a:r>
            <a:r>
              <a:rPr lang="nl-BE" sz="2400" b="0" i="0" u="none" strike="noStrike" kern="1200" dirty="0">
                <a:solidFill>
                  <a:schemeClr val="tx1"/>
                </a:solidFill>
                <a:effectLst/>
                <a:latin typeface="Nunito Light" charset="0"/>
                <a:ea typeface="+mn-ea"/>
                <a:cs typeface="+mn-cs"/>
              </a:rPr>
              <a:t>TEE is legitimate </a:t>
            </a:r>
          </a:p>
          <a:p>
            <a:pPr algn="l"/>
            <a:endParaRPr lang="nl-BE" sz="2400" b="0" i="0" u="none" strike="noStrike" kern="1200" dirty="0">
              <a:solidFill>
                <a:schemeClr val="tx1"/>
              </a:solidFill>
              <a:effectLst/>
              <a:latin typeface="Nunito Light" charset="0"/>
              <a:ea typeface="+mn-ea"/>
              <a:cs typeface="+mn-cs"/>
            </a:endParaRPr>
          </a:p>
          <a:p>
            <a:pPr algn="l"/>
            <a:r>
              <a:rPr lang="nl-BE" sz="2400" b="0" i="0" u="none" strike="noStrike" kern="1200" dirty="0">
                <a:solidFill>
                  <a:schemeClr val="tx1"/>
                </a:solidFill>
                <a:effectLst/>
                <a:latin typeface="Nunito Light" charset="0"/>
                <a:ea typeface="+mn-ea"/>
                <a:cs typeface="+mn-cs"/>
              </a:rPr>
              <a:t>Missed durring the audit by a major ZKP auditing company!!!!</a:t>
            </a:r>
          </a:p>
          <a:p>
            <a:pPr algn="l"/>
            <a:r>
              <a:rPr lang="nl-BE" sz="2400" b="0" i="0" u="none" strike="noStrike" kern="1200" dirty="0">
                <a:solidFill>
                  <a:schemeClr val="tx1"/>
                </a:solidFill>
                <a:effectLst/>
                <a:latin typeface="Nunito Light" charset="0"/>
                <a:ea typeface="+mn-ea"/>
                <a:cs typeface="+mn-cs"/>
              </a:rPr>
              <a:t>BUG BOUNTY!!!!</a:t>
            </a:r>
          </a:p>
        </p:txBody>
      </p:sp>
    </p:spTree>
    <p:extLst>
      <p:ext uri="{BB962C8B-B14F-4D97-AF65-F5344CB8AC3E}">
        <p14:creationId xmlns:p14="http://schemas.microsoft.com/office/powerpoint/2010/main" val="3519954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A3B7E8C-56C4-9A57-0FF7-E755655659A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7D43772-E227-6612-D2CF-494D408DE1D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0488DC0-F26D-FF7D-7662-52EA95B7F35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The specifications can help you to already get a rough idea of what an honest prover is expected to do and similar approximation can be done on the verification side via abstract interpretation.</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nl-BE" sz="2400" kern="1200" dirty="0">
              <a:solidFill>
                <a:schemeClr val="tx1"/>
              </a:solidFill>
              <a:effectLst/>
              <a:latin typeface="Nunito Light" charset="0"/>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more recently another IR, which highlights the significance of this contribution</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nl-BE" sz="2400" kern="1200" dirty="0">
              <a:solidFill>
                <a:schemeClr val="tx1"/>
              </a:solidFill>
              <a:effectLst/>
              <a:latin typeface="Nunito Light" charset="0"/>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if you would like to dive deeper into the technical details</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nl-BE" sz="2400" kern="1200" dirty="0">
              <a:solidFill>
                <a:schemeClr val="tx1"/>
              </a:solidFill>
              <a:effectLst/>
              <a:latin typeface="Nunito Light" charset="0"/>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happy to take on any questions</a:t>
            </a:r>
          </a:p>
        </p:txBody>
      </p:sp>
    </p:spTree>
    <p:extLst>
      <p:ext uri="{BB962C8B-B14F-4D97-AF65-F5344CB8AC3E}">
        <p14:creationId xmlns:p14="http://schemas.microsoft.com/office/powerpoint/2010/main" val="327795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F19992D-D379-0616-1FCA-DE623546DF2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7E2D0AD-2AB8-0835-9F94-1DFAFCC23E0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D380989-4652-8B4F-16C7-0843FCABD0F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It then gives the necessary stuff for the prover to generate a proof, and for the verifier to check the proof. </a:t>
            </a:r>
          </a:p>
        </p:txBody>
      </p:sp>
    </p:spTree>
    <p:extLst>
      <p:ext uri="{BB962C8B-B14F-4D97-AF65-F5344CB8AC3E}">
        <p14:creationId xmlns:p14="http://schemas.microsoft.com/office/powerpoint/2010/main" val="281005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36157A6-7AB8-5384-E9EA-6B2C77F35BD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9D51A8A0-B6B2-2A3A-A13B-F34E507F119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61408C5-52AE-D2F0-75C0-3982C3A88802}"/>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r>
              <a:rPr lang="nl-BE" b="1" i="0" u="none" strike="noStrike" dirty="0">
                <a:solidFill>
                  <a:srgbClr val="0C0D0E"/>
                </a:solidFill>
                <a:effectLst/>
                <a:latin typeface="-apple-system"/>
              </a:rPr>
              <a:t>ZKPs are used in blockchain context</a:t>
            </a:r>
          </a:p>
          <a:p>
            <a:pPr algn="l" fontAlgn="base"/>
            <a:r>
              <a:rPr lang="nl-BE" b="1" i="0" u="none" strike="noStrike" dirty="0">
                <a:solidFill>
                  <a:srgbClr val="0C0D0E"/>
                </a:solidFill>
                <a:effectLst/>
                <a:latin typeface="-apple-system"/>
              </a:rPr>
              <a:t>“small” bugs can then have very severe consequences</a:t>
            </a:r>
          </a:p>
          <a:p>
            <a:pPr algn="l" fontAlgn="base"/>
            <a:endParaRPr lang="nl-BE" b="1" i="0" u="none" strike="noStrike" dirty="0">
              <a:solidFill>
                <a:srgbClr val="0C0D0E"/>
              </a:solidFill>
              <a:effectLst/>
              <a:latin typeface="-apple-system"/>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b="1" i="0" u="none" strike="noStrike" dirty="0">
                <a:solidFill>
                  <a:srgbClr val="0C0D0E"/>
                </a:solidFill>
                <a:effectLst/>
                <a:latin typeface="-apple-system"/>
              </a:rPr>
              <a:t>attackers could create fake coins and it could lead to the loss of millions of dollars</a:t>
            </a:r>
          </a:p>
        </p:txBody>
      </p:sp>
    </p:spTree>
    <p:extLst>
      <p:ext uri="{BB962C8B-B14F-4D97-AF65-F5344CB8AC3E}">
        <p14:creationId xmlns:p14="http://schemas.microsoft.com/office/powerpoint/2010/main" val="3041041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71997-CABD-EC3B-5A69-B50AE8D2AE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E7D3F7-90CF-B490-827C-CAECB858484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67F3B066-1BB5-6CD8-3D2F-428B1609272D}"/>
              </a:ext>
            </a:extLst>
          </p:cNvPr>
          <p:cNvSpPr>
            <a:spLocks noGrp="1"/>
          </p:cNvSpPr>
          <p:nvPr>
            <p:ph type="body" idx="1"/>
          </p:nvPr>
        </p:nvSpPr>
        <p:spPr/>
        <p:txBody>
          <a:bodyPr/>
          <a:lstStyle/>
          <a:p>
            <a:r>
              <a:rPr lang="en-US" dirty="0"/>
              <a:t>Which we call ... In which we formalized </a:t>
            </a:r>
          </a:p>
          <a:p>
            <a:endParaRPr lang="en-US" dirty="0"/>
          </a:p>
          <a:p>
            <a:r>
              <a:rPr lang="en-US" dirty="0"/>
              <a:t>What is a ZKP program? When is such a program correct, and more importantly when is it not correct? What are the then types of vulnerabilities in this context? </a:t>
            </a:r>
          </a:p>
          <a:p>
            <a:endParaRPr lang="en-US" dirty="0"/>
          </a:p>
          <a:p>
            <a:r>
              <a:rPr lang="en-US" dirty="0"/>
              <a:t>Then we turned that formalization into an algorithm for efficiently detecting vulnerabilities</a:t>
            </a:r>
          </a:p>
          <a:p>
            <a:endParaRPr lang="en-US" dirty="0"/>
          </a:p>
          <a:p>
            <a:r>
              <a:rPr lang="en-US" dirty="0"/>
              <a:t>Then when the time came to implement this algorithm,  we investigated whether there is a need to support multiple ZKP languages, and if so, how we could achieve multi-language support.</a:t>
            </a:r>
          </a:p>
          <a:p>
            <a:r>
              <a:rPr lang="en-US" dirty="0"/>
              <a:t>And finally, as part of the evaluation, we discovered several real-world vulnerabilities that can only be captured by our formal model, that I would like to briefly discuss</a:t>
            </a:r>
          </a:p>
          <a:p>
            <a:endParaRPr lang="en-US" dirty="0"/>
          </a:p>
          <a:p>
            <a:r>
              <a:rPr lang="en-US" dirty="0"/>
              <a:t>But to understand these first contributions, we need some background</a:t>
            </a:r>
          </a:p>
        </p:txBody>
      </p:sp>
      <p:sp>
        <p:nvSpPr>
          <p:cNvPr id="4" name="Tijdelijke aanduiding voor dianummer 3">
            <a:extLst>
              <a:ext uri="{FF2B5EF4-FFF2-40B4-BE49-F238E27FC236}">
                <a16:creationId xmlns:a16="http://schemas.microsoft.com/office/drawing/2014/main" id="{B8AA41BB-2117-A816-6BE1-121808A63529}"/>
              </a:ext>
            </a:extLst>
          </p:cNvPr>
          <p:cNvSpPr>
            <a:spLocks noGrp="1"/>
          </p:cNvSpPr>
          <p:nvPr>
            <p:ph type="sldNum" sz="quarter" idx="5"/>
          </p:nvPr>
        </p:nvSpPr>
        <p:spPr/>
        <p:txBody>
          <a:bodyPr/>
          <a:lstStyle/>
          <a:p>
            <a:fld id="{D11D5EAE-0C81-1545-A351-E7B3DD5C1425}" type="slidenum">
              <a:rPr lang="en-US" altLang="nl-BE" smtClean="0"/>
              <a:pPr/>
              <a:t>8</a:t>
            </a:fld>
            <a:endParaRPr lang="en-US" altLang="nl-BE"/>
          </a:p>
        </p:txBody>
      </p:sp>
    </p:spTree>
    <p:extLst>
      <p:ext uri="{BB962C8B-B14F-4D97-AF65-F5344CB8AC3E}">
        <p14:creationId xmlns:p14="http://schemas.microsoft.com/office/powerpoint/2010/main" val="29074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US"/>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D11D5EAE-0C81-1545-A351-E7B3DD5C1425}" type="slidenum">
              <a:rPr lang="en-US" altLang="nl-BE" smtClean="0"/>
              <a:pPr/>
              <a:t>9</a:t>
            </a:fld>
            <a:endParaRPr lang="en-US" altLang="nl-BE"/>
          </a:p>
        </p:txBody>
      </p:sp>
    </p:spTree>
    <p:extLst>
      <p:ext uri="{BB962C8B-B14F-4D97-AF65-F5344CB8AC3E}">
        <p14:creationId xmlns:p14="http://schemas.microsoft.com/office/powerpoint/2010/main" val="2725601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E7562EC-590C-A4A6-08A2-08ED74A4E79C}"/>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4" name="Google Shape;38;p6">
            <a:extLst>
              <a:ext uri="{FF2B5EF4-FFF2-40B4-BE49-F238E27FC236}">
                <a16:creationId xmlns:a16="http://schemas.microsoft.com/office/drawing/2014/main" id="{50A67BD6-D0A5-6A76-6C41-AA085F781E00}"/>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5" name="Google Shape;39;p6">
            <a:extLst>
              <a:ext uri="{FF2B5EF4-FFF2-40B4-BE49-F238E27FC236}">
                <a16:creationId xmlns:a16="http://schemas.microsoft.com/office/drawing/2014/main" id="{30AA9C4C-DD77-5C9B-2EFE-FB28DCF8178E}"/>
              </a:ext>
            </a:extLst>
          </p:cNvPr>
          <p:cNvGrpSpPr/>
          <p:nvPr userDrawn="1"/>
        </p:nvGrpSpPr>
        <p:grpSpPr>
          <a:xfrm>
            <a:off x="-98827" y="12196703"/>
            <a:ext cx="24575998" cy="1988733"/>
            <a:chOff x="-37070" y="4573763"/>
            <a:chExt cx="9218400" cy="745775"/>
          </a:xfrm>
        </p:grpSpPr>
        <p:sp>
          <p:nvSpPr>
            <p:cNvPr id="6" name="Google Shape;40;p6">
              <a:extLst>
                <a:ext uri="{FF2B5EF4-FFF2-40B4-BE49-F238E27FC236}">
                  <a16:creationId xmlns:a16="http://schemas.microsoft.com/office/drawing/2014/main" id="{1BE3C1B3-550D-CEAC-D349-E838D06FEE91}"/>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7" name="Google Shape;41;p6">
              <a:extLst>
                <a:ext uri="{FF2B5EF4-FFF2-40B4-BE49-F238E27FC236}">
                  <a16:creationId xmlns:a16="http://schemas.microsoft.com/office/drawing/2014/main" id="{22700784-08E8-7F85-BA50-BC4D6ADFA043}"/>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12" name="Google Shape;42;p6">
            <a:extLst>
              <a:ext uri="{FF2B5EF4-FFF2-40B4-BE49-F238E27FC236}">
                <a16:creationId xmlns:a16="http://schemas.microsoft.com/office/drawing/2014/main" id="{C711B309-E532-9EA5-44AB-D481D4A35868}"/>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5" name="Google Shape;43;p6">
            <a:extLst>
              <a:ext uri="{FF2B5EF4-FFF2-40B4-BE49-F238E27FC236}">
                <a16:creationId xmlns:a16="http://schemas.microsoft.com/office/drawing/2014/main" id="{BFC6546A-AE45-A6ED-A430-BBDA446805DB}"/>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31402987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004AE2D0-E67C-BBD4-1C8F-6C07637DA1B7}"/>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grpSp>
        <p:nvGrpSpPr>
          <p:cNvPr id="4" name="Google Shape;39;p6">
            <a:extLst>
              <a:ext uri="{FF2B5EF4-FFF2-40B4-BE49-F238E27FC236}">
                <a16:creationId xmlns:a16="http://schemas.microsoft.com/office/drawing/2014/main" id="{96D9C5D3-7FFD-F9EF-0A59-2406C868B9AA}"/>
              </a:ext>
            </a:extLst>
          </p:cNvPr>
          <p:cNvGrpSpPr/>
          <p:nvPr userDrawn="1"/>
        </p:nvGrpSpPr>
        <p:grpSpPr>
          <a:xfrm>
            <a:off x="-98827" y="12196703"/>
            <a:ext cx="24575998" cy="1988733"/>
            <a:chOff x="-37070" y="4573763"/>
            <a:chExt cx="9218400" cy="745775"/>
          </a:xfrm>
        </p:grpSpPr>
        <p:sp>
          <p:nvSpPr>
            <p:cNvPr id="5" name="Google Shape;40;p6">
              <a:extLst>
                <a:ext uri="{FF2B5EF4-FFF2-40B4-BE49-F238E27FC236}">
                  <a16:creationId xmlns:a16="http://schemas.microsoft.com/office/drawing/2014/main" id="{6167FB60-9282-A45D-DF22-20E077BC1077}"/>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6" name="Google Shape;41;p6">
              <a:extLst>
                <a:ext uri="{FF2B5EF4-FFF2-40B4-BE49-F238E27FC236}">
                  <a16:creationId xmlns:a16="http://schemas.microsoft.com/office/drawing/2014/main" id="{62771E26-246B-E6DB-D8AF-8D4E1CC45948}"/>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9" name="Google Shape;42;p6">
            <a:extLst>
              <a:ext uri="{FF2B5EF4-FFF2-40B4-BE49-F238E27FC236}">
                <a16:creationId xmlns:a16="http://schemas.microsoft.com/office/drawing/2014/main" id="{EAC3FF4A-2D72-B3BC-E1EA-70CF922098AE}"/>
              </a:ext>
            </a:extLst>
          </p:cNvPr>
          <p:cNvSpPr txBox="1">
            <a:spLocks/>
          </p:cNvSpPr>
          <p:nvPr userDrawn="1"/>
        </p:nvSpPr>
        <p:spPr>
          <a:xfrm>
            <a:off x="20365915" y="12818667"/>
            <a:ext cx="3946972" cy="1049600"/>
          </a:xfrm>
          <a:prstGeom prst="rect">
            <a:avLst/>
          </a:prstGeom>
          <a:noFill/>
          <a:ln>
            <a:noFill/>
          </a:ln>
        </p:spPr>
        <p:txBody>
          <a:bodyPr spcFirstLastPara="1" wrap="square" lIns="91425" tIns="91425" rIns="91425" bIns="91425" anchor="t" anchorCtr="0">
            <a:noAutofit/>
          </a:bodyPr>
          <a:lstStyle>
            <a:defPPr>
              <a:defRPr lang="en-US"/>
            </a:defPPr>
            <a:lvl1pPr lvl="0"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1pPr>
            <a:lvl2pPr marL="912813" lvl="1" indent="-4556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2pPr>
            <a:lvl3pPr marL="1827213" lvl="2" indent="-9128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3pPr>
            <a:lvl4pPr marL="2741613" lvl="3" indent="-13700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4pPr>
            <a:lvl5pPr marL="3656013" lvl="4" indent="-18272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5pPr>
            <a:lvl6pPr marL="2286000" lvl="5" algn="r" defTabSz="914400" rtl="0" eaLnBrk="1" latinLnBrk="0" hangingPunct="1">
              <a:buNone/>
              <a:defRPr sz="3466" kern="1200">
                <a:solidFill>
                  <a:srgbClr val="7F7F7F"/>
                </a:solidFill>
                <a:latin typeface="Red Hat Text Light"/>
                <a:ea typeface="Red Hat Text Light"/>
                <a:cs typeface="Red Hat Text Light"/>
                <a:sym typeface="Red Hat Text Light"/>
              </a:defRPr>
            </a:lvl6pPr>
            <a:lvl7pPr marL="2743200" lvl="6" algn="r" defTabSz="914400" rtl="0" eaLnBrk="1" latinLnBrk="0" hangingPunct="1">
              <a:buNone/>
              <a:defRPr sz="3466" kern="1200">
                <a:solidFill>
                  <a:srgbClr val="7F7F7F"/>
                </a:solidFill>
                <a:latin typeface="Red Hat Text Light"/>
                <a:ea typeface="Red Hat Text Light"/>
                <a:cs typeface="Red Hat Text Light"/>
                <a:sym typeface="Red Hat Text Light"/>
              </a:defRPr>
            </a:lvl7pPr>
            <a:lvl8pPr marL="3200400" lvl="7" algn="r" defTabSz="914400" rtl="0" eaLnBrk="1" latinLnBrk="0" hangingPunct="1">
              <a:buNone/>
              <a:defRPr sz="3466" kern="1200">
                <a:solidFill>
                  <a:srgbClr val="7F7F7F"/>
                </a:solidFill>
                <a:latin typeface="Red Hat Text Light"/>
                <a:ea typeface="Red Hat Text Light"/>
                <a:cs typeface="Red Hat Text Light"/>
                <a:sym typeface="Red Hat Text Light"/>
              </a:defRPr>
            </a:lvl8pPr>
            <a:lvl9pPr marL="3657600" lvl="8" algn="r" defTabSz="914400" rtl="0" eaLnBrk="1" latinLnBrk="0" hangingPunct="1">
              <a:buNone/>
              <a:defRPr sz="3466" kern="1200">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 </a:t>
            </a:r>
            <a:fld id="{00000000-1234-1234-1234-123412341234}" type="slidenum">
              <a:rPr lang="en" smtClean="0"/>
              <a:pPr>
                <a:spcBef>
                  <a:spcPts val="0"/>
                </a:spcBef>
                <a:spcAft>
                  <a:spcPts val="0"/>
                </a:spcAft>
              </a:pPr>
              <a:t>‹nr.›</a:t>
            </a:fld>
            <a:endParaRPr dirty="0"/>
          </a:p>
        </p:txBody>
      </p:sp>
      <p:sp>
        <p:nvSpPr>
          <p:cNvPr id="11" name="Google Shape;43;p6">
            <a:extLst>
              <a:ext uri="{FF2B5EF4-FFF2-40B4-BE49-F238E27FC236}">
                <a16:creationId xmlns:a16="http://schemas.microsoft.com/office/drawing/2014/main" id="{259AE582-1BB2-4902-B4A2-BA25ECE4B3A5}"/>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67954738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fault">
    <p:bg>
      <p:bgRef idx="1002">
        <a:schemeClr val="bg2"/>
      </p:bgRef>
    </p:bg>
    <p:spTree>
      <p:nvGrpSpPr>
        <p:cNvPr id="1" name=""/>
        <p:cNvGrpSpPr/>
        <p:nvPr/>
      </p:nvGrpSpPr>
      <p:grpSpPr>
        <a:xfrm>
          <a:off x="0" y="0"/>
          <a:ext cx="0" cy="0"/>
          <a:chOff x="0" y="0"/>
          <a:chExt cx="0" cy="0"/>
        </a:xfrm>
      </p:grpSpPr>
      <p:sp>
        <p:nvSpPr>
          <p:cNvPr id="29" name="Picture Placeholder 3">
            <a:extLst>
              <a:ext uri="{FF2B5EF4-FFF2-40B4-BE49-F238E27FC236}">
                <a16:creationId xmlns:a16="http://schemas.microsoft.com/office/drawing/2014/main" id="{D8563CB0-FAB2-DC22-DF2E-FE50F6545B74}"/>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30" name="Google Shape;38;p6">
            <a:extLst>
              <a:ext uri="{FF2B5EF4-FFF2-40B4-BE49-F238E27FC236}">
                <a16:creationId xmlns:a16="http://schemas.microsoft.com/office/drawing/2014/main" id="{190B3C50-F640-6E75-F16A-51FC33B1EE5D}"/>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31" name="Google Shape;39;p6">
            <a:extLst>
              <a:ext uri="{FF2B5EF4-FFF2-40B4-BE49-F238E27FC236}">
                <a16:creationId xmlns:a16="http://schemas.microsoft.com/office/drawing/2014/main" id="{015C96EF-A1FA-D465-BD44-6F00F59FD868}"/>
              </a:ext>
            </a:extLst>
          </p:cNvPr>
          <p:cNvGrpSpPr/>
          <p:nvPr userDrawn="1"/>
        </p:nvGrpSpPr>
        <p:grpSpPr>
          <a:xfrm>
            <a:off x="-98827" y="12196703"/>
            <a:ext cx="24575998" cy="1988733"/>
            <a:chOff x="-37070" y="4573763"/>
            <a:chExt cx="9218400" cy="745775"/>
          </a:xfrm>
        </p:grpSpPr>
        <p:sp>
          <p:nvSpPr>
            <p:cNvPr id="32" name="Google Shape;40;p6">
              <a:extLst>
                <a:ext uri="{FF2B5EF4-FFF2-40B4-BE49-F238E27FC236}">
                  <a16:creationId xmlns:a16="http://schemas.microsoft.com/office/drawing/2014/main" id="{690ADD63-4D8B-99F9-FAA1-7FDD840F85D7}"/>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33" name="Google Shape;41;p6">
              <a:extLst>
                <a:ext uri="{FF2B5EF4-FFF2-40B4-BE49-F238E27FC236}">
                  <a16:creationId xmlns:a16="http://schemas.microsoft.com/office/drawing/2014/main" id="{B1E4E6CE-7362-ECCD-DBA7-88334C5232BE}"/>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34" name="Google Shape;42;p6">
            <a:extLst>
              <a:ext uri="{FF2B5EF4-FFF2-40B4-BE49-F238E27FC236}">
                <a16:creationId xmlns:a16="http://schemas.microsoft.com/office/drawing/2014/main" id="{B418521A-B387-4916-3BF6-96F9F6D71D85}"/>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a:t>ZKProof 8 | </a:t>
            </a:r>
            <a:fld id="{00000000-1234-1234-1234-123412341234}" type="slidenum">
              <a:rPr lang="en" smtClean="0"/>
              <a:pPr>
                <a:spcBef>
                  <a:spcPts val="0"/>
                </a:spcBef>
                <a:spcAft>
                  <a:spcPts val="0"/>
                </a:spcAft>
              </a:pPr>
              <a:t>‹nr.›</a:t>
            </a:fld>
            <a:endParaRPr/>
          </a:p>
        </p:txBody>
      </p:sp>
    </p:spTree>
    <p:extLst>
      <p:ext uri="{BB962C8B-B14F-4D97-AF65-F5344CB8AC3E}">
        <p14:creationId xmlns:p14="http://schemas.microsoft.com/office/powerpoint/2010/main" val="3565694015"/>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ktop Web Mockup">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12901752" y="3940389"/>
            <a:ext cx="6780686" cy="3870367"/>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29" name="Picture Placeholder 3">
            <a:extLst>
              <a:ext uri="{FF2B5EF4-FFF2-40B4-BE49-F238E27FC236}">
                <a16:creationId xmlns:a16="http://schemas.microsoft.com/office/drawing/2014/main" id="{B6975C86-351E-4CF3-8D02-E3F0CF9FB92A}"/>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30" name="Google Shape;38;p6">
            <a:extLst>
              <a:ext uri="{FF2B5EF4-FFF2-40B4-BE49-F238E27FC236}">
                <a16:creationId xmlns:a16="http://schemas.microsoft.com/office/drawing/2014/main" id="{A77DEF79-9458-1AE4-8890-55F1D4F843B4}"/>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31" name="Google Shape;39;p6">
            <a:extLst>
              <a:ext uri="{FF2B5EF4-FFF2-40B4-BE49-F238E27FC236}">
                <a16:creationId xmlns:a16="http://schemas.microsoft.com/office/drawing/2014/main" id="{02199474-6FDC-FB3E-7706-1F785660A7E8}"/>
              </a:ext>
            </a:extLst>
          </p:cNvPr>
          <p:cNvGrpSpPr/>
          <p:nvPr userDrawn="1"/>
        </p:nvGrpSpPr>
        <p:grpSpPr>
          <a:xfrm>
            <a:off x="-98827" y="12196703"/>
            <a:ext cx="24575998" cy="1988733"/>
            <a:chOff x="-37070" y="4573763"/>
            <a:chExt cx="9218400" cy="745775"/>
          </a:xfrm>
        </p:grpSpPr>
        <p:sp>
          <p:nvSpPr>
            <p:cNvPr id="32" name="Google Shape;40;p6">
              <a:extLst>
                <a:ext uri="{FF2B5EF4-FFF2-40B4-BE49-F238E27FC236}">
                  <a16:creationId xmlns:a16="http://schemas.microsoft.com/office/drawing/2014/main" id="{76455152-F44B-A6EA-A155-3ED725D2579F}"/>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33" name="Google Shape;41;p6">
              <a:extLst>
                <a:ext uri="{FF2B5EF4-FFF2-40B4-BE49-F238E27FC236}">
                  <a16:creationId xmlns:a16="http://schemas.microsoft.com/office/drawing/2014/main" id="{4607A7A7-C291-8CA1-A0CE-2E81F6917E29}"/>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35" name="Google Shape;42;p6">
            <a:extLst>
              <a:ext uri="{FF2B5EF4-FFF2-40B4-BE49-F238E27FC236}">
                <a16:creationId xmlns:a16="http://schemas.microsoft.com/office/drawing/2014/main" id="{3CA798CA-0257-B00E-7EF4-8F5A1FBCF94C}"/>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a:t>ZKProof 8 | </a:t>
            </a:r>
            <a:fld id="{00000000-1234-1234-1234-123412341234}" type="slidenum">
              <a:rPr lang="en" smtClean="0"/>
              <a:pPr>
                <a:spcBef>
                  <a:spcPts val="0"/>
                </a:spcBef>
                <a:spcAft>
                  <a:spcPts val="0"/>
                </a:spcAft>
              </a:pPr>
              <a:t>‹nr.›</a:t>
            </a:fld>
            <a:endParaRPr/>
          </a:p>
        </p:txBody>
      </p:sp>
      <p:sp>
        <p:nvSpPr>
          <p:cNvPr id="36" name="Google Shape;42;p6">
            <a:extLst>
              <a:ext uri="{FF2B5EF4-FFF2-40B4-BE49-F238E27FC236}">
                <a16:creationId xmlns:a16="http://schemas.microsoft.com/office/drawing/2014/main" id="{F31B7AF8-E4E4-9C42-F922-70E251959712}"/>
              </a:ext>
            </a:extLst>
          </p:cNvPr>
          <p:cNvSpPr txBox="1">
            <a:spLocks/>
          </p:cNvSpPr>
          <p:nvPr userDrawn="1"/>
        </p:nvSpPr>
        <p:spPr>
          <a:xfrm>
            <a:off x="20277424" y="12818667"/>
            <a:ext cx="3946972" cy="1049600"/>
          </a:xfrm>
          <a:prstGeom prst="rect">
            <a:avLst/>
          </a:prstGeom>
          <a:noFill/>
          <a:ln>
            <a:noFill/>
          </a:ln>
        </p:spPr>
        <p:txBody>
          <a:bodyPr spcFirstLastPara="1" wrap="square" lIns="91425" tIns="91425" rIns="91425" bIns="91425" anchor="t" anchorCtr="0">
            <a:noAutofit/>
          </a:bodyPr>
          <a:lstStyle>
            <a:defPPr>
              <a:defRPr lang="en-US"/>
            </a:defPPr>
            <a:lvl1pPr lvl="0"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1pPr>
            <a:lvl2pPr marL="912813" lvl="1" indent="-4556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2pPr>
            <a:lvl3pPr marL="1827213" lvl="2" indent="-9128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3pPr>
            <a:lvl4pPr marL="2741613" lvl="3" indent="-13700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4pPr>
            <a:lvl5pPr marL="3656013" lvl="4" indent="-18272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5pPr>
            <a:lvl6pPr marL="2286000" lvl="5" algn="r" defTabSz="914400" rtl="0" eaLnBrk="1" latinLnBrk="0" hangingPunct="1">
              <a:buNone/>
              <a:defRPr sz="3466" kern="1200">
                <a:solidFill>
                  <a:srgbClr val="7F7F7F"/>
                </a:solidFill>
                <a:latin typeface="Red Hat Text Light"/>
                <a:ea typeface="Red Hat Text Light"/>
                <a:cs typeface="Red Hat Text Light"/>
                <a:sym typeface="Red Hat Text Light"/>
              </a:defRPr>
            </a:lvl6pPr>
            <a:lvl7pPr marL="2743200" lvl="6" algn="r" defTabSz="914400" rtl="0" eaLnBrk="1" latinLnBrk="0" hangingPunct="1">
              <a:buNone/>
              <a:defRPr sz="3466" kern="1200">
                <a:solidFill>
                  <a:srgbClr val="7F7F7F"/>
                </a:solidFill>
                <a:latin typeface="Red Hat Text Light"/>
                <a:ea typeface="Red Hat Text Light"/>
                <a:cs typeface="Red Hat Text Light"/>
                <a:sym typeface="Red Hat Text Light"/>
              </a:defRPr>
            </a:lvl7pPr>
            <a:lvl8pPr marL="3200400" lvl="7" algn="r" defTabSz="914400" rtl="0" eaLnBrk="1" latinLnBrk="0" hangingPunct="1">
              <a:buNone/>
              <a:defRPr sz="3466" kern="1200">
                <a:solidFill>
                  <a:srgbClr val="7F7F7F"/>
                </a:solidFill>
                <a:latin typeface="Red Hat Text Light"/>
                <a:ea typeface="Red Hat Text Light"/>
                <a:cs typeface="Red Hat Text Light"/>
                <a:sym typeface="Red Hat Text Light"/>
              </a:defRPr>
            </a:lvl8pPr>
            <a:lvl9pPr marL="3657600" lvl="8" algn="r" defTabSz="914400" rtl="0" eaLnBrk="1" latinLnBrk="0" hangingPunct="1">
              <a:buNone/>
              <a:defRPr sz="3466" kern="1200">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a:t>ZKProof 8 | </a:t>
            </a:r>
            <a:fld id="{00000000-1234-1234-1234-123412341234}" type="slidenum">
              <a:rPr lang="en" smtClean="0"/>
              <a:pPr>
                <a:spcBef>
                  <a:spcPts val="0"/>
                </a:spcBef>
                <a:spcAft>
                  <a:spcPts val="0"/>
                </a:spcAft>
              </a:pPr>
              <a:t>‹nr.›</a:t>
            </a:fld>
            <a:endParaRPr dirty="0"/>
          </a:p>
        </p:txBody>
      </p:sp>
      <p:sp>
        <p:nvSpPr>
          <p:cNvPr id="37" name="Google Shape;43;p6">
            <a:extLst>
              <a:ext uri="{FF2B5EF4-FFF2-40B4-BE49-F238E27FC236}">
                <a16:creationId xmlns:a16="http://schemas.microsoft.com/office/drawing/2014/main" id="{39C3AE72-49DF-2FDA-E029-4EF67C85DDB0}"/>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204284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 features">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770022" y="2436714"/>
            <a:ext cx="4290417" cy="762743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2" name="Picture Placeholder 3">
            <a:extLst>
              <a:ext uri="{FF2B5EF4-FFF2-40B4-BE49-F238E27FC236}">
                <a16:creationId xmlns:a16="http://schemas.microsoft.com/office/drawing/2014/main" id="{17E57168-F7BB-37A8-D446-AC4368F66CBE}"/>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3" name="Google Shape;38;p6">
            <a:extLst>
              <a:ext uri="{FF2B5EF4-FFF2-40B4-BE49-F238E27FC236}">
                <a16:creationId xmlns:a16="http://schemas.microsoft.com/office/drawing/2014/main" id="{592EE306-2485-F2AD-7B2B-CEC21A57A311}"/>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5" name="Google Shape;39;p6">
            <a:extLst>
              <a:ext uri="{FF2B5EF4-FFF2-40B4-BE49-F238E27FC236}">
                <a16:creationId xmlns:a16="http://schemas.microsoft.com/office/drawing/2014/main" id="{95A4BAE0-8B5F-61A5-ED19-0496C6E79FF6}"/>
              </a:ext>
            </a:extLst>
          </p:cNvPr>
          <p:cNvGrpSpPr/>
          <p:nvPr userDrawn="1"/>
        </p:nvGrpSpPr>
        <p:grpSpPr>
          <a:xfrm>
            <a:off x="-98827" y="12196703"/>
            <a:ext cx="24575998" cy="1988733"/>
            <a:chOff x="-37070" y="4573763"/>
            <a:chExt cx="9218400" cy="745775"/>
          </a:xfrm>
        </p:grpSpPr>
        <p:sp>
          <p:nvSpPr>
            <p:cNvPr id="6" name="Google Shape;40;p6">
              <a:extLst>
                <a:ext uri="{FF2B5EF4-FFF2-40B4-BE49-F238E27FC236}">
                  <a16:creationId xmlns:a16="http://schemas.microsoft.com/office/drawing/2014/main" id="{6BC43EC3-6F9D-7D25-29F0-804E480F6C6F}"/>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7" name="Google Shape;41;p6">
              <a:extLst>
                <a:ext uri="{FF2B5EF4-FFF2-40B4-BE49-F238E27FC236}">
                  <a16:creationId xmlns:a16="http://schemas.microsoft.com/office/drawing/2014/main" id="{134743C4-CAEF-937C-95F7-0D32F9D9E91C}"/>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9" name="Google Shape;42;p6">
            <a:extLst>
              <a:ext uri="{FF2B5EF4-FFF2-40B4-BE49-F238E27FC236}">
                <a16:creationId xmlns:a16="http://schemas.microsoft.com/office/drawing/2014/main" id="{A20A6AFC-0749-55D6-0760-83E80F8BC8EC}"/>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0" name="Google Shape;42;p6">
            <a:extLst>
              <a:ext uri="{FF2B5EF4-FFF2-40B4-BE49-F238E27FC236}">
                <a16:creationId xmlns:a16="http://schemas.microsoft.com/office/drawing/2014/main" id="{2D37ED1F-1F29-C94A-180F-CBFEFF6157CE}"/>
              </a:ext>
            </a:extLst>
          </p:cNvPr>
          <p:cNvSpPr txBox="1">
            <a:spLocks/>
          </p:cNvSpPr>
          <p:nvPr userDrawn="1"/>
        </p:nvSpPr>
        <p:spPr>
          <a:xfrm>
            <a:off x="20277424" y="12818667"/>
            <a:ext cx="3946972" cy="1049600"/>
          </a:xfrm>
          <a:prstGeom prst="rect">
            <a:avLst/>
          </a:prstGeom>
          <a:noFill/>
          <a:ln>
            <a:noFill/>
          </a:ln>
        </p:spPr>
        <p:txBody>
          <a:bodyPr spcFirstLastPara="1" wrap="square" lIns="91425" tIns="91425" rIns="91425" bIns="91425" anchor="t" anchorCtr="0">
            <a:noAutofit/>
          </a:bodyPr>
          <a:lstStyle>
            <a:defPPr>
              <a:defRPr lang="en-US"/>
            </a:defPPr>
            <a:lvl1pPr lvl="0"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1pPr>
            <a:lvl2pPr marL="912813" lvl="1" indent="-4556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2pPr>
            <a:lvl3pPr marL="1827213" lvl="2" indent="-9128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3pPr>
            <a:lvl4pPr marL="2741613" lvl="3" indent="-13700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4pPr>
            <a:lvl5pPr marL="3656013" lvl="4" indent="-18272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5pPr>
            <a:lvl6pPr marL="2286000" lvl="5" algn="r" defTabSz="914400" rtl="0" eaLnBrk="1" latinLnBrk="0" hangingPunct="1">
              <a:buNone/>
              <a:defRPr sz="3466" kern="1200">
                <a:solidFill>
                  <a:srgbClr val="7F7F7F"/>
                </a:solidFill>
                <a:latin typeface="Red Hat Text Light"/>
                <a:ea typeface="Red Hat Text Light"/>
                <a:cs typeface="Red Hat Text Light"/>
                <a:sym typeface="Red Hat Text Light"/>
              </a:defRPr>
            </a:lvl6pPr>
            <a:lvl7pPr marL="2743200" lvl="6" algn="r" defTabSz="914400" rtl="0" eaLnBrk="1" latinLnBrk="0" hangingPunct="1">
              <a:buNone/>
              <a:defRPr sz="3466" kern="1200">
                <a:solidFill>
                  <a:srgbClr val="7F7F7F"/>
                </a:solidFill>
                <a:latin typeface="Red Hat Text Light"/>
                <a:ea typeface="Red Hat Text Light"/>
                <a:cs typeface="Red Hat Text Light"/>
                <a:sym typeface="Red Hat Text Light"/>
              </a:defRPr>
            </a:lvl7pPr>
            <a:lvl8pPr marL="3200400" lvl="7" algn="r" defTabSz="914400" rtl="0" eaLnBrk="1" latinLnBrk="0" hangingPunct="1">
              <a:buNone/>
              <a:defRPr sz="3466" kern="1200">
                <a:solidFill>
                  <a:srgbClr val="7F7F7F"/>
                </a:solidFill>
                <a:latin typeface="Red Hat Text Light"/>
                <a:ea typeface="Red Hat Text Light"/>
                <a:cs typeface="Red Hat Text Light"/>
                <a:sym typeface="Red Hat Text Light"/>
              </a:defRPr>
            </a:lvl8pPr>
            <a:lvl9pPr marL="3657600" lvl="8" algn="r" defTabSz="914400" rtl="0" eaLnBrk="1" latinLnBrk="0" hangingPunct="1">
              <a:buNone/>
              <a:defRPr sz="3466" kern="1200">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a:t>ZKProof 8 | </a:t>
            </a:r>
            <a:fld id="{00000000-1234-1234-1234-123412341234}" type="slidenum">
              <a:rPr lang="en" smtClean="0"/>
              <a:pPr>
                <a:spcBef>
                  <a:spcPts val="0"/>
                </a:spcBef>
                <a:spcAft>
                  <a:spcPts val="0"/>
                </a:spcAft>
              </a:pPr>
              <a:t>‹nr.›</a:t>
            </a:fld>
            <a:endParaRPr dirty="0"/>
          </a:p>
        </p:txBody>
      </p:sp>
      <p:sp>
        <p:nvSpPr>
          <p:cNvPr id="11" name="Google Shape;43;p6">
            <a:extLst>
              <a:ext uri="{FF2B5EF4-FFF2-40B4-BE49-F238E27FC236}">
                <a16:creationId xmlns:a16="http://schemas.microsoft.com/office/drawing/2014/main" id="{D3C4B2E2-BC8F-6B48-6332-3FD5A68BB0BF}"/>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849245035"/>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pp features">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3410888" y="3912686"/>
            <a:ext cx="7567384" cy="4780342"/>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8" name="Picture Placeholder 3">
            <a:extLst>
              <a:ext uri="{FF2B5EF4-FFF2-40B4-BE49-F238E27FC236}">
                <a16:creationId xmlns:a16="http://schemas.microsoft.com/office/drawing/2014/main" id="{63324561-0F2F-362C-5627-443B1358260A}"/>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9" name="Google Shape;38;p6">
            <a:extLst>
              <a:ext uri="{FF2B5EF4-FFF2-40B4-BE49-F238E27FC236}">
                <a16:creationId xmlns:a16="http://schemas.microsoft.com/office/drawing/2014/main" id="{15F9AAC4-233B-2684-C4CB-0B6EFE292B48}"/>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10" name="Google Shape;39;p6">
            <a:extLst>
              <a:ext uri="{FF2B5EF4-FFF2-40B4-BE49-F238E27FC236}">
                <a16:creationId xmlns:a16="http://schemas.microsoft.com/office/drawing/2014/main" id="{B94CF3AC-D98C-F51A-77F1-B052C3BB1D16}"/>
              </a:ext>
            </a:extLst>
          </p:cNvPr>
          <p:cNvGrpSpPr/>
          <p:nvPr userDrawn="1"/>
        </p:nvGrpSpPr>
        <p:grpSpPr>
          <a:xfrm>
            <a:off x="-98827" y="12196703"/>
            <a:ext cx="24575998" cy="1988733"/>
            <a:chOff x="-37070" y="4573763"/>
            <a:chExt cx="9218400" cy="745775"/>
          </a:xfrm>
        </p:grpSpPr>
        <p:sp>
          <p:nvSpPr>
            <p:cNvPr id="11" name="Google Shape;40;p6">
              <a:extLst>
                <a:ext uri="{FF2B5EF4-FFF2-40B4-BE49-F238E27FC236}">
                  <a16:creationId xmlns:a16="http://schemas.microsoft.com/office/drawing/2014/main" id="{BF990EEE-A85A-EFA7-7A59-5A7D13607FDB}"/>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12" name="Google Shape;41;p6">
              <a:extLst>
                <a:ext uri="{FF2B5EF4-FFF2-40B4-BE49-F238E27FC236}">
                  <a16:creationId xmlns:a16="http://schemas.microsoft.com/office/drawing/2014/main" id="{C25AEDBA-ACCB-CCA6-0287-66F5569BBCCA}"/>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14" name="Google Shape;42;p6">
            <a:extLst>
              <a:ext uri="{FF2B5EF4-FFF2-40B4-BE49-F238E27FC236}">
                <a16:creationId xmlns:a16="http://schemas.microsoft.com/office/drawing/2014/main" id="{79D736BF-821F-AAAF-DD65-C3A1FCFE0EBB}"/>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5" name="Google Shape;42;p6">
            <a:extLst>
              <a:ext uri="{FF2B5EF4-FFF2-40B4-BE49-F238E27FC236}">
                <a16:creationId xmlns:a16="http://schemas.microsoft.com/office/drawing/2014/main" id="{5F4841EC-C6FD-5C1D-6868-39F8553D7AD4}"/>
              </a:ext>
            </a:extLst>
          </p:cNvPr>
          <p:cNvSpPr txBox="1">
            <a:spLocks/>
          </p:cNvSpPr>
          <p:nvPr userDrawn="1"/>
        </p:nvSpPr>
        <p:spPr>
          <a:xfrm>
            <a:off x="20277424" y="12818667"/>
            <a:ext cx="3946972" cy="1049600"/>
          </a:xfrm>
          <a:prstGeom prst="rect">
            <a:avLst/>
          </a:prstGeom>
          <a:noFill/>
          <a:ln>
            <a:noFill/>
          </a:ln>
        </p:spPr>
        <p:txBody>
          <a:bodyPr spcFirstLastPara="1" wrap="square" lIns="91425" tIns="91425" rIns="91425" bIns="91425" anchor="t" anchorCtr="0">
            <a:noAutofit/>
          </a:bodyPr>
          <a:lstStyle>
            <a:defPPr>
              <a:defRPr lang="en-US"/>
            </a:defPPr>
            <a:lvl1pPr lvl="0"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1pPr>
            <a:lvl2pPr marL="912813" lvl="1" indent="-4556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2pPr>
            <a:lvl3pPr marL="1827213" lvl="2" indent="-9128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3pPr>
            <a:lvl4pPr marL="2741613" lvl="3" indent="-13700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4pPr>
            <a:lvl5pPr marL="3656013" lvl="4" indent="-18272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5pPr>
            <a:lvl6pPr marL="2286000" lvl="5" algn="r" defTabSz="914400" rtl="0" eaLnBrk="1" latinLnBrk="0" hangingPunct="1">
              <a:buNone/>
              <a:defRPr sz="3466" kern="1200">
                <a:solidFill>
                  <a:srgbClr val="7F7F7F"/>
                </a:solidFill>
                <a:latin typeface="Red Hat Text Light"/>
                <a:ea typeface="Red Hat Text Light"/>
                <a:cs typeface="Red Hat Text Light"/>
                <a:sym typeface="Red Hat Text Light"/>
              </a:defRPr>
            </a:lvl6pPr>
            <a:lvl7pPr marL="2743200" lvl="6" algn="r" defTabSz="914400" rtl="0" eaLnBrk="1" latinLnBrk="0" hangingPunct="1">
              <a:buNone/>
              <a:defRPr sz="3466" kern="1200">
                <a:solidFill>
                  <a:srgbClr val="7F7F7F"/>
                </a:solidFill>
                <a:latin typeface="Red Hat Text Light"/>
                <a:ea typeface="Red Hat Text Light"/>
                <a:cs typeface="Red Hat Text Light"/>
                <a:sym typeface="Red Hat Text Light"/>
              </a:defRPr>
            </a:lvl7pPr>
            <a:lvl8pPr marL="3200400" lvl="7" algn="r" defTabSz="914400" rtl="0" eaLnBrk="1" latinLnBrk="0" hangingPunct="1">
              <a:buNone/>
              <a:defRPr sz="3466" kern="1200">
                <a:solidFill>
                  <a:srgbClr val="7F7F7F"/>
                </a:solidFill>
                <a:latin typeface="Red Hat Text Light"/>
                <a:ea typeface="Red Hat Text Light"/>
                <a:cs typeface="Red Hat Text Light"/>
                <a:sym typeface="Red Hat Text Light"/>
              </a:defRPr>
            </a:lvl8pPr>
            <a:lvl9pPr marL="3657600" lvl="8" algn="r" defTabSz="914400" rtl="0" eaLnBrk="1" latinLnBrk="0" hangingPunct="1">
              <a:buNone/>
              <a:defRPr sz="3466" kern="1200">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6" name="Google Shape;43;p6">
            <a:extLst>
              <a:ext uri="{FF2B5EF4-FFF2-40B4-BE49-F238E27FC236}">
                <a16:creationId xmlns:a16="http://schemas.microsoft.com/office/drawing/2014/main" id="{63C40B57-F0EB-71AD-6F47-F80137287AAB}"/>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322795457"/>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2" name="Picture Placeholder 3">
            <a:extLst>
              <a:ext uri="{FF2B5EF4-FFF2-40B4-BE49-F238E27FC236}">
                <a16:creationId xmlns:a16="http://schemas.microsoft.com/office/drawing/2014/main" id="{07086C07-DA9D-C696-848A-11E7E39CAF1E}"/>
              </a:ext>
            </a:extLst>
          </p:cNvPr>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3" name="Google Shape;38;p6">
            <a:extLst>
              <a:ext uri="{FF2B5EF4-FFF2-40B4-BE49-F238E27FC236}">
                <a16:creationId xmlns:a16="http://schemas.microsoft.com/office/drawing/2014/main" id="{E2199CEE-198C-1185-8466-8658FD5BFDA2}"/>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4" name="Google Shape;39;p6">
            <a:extLst>
              <a:ext uri="{FF2B5EF4-FFF2-40B4-BE49-F238E27FC236}">
                <a16:creationId xmlns:a16="http://schemas.microsoft.com/office/drawing/2014/main" id="{D9132B5B-3A96-DAE8-5B2B-3950B30674A4}"/>
              </a:ext>
            </a:extLst>
          </p:cNvPr>
          <p:cNvGrpSpPr/>
          <p:nvPr userDrawn="1"/>
        </p:nvGrpSpPr>
        <p:grpSpPr>
          <a:xfrm>
            <a:off x="-98827" y="12196703"/>
            <a:ext cx="24575998" cy="1988733"/>
            <a:chOff x="-37070" y="4573763"/>
            <a:chExt cx="9218400" cy="745775"/>
          </a:xfrm>
        </p:grpSpPr>
        <p:sp>
          <p:nvSpPr>
            <p:cNvPr id="5" name="Google Shape;40;p6">
              <a:extLst>
                <a:ext uri="{FF2B5EF4-FFF2-40B4-BE49-F238E27FC236}">
                  <a16:creationId xmlns:a16="http://schemas.microsoft.com/office/drawing/2014/main" id="{4D8E6586-886B-D768-A176-6323429BCCF1}"/>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6" name="Google Shape;41;p6">
              <a:extLst>
                <a:ext uri="{FF2B5EF4-FFF2-40B4-BE49-F238E27FC236}">
                  <a16:creationId xmlns:a16="http://schemas.microsoft.com/office/drawing/2014/main" id="{ECAB277A-0EDA-E184-7D51-510723A00E83}"/>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13" name="Google Shape;42;p6">
            <a:extLst>
              <a:ext uri="{FF2B5EF4-FFF2-40B4-BE49-F238E27FC236}">
                <a16:creationId xmlns:a16="http://schemas.microsoft.com/office/drawing/2014/main" id="{E669205B-12E4-7BA6-1C2C-992105280D25}"/>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4" name="Google Shape;42;p6">
            <a:extLst>
              <a:ext uri="{FF2B5EF4-FFF2-40B4-BE49-F238E27FC236}">
                <a16:creationId xmlns:a16="http://schemas.microsoft.com/office/drawing/2014/main" id="{28027F85-4A97-72EE-2123-57FD3960F66C}"/>
              </a:ext>
            </a:extLst>
          </p:cNvPr>
          <p:cNvSpPr txBox="1">
            <a:spLocks/>
          </p:cNvSpPr>
          <p:nvPr userDrawn="1"/>
        </p:nvSpPr>
        <p:spPr>
          <a:xfrm>
            <a:off x="20277424" y="12818667"/>
            <a:ext cx="3946972" cy="1049600"/>
          </a:xfrm>
          <a:prstGeom prst="rect">
            <a:avLst/>
          </a:prstGeom>
          <a:noFill/>
          <a:ln>
            <a:noFill/>
          </a:ln>
        </p:spPr>
        <p:txBody>
          <a:bodyPr spcFirstLastPara="1" wrap="square" lIns="91425" tIns="91425" rIns="91425" bIns="91425" anchor="t" anchorCtr="0">
            <a:noAutofit/>
          </a:bodyPr>
          <a:lstStyle>
            <a:defPPr>
              <a:defRPr lang="en-US"/>
            </a:defPPr>
            <a:lvl1pPr lvl="0"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1pPr>
            <a:lvl2pPr marL="912813" lvl="1" indent="-4556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2pPr>
            <a:lvl3pPr marL="1827213" lvl="2" indent="-9128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3pPr>
            <a:lvl4pPr marL="2741613" lvl="3" indent="-13700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4pPr>
            <a:lvl5pPr marL="3656013" lvl="4" indent="-18272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5pPr>
            <a:lvl6pPr marL="2286000" lvl="5" algn="r" defTabSz="914400" rtl="0" eaLnBrk="1" latinLnBrk="0" hangingPunct="1">
              <a:buNone/>
              <a:defRPr sz="3466" kern="1200">
                <a:solidFill>
                  <a:srgbClr val="7F7F7F"/>
                </a:solidFill>
                <a:latin typeface="Red Hat Text Light"/>
                <a:ea typeface="Red Hat Text Light"/>
                <a:cs typeface="Red Hat Text Light"/>
                <a:sym typeface="Red Hat Text Light"/>
              </a:defRPr>
            </a:lvl6pPr>
            <a:lvl7pPr marL="2743200" lvl="6" algn="r" defTabSz="914400" rtl="0" eaLnBrk="1" latinLnBrk="0" hangingPunct="1">
              <a:buNone/>
              <a:defRPr sz="3466" kern="1200">
                <a:solidFill>
                  <a:srgbClr val="7F7F7F"/>
                </a:solidFill>
                <a:latin typeface="Red Hat Text Light"/>
                <a:ea typeface="Red Hat Text Light"/>
                <a:cs typeface="Red Hat Text Light"/>
                <a:sym typeface="Red Hat Text Light"/>
              </a:defRPr>
            </a:lvl7pPr>
            <a:lvl8pPr marL="3200400" lvl="7" algn="r" defTabSz="914400" rtl="0" eaLnBrk="1" latinLnBrk="0" hangingPunct="1">
              <a:buNone/>
              <a:defRPr sz="3466" kern="1200">
                <a:solidFill>
                  <a:srgbClr val="7F7F7F"/>
                </a:solidFill>
                <a:latin typeface="Red Hat Text Light"/>
                <a:ea typeface="Red Hat Text Light"/>
                <a:cs typeface="Red Hat Text Light"/>
                <a:sym typeface="Red Hat Text Light"/>
              </a:defRPr>
            </a:lvl8pPr>
            <a:lvl9pPr marL="3657600" lvl="8" algn="r" defTabSz="914400" rtl="0" eaLnBrk="1" latinLnBrk="0" hangingPunct="1">
              <a:buNone/>
              <a:defRPr sz="3466" kern="1200">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6" name="Google Shape;43;p6">
            <a:extLst>
              <a:ext uri="{FF2B5EF4-FFF2-40B4-BE49-F238E27FC236}">
                <a16:creationId xmlns:a16="http://schemas.microsoft.com/office/drawing/2014/main" id="{3E02010B-A398-AB02-C4E4-827520537B6B}"/>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752515576"/>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
        <p:nvSpPr>
          <p:cNvPr id="8" name="Google Shape;38;p6">
            <a:extLst>
              <a:ext uri="{FF2B5EF4-FFF2-40B4-BE49-F238E27FC236}">
                <a16:creationId xmlns:a16="http://schemas.microsoft.com/office/drawing/2014/main" id="{1769FDA8-4C0F-0A5C-E35B-47E3A0713389}"/>
              </a:ext>
            </a:extLst>
          </p:cNvPr>
          <p:cNvSpPr/>
          <p:nvPr userDrawn="1"/>
        </p:nvSpPr>
        <p:spPr>
          <a:xfrm>
            <a:off x="0" y="0"/>
            <a:ext cx="24377650" cy="1897029"/>
          </a:xfrm>
          <a:prstGeom prst="rect">
            <a:avLst/>
          </a:prstGeom>
          <a:solidFill>
            <a:srgbClr val="0C023F"/>
          </a:solidFill>
          <a:ln>
            <a:noFill/>
          </a:ln>
        </p:spPr>
        <p:txBody>
          <a:bodyPr spcFirstLastPara="1" wrap="square" lIns="182819" tIns="91376" rIns="182819" bIns="91376"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grpSp>
        <p:nvGrpSpPr>
          <p:cNvPr id="9" name="Google Shape;39;p6">
            <a:extLst>
              <a:ext uri="{FF2B5EF4-FFF2-40B4-BE49-F238E27FC236}">
                <a16:creationId xmlns:a16="http://schemas.microsoft.com/office/drawing/2014/main" id="{25C6CF80-4190-4AEB-1142-8358FF9FD994}"/>
              </a:ext>
            </a:extLst>
          </p:cNvPr>
          <p:cNvGrpSpPr/>
          <p:nvPr userDrawn="1"/>
        </p:nvGrpSpPr>
        <p:grpSpPr>
          <a:xfrm>
            <a:off x="-98827" y="12196703"/>
            <a:ext cx="24575998" cy="1988733"/>
            <a:chOff x="-37070" y="4573763"/>
            <a:chExt cx="9218400" cy="745775"/>
          </a:xfrm>
        </p:grpSpPr>
        <p:sp>
          <p:nvSpPr>
            <p:cNvPr id="10" name="Google Shape;40;p6">
              <a:extLst>
                <a:ext uri="{FF2B5EF4-FFF2-40B4-BE49-F238E27FC236}">
                  <a16:creationId xmlns:a16="http://schemas.microsoft.com/office/drawing/2014/main" id="{60D3D386-9013-C324-6C89-36D8826A076B}"/>
                </a:ext>
              </a:extLst>
            </p:cNvPr>
            <p:cNvSpPr/>
            <p:nvPr/>
          </p:nvSpPr>
          <p:spPr>
            <a:xfrm>
              <a:off x="-37070" y="4731736"/>
              <a:ext cx="9218400" cy="432600"/>
            </a:xfrm>
            <a:prstGeom prst="rect">
              <a:avLst/>
            </a:prstGeom>
            <a:solidFill>
              <a:schemeClr val="lt2">
                <a:alpha val="286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3732">
                <a:solidFill>
                  <a:schemeClr val="lt1"/>
                </a:solidFill>
                <a:latin typeface="Calibri"/>
                <a:ea typeface="Calibri"/>
                <a:cs typeface="Calibri"/>
                <a:sym typeface="Calibri"/>
              </a:endParaRPr>
            </a:p>
          </p:txBody>
        </p:sp>
        <p:pic>
          <p:nvPicPr>
            <p:cNvPr id="11" name="Google Shape;41;p6">
              <a:extLst>
                <a:ext uri="{FF2B5EF4-FFF2-40B4-BE49-F238E27FC236}">
                  <a16:creationId xmlns:a16="http://schemas.microsoft.com/office/drawing/2014/main" id="{F51B7830-6ED6-B13B-3671-31B50B6AED5B}"/>
                </a:ext>
              </a:extLst>
            </p:cNvPr>
            <p:cNvPicPr preferRelativeResize="0"/>
            <p:nvPr/>
          </p:nvPicPr>
          <p:blipFill>
            <a:blip r:embed="rId2">
              <a:alphaModFix/>
            </a:blip>
            <a:stretch>
              <a:fillRect/>
            </a:stretch>
          </p:blipFill>
          <p:spPr>
            <a:xfrm>
              <a:off x="-11325" y="4573763"/>
              <a:ext cx="1491549" cy="745775"/>
            </a:xfrm>
            <a:prstGeom prst="rect">
              <a:avLst/>
            </a:prstGeom>
            <a:noFill/>
            <a:ln>
              <a:noFill/>
            </a:ln>
          </p:spPr>
        </p:pic>
      </p:grpSp>
      <p:sp>
        <p:nvSpPr>
          <p:cNvPr id="16" name="Google Shape;42;p6">
            <a:extLst>
              <a:ext uri="{FF2B5EF4-FFF2-40B4-BE49-F238E27FC236}">
                <a16:creationId xmlns:a16="http://schemas.microsoft.com/office/drawing/2014/main" id="{3084E33E-CC1A-02E2-7680-769532492785}"/>
              </a:ext>
            </a:extLst>
          </p:cNvPr>
          <p:cNvSpPr txBox="1">
            <a:spLocks noGrp="1"/>
          </p:cNvSpPr>
          <p:nvPr>
            <p:ph type="sldNum" idx="12"/>
          </p:nvPr>
        </p:nvSpPr>
        <p:spPr>
          <a:xfrm>
            <a:off x="20125024" y="12666267"/>
            <a:ext cx="3946972" cy="1049600"/>
          </a:xfrm>
          <a:prstGeom prst="rect">
            <a:avLst/>
          </a:prstGeom>
          <a:noFill/>
          <a:ln>
            <a:noFill/>
          </a:ln>
        </p:spPr>
        <p:txBody>
          <a:bodyPr spcFirstLastPara="1" wrap="square" lIns="91425" tIns="91425" rIns="91425" bIns="91425" anchor="t" anchorCtr="0">
            <a:noAutofit/>
          </a:bodyPr>
          <a:lstStyle>
            <a:lvl1pPr lvl="0" algn="r" rtl="0">
              <a:buNone/>
              <a:defRPr sz="3466">
                <a:solidFill>
                  <a:srgbClr val="7F7F7F"/>
                </a:solidFill>
                <a:latin typeface="Red Hat Text Light"/>
                <a:ea typeface="Red Hat Text Light"/>
                <a:cs typeface="Red Hat Text Light"/>
                <a:sym typeface="Red Hat Text Light"/>
              </a:defRPr>
            </a:lvl1pPr>
            <a:lvl2pPr lvl="1" algn="r" rtl="0">
              <a:buNone/>
              <a:defRPr sz="3466">
                <a:solidFill>
                  <a:srgbClr val="7F7F7F"/>
                </a:solidFill>
                <a:latin typeface="Red Hat Text Light"/>
                <a:ea typeface="Red Hat Text Light"/>
                <a:cs typeface="Red Hat Text Light"/>
                <a:sym typeface="Red Hat Text Light"/>
              </a:defRPr>
            </a:lvl2pPr>
            <a:lvl3pPr lvl="2" algn="r" rtl="0">
              <a:buNone/>
              <a:defRPr sz="3466">
                <a:solidFill>
                  <a:srgbClr val="7F7F7F"/>
                </a:solidFill>
                <a:latin typeface="Red Hat Text Light"/>
                <a:ea typeface="Red Hat Text Light"/>
                <a:cs typeface="Red Hat Text Light"/>
                <a:sym typeface="Red Hat Text Light"/>
              </a:defRPr>
            </a:lvl3pPr>
            <a:lvl4pPr lvl="3" algn="r" rtl="0">
              <a:buNone/>
              <a:defRPr sz="3466">
                <a:solidFill>
                  <a:srgbClr val="7F7F7F"/>
                </a:solidFill>
                <a:latin typeface="Red Hat Text Light"/>
                <a:ea typeface="Red Hat Text Light"/>
                <a:cs typeface="Red Hat Text Light"/>
                <a:sym typeface="Red Hat Text Light"/>
              </a:defRPr>
            </a:lvl4pPr>
            <a:lvl5pPr lvl="4" algn="r" rtl="0">
              <a:buNone/>
              <a:defRPr sz="3466">
                <a:solidFill>
                  <a:srgbClr val="7F7F7F"/>
                </a:solidFill>
                <a:latin typeface="Red Hat Text Light"/>
                <a:ea typeface="Red Hat Text Light"/>
                <a:cs typeface="Red Hat Text Light"/>
                <a:sym typeface="Red Hat Text Light"/>
              </a:defRPr>
            </a:lvl5pPr>
            <a:lvl6pPr lvl="5" algn="r" rtl="0">
              <a:buNone/>
              <a:defRPr sz="3466">
                <a:solidFill>
                  <a:srgbClr val="7F7F7F"/>
                </a:solidFill>
                <a:latin typeface="Red Hat Text Light"/>
                <a:ea typeface="Red Hat Text Light"/>
                <a:cs typeface="Red Hat Text Light"/>
                <a:sym typeface="Red Hat Text Light"/>
              </a:defRPr>
            </a:lvl6pPr>
            <a:lvl7pPr lvl="6" algn="r" rtl="0">
              <a:buNone/>
              <a:defRPr sz="3466">
                <a:solidFill>
                  <a:srgbClr val="7F7F7F"/>
                </a:solidFill>
                <a:latin typeface="Red Hat Text Light"/>
                <a:ea typeface="Red Hat Text Light"/>
                <a:cs typeface="Red Hat Text Light"/>
                <a:sym typeface="Red Hat Text Light"/>
              </a:defRPr>
            </a:lvl7pPr>
            <a:lvl8pPr lvl="7" algn="r" rtl="0">
              <a:buNone/>
              <a:defRPr sz="3466">
                <a:solidFill>
                  <a:srgbClr val="7F7F7F"/>
                </a:solidFill>
                <a:latin typeface="Red Hat Text Light"/>
                <a:ea typeface="Red Hat Text Light"/>
                <a:cs typeface="Red Hat Text Light"/>
                <a:sym typeface="Red Hat Text Light"/>
              </a:defRPr>
            </a:lvl8pPr>
            <a:lvl9pPr lvl="8" algn="r" rtl="0">
              <a:buNone/>
              <a:defRPr sz="3466">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dirty="0"/>
              <a:t>ZKProof 8 | </a:t>
            </a:r>
            <a:fld id="{00000000-1234-1234-1234-123412341234}" type="slidenum">
              <a:rPr lang="en" smtClean="0"/>
              <a:pPr>
                <a:spcBef>
                  <a:spcPts val="0"/>
                </a:spcBef>
                <a:spcAft>
                  <a:spcPts val="0"/>
                </a:spcAft>
              </a:pPr>
              <a:t>‹nr.›</a:t>
            </a:fld>
            <a:endParaRPr dirty="0"/>
          </a:p>
        </p:txBody>
      </p:sp>
      <p:sp>
        <p:nvSpPr>
          <p:cNvPr id="17" name="Google Shape;42;p6">
            <a:extLst>
              <a:ext uri="{FF2B5EF4-FFF2-40B4-BE49-F238E27FC236}">
                <a16:creationId xmlns:a16="http://schemas.microsoft.com/office/drawing/2014/main" id="{99694138-81BF-5B0E-8EA7-2571BB21F0C4}"/>
              </a:ext>
            </a:extLst>
          </p:cNvPr>
          <p:cNvSpPr txBox="1">
            <a:spLocks/>
          </p:cNvSpPr>
          <p:nvPr userDrawn="1"/>
        </p:nvSpPr>
        <p:spPr>
          <a:xfrm>
            <a:off x="20277424" y="12818667"/>
            <a:ext cx="3946972" cy="1049600"/>
          </a:xfrm>
          <a:prstGeom prst="rect">
            <a:avLst/>
          </a:prstGeom>
          <a:noFill/>
          <a:ln>
            <a:noFill/>
          </a:ln>
        </p:spPr>
        <p:txBody>
          <a:bodyPr spcFirstLastPara="1" wrap="square" lIns="91425" tIns="91425" rIns="91425" bIns="91425" anchor="t" anchorCtr="0">
            <a:noAutofit/>
          </a:bodyPr>
          <a:lstStyle>
            <a:defPPr>
              <a:defRPr lang="en-US"/>
            </a:defPPr>
            <a:lvl1pPr lvl="0"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1pPr>
            <a:lvl2pPr marL="912813" lvl="1" indent="-4556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2pPr>
            <a:lvl3pPr marL="1827213" lvl="2" indent="-9128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3pPr>
            <a:lvl4pPr marL="2741613" lvl="3" indent="-13700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4pPr>
            <a:lvl5pPr marL="3656013" lvl="4" indent="-1827213" algn="r" defTabSz="1827213" rtl="0" eaLnBrk="0" fontAlgn="base" hangingPunct="0">
              <a:spcBef>
                <a:spcPct val="0"/>
              </a:spcBef>
              <a:spcAft>
                <a:spcPct val="0"/>
              </a:spcAft>
              <a:buNone/>
              <a:defRPr sz="3466" kern="1200">
                <a:solidFill>
                  <a:srgbClr val="7F7F7F"/>
                </a:solidFill>
                <a:latin typeface="Red Hat Text Light"/>
                <a:ea typeface="Red Hat Text Light"/>
                <a:cs typeface="Red Hat Text Light"/>
                <a:sym typeface="Red Hat Text Light"/>
              </a:defRPr>
            </a:lvl5pPr>
            <a:lvl6pPr marL="2286000" lvl="5" algn="r" defTabSz="914400" rtl="0" eaLnBrk="1" latinLnBrk="0" hangingPunct="1">
              <a:buNone/>
              <a:defRPr sz="3466" kern="1200">
                <a:solidFill>
                  <a:srgbClr val="7F7F7F"/>
                </a:solidFill>
                <a:latin typeface="Red Hat Text Light"/>
                <a:ea typeface="Red Hat Text Light"/>
                <a:cs typeface="Red Hat Text Light"/>
                <a:sym typeface="Red Hat Text Light"/>
              </a:defRPr>
            </a:lvl6pPr>
            <a:lvl7pPr marL="2743200" lvl="6" algn="r" defTabSz="914400" rtl="0" eaLnBrk="1" latinLnBrk="0" hangingPunct="1">
              <a:buNone/>
              <a:defRPr sz="3466" kern="1200">
                <a:solidFill>
                  <a:srgbClr val="7F7F7F"/>
                </a:solidFill>
                <a:latin typeface="Red Hat Text Light"/>
                <a:ea typeface="Red Hat Text Light"/>
                <a:cs typeface="Red Hat Text Light"/>
                <a:sym typeface="Red Hat Text Light"/>
              </a:defRPr>
            </a:lvl7pPr>
            <a:lvl8pPr marL="3200400" lvl="7" algn="r" defTabSz="914400" rtl="0" eaLnBrk="1" latinLnBrk="0" hangingPunct="1">
              <a:buNone/>
              <a:defRPr sz="3466" kern="1200">
                <a:solidFill>
                  <a:srgbClr val="7F7F7F"/>
                </a:solidFill>
                <a:latin typeface="Red Hat Text Light"/>
                <a:ea typeface="Red Hat Text Light"/>
                <a:cs typeface="Red Hat Text Light"/>
                <a:sym typeface="Red Hat Text Light"/>
              </a:defRPr>
            </a:lvl8pPr>
            <a:lvl9pPr marL="3657600" lvl="8" algn="r" defTabSz="914400" rtl="0" eaLnBrk="1" latinLnBrk="0" hangingPunct="1">
              <a:buNone/>
              <a:defRPr sz="3466" kern="1200">
                <a:solidFill>
                  <a:srgbClr val="7F7F7F"/>
                </a:solidFill>
                <a:latin typeface="Red Hat Text Light"/>
                <a:ea typeface="Red Hat Text Light"/>
                <a:cs typeface="Red Hat Text Light"/>
                <a:sym typeface="Red Hat Text Light"/>
              </a:defRPr>
            </a:lvl9pPr>
          </a:lstStyle>
          <a:p>
            <a:pPr>
              <a:spcBef>
                <a:spcPts val="0"/>
              </a:spcBef>
              <a:spcAft>
                <a:spcPts val="0"/>
              </a:spcAft>
            </a:pPr>
            <a:r>
              <a:rPr lang="nl-BE"/>
              <a:t>ZKProof 8 | </a:t>
            </a:r>
            <a:fld id="{00000000-1234-1234-1234-123412341234}" type="slidenum">
              <a:rPr lang="en" smtClean="0"/>
              <a:pPr>
                <a:spcBef>
                  <a:spcPts val="0"/>
                </a:spcBef>
                <a:spcAft>
                  <a:spcPts val="0"/>
                </a:spcAft>
              </a:pPr>
              <a:t>‹nr.›</a:t>
            </a:fld>
            <a:endParaRPr dirty="0"/>
          </a:p>
        </p:txBody>
      </p:sp>
      <p:sp>
        <p:nvSpPr>
          <p:cNvPr id="18" name="Google Shape;43;p6">
            <a:extLst>
              <a:ext uri="{FF2B5EF4-FFF2-40B4-BE49-F238E27FC236}">
                <a16:creationId xmlns:a16="http://schemas.microsoft.com/office/drawing/2014/main" id="{67903A6B-83FB-9EFA-721C-43D1CE24CCD7}"/>
              </a:ext>
            </a:extLst>
          </p:cNvPr>
          <p:cNvSpPr txBox="1">
            <a:spLocks noGrp="1"/>
          </p:cNvSpPr>
          <p:nvPr>
            <p:ph type="title"/>
          </p:nvPr>
        </p:nvSpPr>
        <p:spPr>
          <a:xfrm>
            <a:off x="328754" y="0"/>
            <a:ext cx="19514917" cy="216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600"/>
              <a:buFont typeface="Red Hat Text SemiBold"/>
              <a:buNone/>
              <a:defRPr sz="6932">
                <a:solidFill>
                  <a:schemeClr val="lt1"/>
                </a:solidFill>
                <a:latin typeface="Red Hat Text SemiBold"/>
                <a:ea typeface="Red Hat Text SemiBold"/>
                <a:cs typeface="Red Hat Text SemiBold"/>
                <a:sym typeface="Red Hat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693668128"/>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0C023F"/>
        </a:solidFill>
        <a:effectLst/>
      </p:bgPr>
    </p:bg>
    <p:spTree>
      <p:nvGrpSpPr>
        <p:cNvPr id="1" name="Shape 6"/>
        <p:cNvGrpSpPr/>
        <p:nvPr/>
      </p:nvGrpSpPr>
      <p:grpSpPr>
        <a:xfrm>
          <a:off x="0" y="0"/>
          <a:ext cx="0" cy="0"/>
          <a:chOff x="0" y="0"/>
          <a:chExt cx="0" cy="0"/>
        </a:xfrm>
      </p:grpSpPr>
      <p:pic>
        <p:nvPicPr>
          <p:cNvPr id="7" name="Google Shape;7;p2"/>
          <p:cNvPicPr preferRelativeResize="0"/>
          <p:nvPr/>
        </p:nvPicPr>
        <p:blipFill>
          <a:blip r:embed="rId2">
            <a:alphaModFix/>
          </a:blip>
          <a:stretch>
            <a:fillRect/>
          </a:stretch>
        </p:blipFill>
        <p:spPr>
          <a:xfrm>
            <a:off x="13559569" y="349512"/>
            <a:ext cx="10683953" cy="6008352"/>
          </a:xfrm>
          <a:prstGeom prst="rect">
            <a:avLst/>
          </a:prstGeom>
          <a:noFill/>
          <a:ln>
            <a:noFill/>
          </a:ln>
        </p:spPr>
      </p:pic>
      <p:pic>
        <p:nvPicPr>
          <p:cNvPr id="8" name="Google Shape;8;p2" descr="make it greyscale"/>
          <p:cNvPicPr preferRelativeResize="0"/>
          <p:nvPr/>
        </p:nvPicPr>
        <p:blipFill rotWithShape="1">
          <a:blip r:embed="rId3">
            <a:alphaModFix amt="15000"/>
          </a:blip>
          <a:srcRect r="14479"/>
          <a:stretch/>
        </p:blipFill>
        <p:spPr>
          <a:xfrm>
            <a:off x="162394" y="347134"/>
            <a:ext cx="24052868" cy="13021733"/>
          </a:xfrm>
          <a:prstGeom prst="rect">
            <a:avLst/>
          </a:prstGeom>
          <a:noFill/>
          <a:ln>
            <a:noFill/>
          </a:ln>
        </p:spPr>
      </p:pic>
      <p:sp>
        <p:nvSpPr>
          <p:cNvPr id="9" name="Google Shape;9;p2"/>
          <p:cNvSpPr txBox="1">
            <a:spLocks noGrp="1"/>
          </p:cNvSpPr>
          <p:nvPr>
            <p:ph type="sldNum" idx="12"/>
          </p:nvPr>
        </p:nvSpPr>
        <p:spPr>
          <a:xfrm>
            <a:off x="22587338" y="12435245"/>
            <a:ext cx="1462819" cy="1049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nl-BE" smtClean="0"/>
              <a:pPr>
                <a:spcBef>
                  <a:spcPts val="0"/>
                </a:spcBef>
                <a:spcAft>
                  <a:spcPts val="0"/>
                </a:spcAft>
              </a:pPr>
              <a:t>‹nr.›</a:t>
            </a:fld>
            <a:endParaRPr lang="nl-BE"/>
          </a:p>
        </p:txBody>
      </p:sp>
      <p:sp>
        <p:nvSpPr>
          <p:cNvPr id="10" name="Google Shape;10;p2"/>
          <p:cNvSpPr txBox="1"/>
          <p:nvPr/>
        </p:nvSpPr>
        <p:spPr>
          <a:xfrm>
            <a:off x="13900912" y="6636400"/>
            <a:ext cx="10001395" cy="3774415"/>
          </a:xfrm>
          <a:prstGeom prst="rect">
            <a:avLst/>
          </a:prstGeom>
          <a:noFill/>
          <a:ln>
            <a:noFill/>
          </a:ln>
        </p:spPr>
        <p:txBody>
          <a:bodyPr spcFirstLastPara="1" wrap="square" lIns="243737" tIns="243737" rIns="243737" bIns="243737" anchor="t" anchorCtr="0">
            <a:spAutoFit/>
          </a:bodyPr>
          <a:lstStyle/>
          <a:p>
            <a:pPr marL="0" lvl="0" indent="0" algn="ctr" rtl="0">
              <a:spcBef>
                <a:spcPts val="0"/>
              </a:spcBef>
              <a:spcAft>
                <a:spcPts val="0"/>
              </a:spcAft>
              <a:buClr>
                <a:schemeClr val="dk1"/>
              </a:buClr>
              <a:buSzPts val="1100"/>
              <a:buFont typeface="Arial"/>
              <a:buNone/>
            </a:pPr>
            <a:r>
              <a:rPr lang="en" sz="5332">
                <a:solidFill>
                  <a:schemeClr val="lt1"/>
                </a:solidFill>
                <a:latin typeface="Red Hat Display"/>
                <a:ea typeface="Red Hat Display"/>
                <a:cs typeface="Red Hat Display"/>
                <a:sym typeface="Red Hat Display"/>
              </a:rPr>
              <a:t>8th Workshop</a:t>
            </a:r>
            <a:endParaRPr sz="5332">
              <a:solidFill>
                <a:schemeClr val="lt1"/>
              </a:solidFill>
              <a:latin typeface="Red Hat Display"/>
              <a:ea typeface="Red Hat Display"/>
              <a:cs typeface="Red Hat Display"/>
              <a:sym typeface="Red Hat Display"/>
            </a:endParaRPr>
          </a:p>
          <a:p>
            <a:pPr marL="0" lvl="0" indent="0" algn="ctr" rtl="0">
              <a:spcBef>
                <a:spcPts val="0"/>
              </a:spcBef>
              <a:spcAft>
                <a:spcPts val="0"/>
              </a:spcAft>
              <a:buClr>
                <a:schemeClr val="dk1"/>
              </a:buClr>
              <a:buSzPts val="1100"/>
              <a:buFont typeface="Arial"/>
              <a:buNone/>
            </a:pPr>
            <a:endParaRPr sz="5332">
              <a:solidFill>
                <a:schemeClr val="lt1"/>
              </a:solidFill>
              <a:latin typeface="Red Hat Display"/>
              <a:ea typeface="Red Hat Display"/>
              <a:cs typeface="Red Hat Display"/>
              <a:sym typeface="Red Hat Display"/>
            </a:endParaRPr>
          </a:p>
          <a:p>
            <a:pPr marL="0" lvl="0" indent="0" algn="ctr" rtl="0">
              <a:spcBef>
                <a:spcPts val="0"/>
              </a:spcBef>
              <a:spcAft>
                <a:spcPts val="0"/>
              </a:spcAft>
              <a:buClr>
                <a:schemeClr val="dk1"/>
              </a:buClr>
              <a:buSzPts val="1100"/>
              <a:buFont typeface="Arial"/>
              <a:buNone/>
            </a:pPr>
            <a:r>
              <a:rPr lang="en" sz="5332">
                <a:solidFill>
                  <a:schemeClr val="lt1"/>
                </a:solidFill>
                <a:latin typeface="Red Hat Text Light"/>
                <a:ea typeface="Red Hat Text Light"/>
                <a:cs typeface="Red Hat Text Light"/>
                <a:sym typeface="Red Hat Text Light"/>
              </a:rPr>
              <a:t>Rome, Italy</a:t>
            </a:r>
            <a:endParaRPr sz="5332">
              <a:solidFill>
                <a:schemeClr val="lt1"/>
              </a:solidFill>
              <a:latin typeface="Red Hat Text Light"/>
              <a:ea typeface="Red Hat Text Light"/>
              <a:cs typeface="Red Hat Text Light"/>
              <a:sym typeface="Red Hat Text Light"/>
            </a:endParaRPr>
          </a:p>
          <a:p>
            <a:pPr marL="0" lvl="0" indent="0" algn="ctr" rtl="0">
              <a:spcBef>
                <a:spcPts val="0"/>
              </a:spcBef>
              <a:spcAft>
                <a:spcPts val="0"/>
              </a:spcAft>
              <a:buClr>
                <a:schemeClr val="dk1"/>
              </a:buClr>
              <a:buSzPts val="1100"/>
              <a:buFont typeface="Arial"/>
              <a:buNone/>
            </a:pPr>
            <a:r>
              <a:rPr lang="en" sz="5332">
                <a:solidFill>
                  <a:schemeClr val="lt1"/>
                </a:solidFill>
                <a:latin typeface="Red Hat Text Light"/>
                <a:ea typeface="Red Hat Text Light"/>
                <a:cs typeface="Red Hat Text Light"/>
                <a:sym typeface="Red Hat Text Light"/>
              </a:rPr>
              <a:t>9-10 May 2026</a:t>
            </a:r>
            <a:endParaRPr sz="4799">
              <a:solidFill>
                <a:schemeClr val="dk2"/>
              </a:solidFill>
            </a:endParaRPr>
          </a:p>
        </p:txBody>
      </p:sp>
      <p:sp>
        <p:nvSpPr>
          <p:cNvPr id="11" name="Google Shape;11;p2"/>
          <p:cNvSpPr txBox="1">
            <a:spLocks noGrp="1"/>
          </p:cNvSpPr>
          <p:nvPr>
            <p:ph type="title"/>
          </p:nvPr>
        </p:nvSpPr>
        <p:spPr>
          <a:xfrm>
            <a:off x="1418497" y="5104867"/>
            <a:ext cx="14418644" cy="3378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3200"/>
              <a:buFont typeface="Red Hat Text Medium"/>
              <a:buNone/>
              <a:defRPr sz="8531">
                <a:solidFill>
                  <a:schemeClr val="lt2"/>
                </a:solidFill>
                <a:latin typeface="Red Hat Text Medium"/>
                <a:ea typeface="Red Hat Text Medium"/>
                <a:cs typeface="Red Hat Text Medium"/>
                <a:sym typeface="Red Hat Text Medium"/>
              </a:defRPr>
            </a:lvl1pPr>
            <a:lvl2pPr lvl="1">
              <a:spcBef>
                <a:spcPts val="0"/>
              </a:spcBef>
              <a:spcAft>
                <a:spcPts val="0"/>
              </a:spcAft>
              <a:buSzPts val="3200"/>
              <a:buFont typeface="Red Hat Text Medium"/>
              <a:buNone/>
              <a:defRPr sz="8531">
                <a:latin typeface="Red Hat Text Medium"/>
                <a:ea typeface="Red Hat Text Medium"/>
                <a:cs typeface="Red Hat Text Medium"/>
                <a:sym typeface="Red Hat Text Medium"/>
              </a:defRPr>
            </a:lvl2pPr>
            <a:lvl3pPr lvl="2">
              <a:spcBef>
                <a:spcPts val="0"/>
              </a:spcBef>
              <a:spcAft>
                <a:spcPts val="0"/>
              </a:spcAft>
              <a:buSzPts val="3200"/>
              <a:buFont typeface="Red Hat Text Medium"/>
              <a:buNone/>
              <a:defRPr sz="8531">
                <a:latin typeface="Red Hat Text Medium"/>
                <a:ea typeface="Red Hat Text Medium"/>
                <a:cs typeface="Red Hat Text Medium"/>
                <a:sym typeface="Red Hat Text Medium"/>
              </a:defRPr>
            </a:lvl3pPr>
            <a:lvl4pPr lvl="3">
              <a:spcBef>
                <a:spcPts val="0"/>
              </a:spcBef>
              <a:spcAft>
                <a:spcPts val="0"/>
              </a:spcAft>
              <a:buSzPts val="3200"/>
              <a:buFont typeface="Red Hat Text Medium"/>
              <a:buNone/>
              <a:defRPr sz="8531">
                <a:latin typeface="Red Hat Text Medium"/>
                <a:ea typeface="Red Hat Text Medium"/>
                <a:cs typeface="Red Hat Text Medium"/>
                <a:sym typeface="Red Hat Text Medium"/>
              </a:defRPr>
            </a:lvl4pPr>
            <a:lvl5pPr lvl="4">
              <a:spcBef>
                <a:spcPts val="0"/>
              </a:spcBef>
              <a:spcAft>
                <a:spcPts val="0"/>
              </a:spcAft>
              <a:buSzPts val="3200"/>
              <a:buFont typeface="Red Hat Text Medium"/>
              <a:buNone/>
              <a:defRPr sz="8531">
                <a:latin typeface="Red Hat Text Medium"/>
                <a:ea typeface="Red Hat Text Medium"/>
                <a:cs typeface="Red Hat Text Medium"/>
                <a:sym typeface="Red Hat Text Medium"/>
              </a:defRPr>
            </a:lvl5pPr>
            <a:lvl6pPr lvl="5">
              <a:spcBef>
                <a:spcPts val="0"/>
              </a:spcBef>
              <a:spcAft>
                <a:spcPts val="0"/>
              </a:spcAft>
              <a:buSzPts val="3200"/>
              <a:buFont typeface="Red Hat Text Medium"/>
              <a:buNone/>
              <a:defRPr sz="8531">
                <a:latin typeface="Red Hat Text Medium"/>
                <a:ea typeface="Red Hat Text Medium"/>
                <a:cs typeface="Red Hat Text Medium"/>
                <a:sym typeface="Red Hat Text Medium"/>
              </a:defRPr>
            </a:lvl6pPr>
            <a:lvl7pPr lvl="6">
              <a:spcBef>
                <a:spcPts val="0"/>
              </a:spcBef>
              <a:spcAft>
                <a:spcPts val="0"/>
              </a:spcAft>
              <a:buSzPts val="3200"/>
              <a:buFont typeface="Red Hat Text Medium"/>
              <a:buNone/>
              <a:defRPr sz="8531">
                <a:latin typeface="Red Hat Text Medium"/>
                <a:ea typeface="Red Hat Text Medium"/>
                <a:cs typeface="Red Hat Text Medium"/>
                <a:sym typeface="Red Hat Text Medium"/>
              </a:defRPr>
            </a:lvl7pPr>
            <a:lvl8pPr lvl="7">
              <a:spcBef>
                <a:spcPts val="0"/>
              </a:spcBef>
              <a:spcAft>
                <a:spcPts val="0"/>
              </a:spcAft>
              <a:buSzPts val="3200"/>
              <a:buFont typeface="Red Hat Text Medium"/>
              <a:buNone/>
              <a:defRPr sz="8531">
                <a:latin typeface="Red Hat Text Medium"/>
                <a:ea typeface="Red Hat Text Medium"/>
                <a:cs typeface="Red Hat Text Medium"/>
                <a:sym typeface="Red Hat Text Medium"/>
              </a:defRPr>
            </a:lvl8pPr>
            <a:lvl9pPr lvl="8">
              <a:spcBef>
                <a:spcPts val="0"/>
              </a:spcBef>
              <a:spcAft>
                <a:spcPts val="0"/>
              </a:spcAft>
              <a:buSzPts val="3200"/>
              <a:buFont typeface="Red Hat Text Medium"/>
              <a:buNone/>
              <a:defRPr sz="8531">
                <a:latin typeface="Red Hat Text Medium"/>
                <a:ea typeface="Red Hat Text Medium"/>
                <a:cs typeface="Red Hat Text Medium"/>
                <a:sym typeface="Red Hat Text Medium"/>
              </a:defRPr>
            </a:lvl9pPr>
          </a:lstStyle>
          <a:p>
            <a:endParaRPr/>
          </a:p>
        </p:txBody>
      </p:sp>
      <p:sp>
        <p:nvSpPr>
          <p:cNvPr id="12" name="Google Shape;12;p2"/>
          <p:cNvSpPr txBox="1">
            <a:spLocks noGrp="1"/>
          </p:cNvSpPr>
          <p:nvPr>
            <p:ph type="subTitle" idx="1"/>
          </p:nvPr>
        </p:nvSpPr>
        <p:spPr>
          <a:xfrm>
            <a:off x="1418497" y="8483267"/>
            <a:ext cx="14418644" cy="2438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2"/>
          </p:nvPr>
        </p:nvSpPr>
        <p:spPr>
          <a:xfrm>
            <a:off x="1418497" y="10921667"/>
            <a:ext cx="5230638" cy="1049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1pPr>
            <a:lvl2pPr lvl="1">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2pPr>
            <a:lvl3pPr lvl="2">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3pPr>
            <a:lvl4pPr lvl="3">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4pPr>
            <a:lvl5pPr lvl="4">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5pPr>
            <a:lvl6pPr lvl="5">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6pPr>
            <a:lvl7pPr lvl="6">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7pPr>
            <a:lvl8pPr lvl="7">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8pPr>
            <a:lvl9pPr lvl="8">
              <a:spcBef>
                <a:spcPts val="0"/>
              </a:spcBef>
              <a:spcAft>
                <a:spcPts val="0"/>
              </a:spcAft>
              <a:buClr>
                <a:schemeClr val="lt2"/>
              </a:buClr>
              <a:buSzPts val="1400"/>
              <a:buFont typeface="Red Hat Text"/>
              <a:buNone/>
              <a:defRPr>
                <a:solidFill>
                  <a:schemeClr val="lt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290865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6" r:id="rId1"/>
    <p:sldLayoutId id="2147483977" r:id="rId2"/>
    <p:sldLayoutId id="2147483984" r:id="rId3"/>
    <p:sldLayoutId id="2147483979" r:id="rId4"/>
    <p:sldLayoutId id="2147483980" r:id="rId5"/>
    <p:sldLayoutId id="2147483981" r:id="rId6"/>
    <p:sldLayoutId id="2147483982" r:id="rId7"/>
    <p:sldLayoutId id="2147483983" r:id="rId8"/>
    <p:sldLayoutId id="2147483985" r:id="rId9"/>
  </p:sldLayoutIdLst>
  <p:transition spd="slow" advClick="0"/>
  <p:hf hdr="0" ftr="0" dt="0"/>
  <p:txStyles>
    <p:titleStyle>
      <a:lvl1pPr algn="l" defTabSz="1827213" rtl="0" fontAlgn="base">
        <a:lnSpc>
          <a:spcPct val="90000"/>
        </a:lnSpc>
        <a:spcBef>
          <a:spcPct val="0"/>
        </a:spcBef>
        <a:spcAft>
          <a:spcPct val="0"/>
        </a:spcAft>
        <a:defRPr lang="en-US" sz="6000" kern="1200">
          <a:solidFill>
            <a:schemeClr val="tx1"/>
          </a:solidFill>
          <a:latin typeface="Lato Light" charset="0"/>
          <a:ea typeface="Lato Light" charset="0"/>
          <a:cs typeface="Lato Light" charset="0"/>
        </a:defRPr>
      </a:lvl1pPr>
      <a:lvl2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2pPr>
      <a:lvl3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3pPr>
      <a:lvl4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4pPr>
      <a:lvl5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5pPr>
      <a:lvl6pPr marL="4572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6pPr>
      <a:lvl7pPr marL="9144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7pPr>
      <a:lvl8pPr marL="13716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8pPr>
      <a:lvl9pPr marL="18288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9pPr>
    </p:titleStyle>
    <p:bodyStyle>
      <a:lvl1pPr marL="455613" indent="-455613" algn="l" defTabSz="1827213" rtl="0" fontAlgn="base">
        <a:lnSpc>
          <a:spcPct val="90000"/>
        </a:lnSpc>
        <a:spcBef>
          <a:spcPts val="2000"/>
        </a:spcBef>
        <a:spcAft>
          <a:spcPct val="0"/>
        </a:spcAft>
        <a:buFont typeface="Arial" panose="020B0604020202020204" pitchFamily="34" charset="0"/>
        <a:buChar char="•"/>
        <a:defRPr lang="en-US" sz="4800" kern="1200" dirty="0">
          <a:solidFill>
            <a:schemeClr val="tx1"/>
          </a:solidFill>
          <a:latin typeface="Lato Light" charset="0"/>
          <a:ea typeface="Lato Light" charset="0"/>
          <a:cs typeface="Lato Light" charset="0"/>
        </a:defRPr>
      </a:lvl1pPr>
      <a:lvl2pPr marL="1370013" indent="-455613" algn="l" defTabSz="1827213" rtl="0" fontAlgn="base">
        <a:lnSpc>
          <a:spcPct val="90000"/>
        </a:lnSpc>
        <a:spcBef>
          <a:spcPts val="1000"/>
        </a:spcBef>
        <a:spcAft>
          <a:spcPct val="0"/>
        </a:spcAft>
        <a:buFont typeface="Arial" panose="020B0604020202020204" pitchFamily="34" charset="0"/>
        <a:buChar char="•"/>
        <a:defRPr lang="en-US" sz="4000" kern="1200" dirty="0">
          <a:solidFill>
            <a:schemeClr val="tx1"/>
          </a:solidFill>
          <a:latin typeface="Lato Light" charset="0"/>
          <a:ea typeface="Lato Light" charset="0"/>
          <a:cs typeface="Lato Light" charset="0"/>
        </a:defRPr>
      </a:lvl2pPr>
      <a:lvl3pPr marL="2284413" indent="-455613" algn="l" defTabSz="1827213" rtl="0" fontAlgn="base">
        <a:lnSpc>
          <a:spcPct val="90000"/>
        </a:lnSpc>
        <a:spcBef>
          <a:spcPts val="1000"/>
        </a:spcBef>
        <a:spcAft>
          <a:spcPct val="0"/>
        </a:spcAft>
        <a:buFont typeface="Arial" panose="020B0604020202020204" pitchFamily="34" charset="0"/>
        <a:buChar char="•"/>
        <a:defRPr lang="en-US" sz="3600" kern="1200" dirty="0">
          <a:solidFill>
            <a:schemeClr val="tx1"/>
          </a:solidFill>
          <a:latin typeface="Lato Light" charset="0"/>
          <a:ea typeface="Lato Light" charset="0"/>
          <a:cs typeface="Lato Light" charset="0"/>
        </a:defRPr>
      </a:lvl3pPr>
      <a:lvl4pPr marL="3198813" indent="-455613" algn="l" defTabSz="1827213" rtl="0" fontAlgn="base">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4pPr>
      <a:lvl5pPr marL="4113213" indent="-455613" algn="l" defTabSz="1827213" rtl="0" fontAlgn="base">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11.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png"/></Relationships>
</file>

<file path=ppt/slides/_rels/slide5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9.png"/><Relationship Id="rId7" Type="http://schemas.openxmlformats.org/officeDocument/2006/relationships/image" Target="../media/image44.png"/><Relationship Id="rId12"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6.png"/><Relationship Id="rId9" Type="http://schemas.openxmlformats.org/officeDocument/2006/relationships/image" Target="../media/image57.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12"/>
          <p:cNvSpPr txBox="1">
            <a:spLocks noGrp="1"/>
          </p:cNvSpPr>
          <p:nvPr>
            <p:ph type="title"/>
          </p:nvPr>
        </p:nvSpPr>
        <p:spPr>
          <a:xfrm>
            <a:off x="1418497" y="4308875"/>
            <a:ext cx="14418644" cy="3377520"/>
          </a:xfrm>
          <a:prstGeom prst="rect">
            <a:avLst/>
          </a:prstGeom>
        </p:spPr>
        <p:txBody>
          <a:bodyPr spcFirstLastPara="1" wrap="square" lIns="243737" tIns="243737" rIns="243737" bIns="243737" anchor="t" anchorCtr="0">
            <a:noAutofit/>
          </a:bodyPr>
          <a:lstStyle/>
          <a:p>
            <a:r>
              <a:rPr lang="nl-BE" dirty="0"/>
              <a:t>Language-Agnostic Detection of Bugs in ZKP Programs </a:t>
            </a:r>
            <a:endParaRPr dirty="0"/>
          </a:p>
        </p:txBody>
      </p:sp>
      <p:sp>
        <p:nvSpPr>
          <p:cNvPr id="84" name="Google Shape;84;p12"/>
          <p:cNvSpPr txBox="1">
            <a:spLocks noGrp="1"/>
          </p:cNvSpPr>
          <p:nvPr>
            <p:ph type="subTitle" idx="1"/>
          </p:nvPr>
        </p:nvSpPr>
        <p:spPr>
          <a:xfrm>
            <a:off x="1341984" y="8482843"/>
            <a:ext cx="14418644" cy="2437765"/>
          </a:xfrm>
          <a:prstGeom prst="rect">
            <a:avLst/>
          </a:prstGeom>
        </p:spPr>
        <p:txBody>
          <a:bodyPr spcFirstLastPara="1" wrap="square" lIns="243737" tIns="243737" rIns="243737" bIns="243737" anchor="t" anchorCtr="0">
            <a:noAutofit/>
          </a:bodyPr>
          <a:lstStyle/>
          <a:p>
            <a:pPr marL="0" indent="0"/>
            <a:r>
              <a:rPr lang="nl-BE" dirty="0"/>
              <a:t>Arman Kolozyan: MPI-SP</a:t>
            </a:r>
          </a:p>
          <a:p>
            <a:pPr marL="0" indent="0"/>
            <a:endParaRPr lang="nl-BE" sz="4000" dirty="0"/>
          </a:p>
        </p:txBody>
      </p:sp>
      <p:sp>
        <p:nvSpPr>
          <p:cNvPr id="4" name="Google Shape;85;p12">
            <a:extLst>
              <a:ext uri="{FF2B5EF4-FFF2-40B4-BE49-F238E27FC236}">
                <a16:creationId xmlns:a16="http://schemas.microsoft.com/office/drawing/2014/main" id="{FE24C23D-DFBC-58A2-7E77-92C346B66B37}"/>
              </a:ext>
            </a:extLst>
          </p:cNvPr>
          <p:cNvSpPr txBox="1">
            <a:spLocks noGrp="1"/>
          </p:cNvSpPr>
          <p:nvPr>
            <p:ph type="subTitle" idx="2"/>
          </p:nvPr>
        </p:nvSpPr>
        <p:spPr>
          <a:xfrm>
            <a:off x="1418497" y="10920608"/>
            <a:ext cx="5230638" cy="1049327"/>
          </a:xfrm>
          <a:prstGeom prst="rect">
            <a:avLst/>
          </a:prstGeom>
        </p:spPr>
        <p:txBody>
          <a:bodyPr spcFirstLastPara="1" wrap="square" lIns="243737" tIns="243737" rIns="243737" bIns="243737" anchor="t" anchorCtr="0">
            <a:noAutofit/>
          </a:bodyPr>
          <a:lstStyle/>
          <a:p>
            <a:pPr marL="0" indent="0"/>
            <a:r>
              <a:rPr lang="en" dirty="0"/>
              <a:t>9 May 2026</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A651-DF4E-975A-6A76-175C79A32A6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D976682-6C63-CEA0-2806-295E4D3185D1}"/>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0ADFA82E-98F7-E1EC-F599-154BF0A4A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446B70C8-7AE6-7197-CE48-404AE79248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37944F22-D5BE-D466-CDF6-9264B8462ED9}"/>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013594E2-4D25-3729-DD5D-30E823BDE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3543"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B19DBB82-66F7-9BBE-487F-2F229B4ED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1029" name="Pijl links 1028">
            <a:extLst>
              <a:ext uri="{FF2B5EF4-FFF2-40B4-BE49-F238E27FC236}">
                <a16:creationId xmlns:a16="http://schemas.microsoft.com/office/drawing/2014/main" id="{B3C66871-1063-C963-370E-86BBB5D10800}"/>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2E4CF8B7-213B-A423-4991-75F8ABB358DA}"/>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E313FD59-CFF8-3F78-1FDB-67F35A195A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54287F0F-92EC-1B4A-7360-34115AD7B77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377553D1-2FF7-6599-7651-ECF999E2A006}"/>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1C34CE4B-D8E6-44B4-E455-ED67E807D2C2}"/>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A1FFA71C-D078-48D5-C776-52F1A56AAFB4}"/>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br>
              <a:rPr lang="en-US" sz="2400" dirty="0">
                <a:latin typeface="Menlo"/>
              </a:rPr>
            </a:br>
            <a:endParaRPr lang="en-US" sz="2400" dirty="0">
              <a:latin typeface="Menlo"/>
            </a:endParaRPr>
          </a:p>
          <a:p>
            <a:endParaRPr lang="en-US" sz="2400" dirty="0">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 name="Rechthoek 9">
            <a:extLst>
              <a:ext uri="{FF2B5EF4-FFF2-40B4-BE49-F238E27FC236}">
                <a16:creationId xmlns:a16="http://schemas.microsoft.com/office/drawing/2014/main" id="{7E3F0E81-8938-B046-EEEA-7217BB856D98}"/>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12" name="Rechte verbindingslijn met pijl 11">
            <a:extLst>
              <a:ext uri="{FF2B5EF4-FFF2-40B4-BE49-F238E27FC236}">
                <a16:creationId xmlns:a16="http://schemas.microsoft.com/office/drawing/2014/main" id="{DED35D22-C349-DEF8-8472-6BF8DEE970BF}"/>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35849B0F-5424-059A-F6E7-D9541B56437D}"/>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15</a:t>
            </a:r>
          </a:p>
        </p:txBody>
      </p:sp>
      <p:cxnSp>
        <p:nvCxnSpPr>
          <p:cNvPr id="2" name="Rechte verbindingslijn met pijl 1">
            <a:extLst>
              <a:ext uri="{FF2B5EF4-FFF2-40B4-BE49-F238E27FC236}">
                <a16:creationId xmlns:a16="http://schemas.microsoft.com/office/drawing/2014/main" id="{4C8B4F89-74D9-98E1-E3DC-7739AFE6DACB}"/>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17420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00946-D961-B8F1-F8A3-62CBBDB1650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C51E334-2035-1092-140E-9AF5C4F0BC15}"/>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EDE4EEEA-D33B-1AC7-A27D-6F3126D06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2335B0B3-34DF-BF92-3D88-BD24CA0DA3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38FD5C9F-3D9E-9D93-115A-D6C9925108A7}"/>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D6FDB409-3410-3A28-F744-70C28B2A3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3543"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080E3496-BC8E-544E-2902-1FB8F348E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1029" name="Pijl links 1028">
            <a:extLst>
              <a:ext uri="{FF2B5EF4-FFF2-40B4-BE49-F238E27FC236}">
                <a16:creationId xmlns:a16="http://schemas.microsoft.com/office/drawing/2014/main" id="{261EE739-04CD-A07B-AC61-F8CA7C9D1C5E}"/>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D3D64D09-6397-1EFC-73B9-2D20222C010E}"/>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59963BC3-8FC3-6A12-425A-3A30C42FE6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1681D9A4-CCB3-91F9-DAB5-D1B59A836F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373EA031-3702-CBD6-3488-1E22B443DA5D}"/>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88C4879C-113F-CE25-C2BD-DE14F5059AF2}"/>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63115E71-9263-B372-53AB-5F1A57B48F1B}"/>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a * b</a:t>
            </a:r>
          </a:p>
        </p:txBody>
      </p:sp>
      <p:sp>
        <p:nvSpPr>
          <p:cNvPr id="8" name="Tekstvak 7">
            <a:extLst>
              <a:ext uri="{FF2B5EF4-FFF2-40B4-BE49-F238E27FC236}">
                <a16:creationId xmlns:a16="http://schemas.microsoft.com/office/drawing/2014/main" id="{E7CD2AEF-C7D1-899C-81FF-6A47D3FC04D8}"/>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22" name="Tekstvak 21">
            <a:extLst>
              <a:ext uri="{FF2B5EF4-FFF2-40B4-BE49-F238E27FC236}">
                <a16:creationId xmlns:a16="http://schemas.microsoft.com/office/drawing/2014/main" id="{94C06BE3-3E60-1A6B-F8D1-401C11486D99}"/>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a:t>
            </a:r>
            <a:r>
              <a:rPr lang="en-US" sz="2400" dirty="0">
                <a:solidFill>
                  <a:srgbClr val="569CD6"/>
                </a:solidFill>
                <a:latin typeface="Menlo"/>
              </a:rPr>
              <a:t> === </a:t>
            </a:r>
            <a:r>
              <a:rPr lang="en-US" sz="2400" dirty="0">
                <a:solidFill>
                  <a:schemeClr val="accent6">
                    <a:lumMod val="10000"/>
                  </a:schemeClr>
                </a:solidFill>
                <a:latin typeface="Menlo"/>
              </a:rPr>
              <a:t>a * b;</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23" name="Rechthoek 22">
            <a:extLst>
              <a:ext uri="{FF2B5EF4-FFF2-40B4-BE49-F238E27FC236}">
                <a16:creationId xmlns:a16="http://schemas.microsoft.com/office/drawing/2014/main" id="{AE1FD341-EF63-F51F-421F-C559D33D819A}"/>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25" name="Rechte verbindingslijn met pijl 24">
            <a:extLst>
              <a:ext uri="{FF2B5EF4-FFF2-40B4-BE49-F238E27FC236}">
                <a16:creationId xmlns:a16="http://schemas.microsoft.com/office/drawing/2014/main" id="{7EDF03A5-4803-51E5-5AAF-363513095E9C}"/>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AF2CBDA1-F168-4A8E-CAC4-4A87B5AD96A3}"/>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16</a:t>
            </a:r>
          </a:p>
        </p:txBody>
      </p:sp>
      <p:cxnSp>
        <p:nvCxnSpPr>
          <p:cNvPr id="2" name="Rechte verbindingslijn met pijl 1">
            <a:extLst>
              <a:ext uri="{FF2B5EF4-FFF2-40B4-BE49-F238E27FC236}">
                <a16:creationId xmlns:a16="http://schemas.microsoft.com/office/drawing/2014/main" id="{5C0C69DF-3CBB-FA1B-F147-CA2E9575D832}"/>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667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83199E-6 -2.22222E-6 L 0.15563 -2.22222E-6 " pathEditMode="relative" rAng="0" ptsTypes="AA">
                                      <p:cBhvr>
                                        <p:cTn id="6" dur="2000" fill="hold"/>
                                        <p:tgtEl>
                                          <p:spTgt spid="6"/>
                                        </p:tgtEl>
                                        <p:attrNameLst>
                                          <p:attrName>ppt_x</p:attrName>
                                          <p:attrName>ppt_y</p:attrName>
                                        </p:attrNameLst>
                                      </p:cBhvr>
                                      <p:rCtr x="7782" y="0"/>
                                    </p:animMotion>
                                  </p:childTnLst>
                                </p:cTn>
                              </p:par>
                              <p:par>
                                <p:cTn id="7" presetID="0" presetClass="path" presetSubtype="0" accel="50000" decel="50000" fill="hold" nodeType="withEffect">
                                  <p:stCondLst>
                                    <p:cond delay="0"/>
                                  </p:stCondLst>
                                  <p:childTnLst>
                                    <p:animMotion origin="layout" path="M 0 0 L 0.15427 0 " pathEditMode="relative" ptsTypes="AA">
                                      <p:cBhvr>
                                        <p:cTn id="8" dur="2000" fill="hold"/>
                                        <p:tgtEl>
                                          <p:spTgt spid="5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32587E-6 -1.85185E-6 L 0.15909 -1.85185E-6 " pathEditMode="relative" rAng="0" ptsTypes="AA">
                                      <p:cBhvr>
                                        <p:cTn id="10" dur="2000" fill="hold"/>
                                        <p:tgtEl>
                                          <p:spTgt spid="48"/>
                                        </p:tgtEl>
                                        <p:attrNameLst>
                                          <p:attrName>ppt_x</p:attrName>
                                          <p:attrName>ppt_y</p:attrName>
                                        </p:attrNameLst>
                                      </p:cBhvr>
                                      <p:rCtr x="7951" y="0"/>
                                    </p:animMotion>
                                  </p:childTnLst>
                                </p:cTn>
                              </p:par>
                              <p:par>
                                <p:cTn id="11" presetID="0" presetClass="path" presetSubtype="0" accel="50000" decel="50000" fill="hold" grpId="0" nodeType="withEffect">
                                  <p:stCondLst>
                                    <p:cond delay="0"/>
                                  </p:stCondLst>
                                  <p:childTnLst>
                                    <p:animMotion origin="layout" path="M 0 0 L 0.15909 0 " pathEditMode="relative" ptsTypes="AA">
                                      <p:cBhvr>
                                        <p:cTn id="12" dur="2000" fill="hold"/>
                                        <p:tgtEl>
                                          <p:spTgt spid="4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31545E-6 -2.59259E-6 L 0.15909 -2.59259E-6 " pathEditMode="relative" rAng="0" ptsTypes="AA">
                                      <p:cBhvr>
                                        <p:cTn id="14" dur="2000" fill="hold"/>
                                        <p:tgtEl>
                                          <p:spTgt spid="38"/>
                                        </p:tgtEl>
                                        <p:attrNameLst>
                                          <p:attrName>ppt_x</p:attrName>
                                          <p:attrName>ppt_y</p:attrName>
                                        </p:attrNameLst>
                                      </p:cBhvr>
                                      <p:rCtr x="7951" y="0"/>
                                    </p:animMotion>
                                  </p:childTnLst>
                                </p:cTn>
                              </p:par>
                              <p:par>
                                <p:cTn id="15" presetID="0" presetClass="path" presetSubtype="0" accel="50000" decel="50000" fill="hold" nodeType="withEffect">
                                  <p:stCondLst>
                                    <p:cond delay="0"/>
                                  </p:stCondLst>
                                  <p:childTnLst>
                                    <p:animMotion origin="layout" path="M 0 0 L 0.15909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056 0 " pathEditMode="relative" ptsTypes="AA">
                                      <p:cBhvr>
                                        <p:cTn id="18" dur="2000" fill="hold"/>
                                        <p:tgtEl>
                                          <p:spTgt spid="102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15056 0 " pathEditMode="relative" ptsTypes="AA">
                                      <p:cBhvr>
                                        <p:cTn id="20" dur="2000" fill="hold"/>
                                        <p:tgtEl>
                                          <p:spTgt spid="9222"/>
                                        </p:tgtEl>
                                        <p:attrNameLst>
                                          <p:attrName>ppt_x</p:attrName>
                                          <p:attrName>ppt_y</p:attrName>
                                        </p:attrNameLst>
                                      </p:cBhvr>
                                    </p:animMotion>
                                  </p:childTnLst>
                                </p:cTn>
                              </p:par>
                              <p:par>
                                <p:cTn id="21" presetID="18" presetClass="entr" presetSubtype="12" fill="hold" grpId="0" nodeType="with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par>
                                <p:cTn id="24" presetID="18" presetClass="entr" presetSubtype="12" fill="hold" grpId="0"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strips(down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42"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D82E4-1240-D22C-8961-FDF426E71B8D}"/>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A0EC56A-7FF8-D80E-9372-C8FBF61B8A1E}"/>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E2F29DA6-FDDB-4CE6-0A60-CA18AEC06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B22B937C-940E-CA74-2CD2-3FBB3BFCF835}"/>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6DE3F35F-211D-301A-F39C-D40E8046C735}"/>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5BAABCF7-C374-6A7A-B4E8-B8E5B1D233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EDE95E57-3150-1C73-D394-AA8C56832C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74EA3C95-549B-1648-7F94-7296801A11CB}"/>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7E1DCD5C-2695-0357-EA73-7DAEC7B0CF24}"/>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B5D76A33-C7AA-E7E8-1406-C90F45A635D5}"/>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a * b</a:t>
            </a:r>
          </a:p>
        </p:txBody>
      </p:sp>
      <p:pic>
        <p:nvPicPr>
          <p:cNvPr id="7" name="Picture 6" descr="Contract - Free files and folders icons">
            <a:extLst>
              <a:ext uri="{FF2B5EF4-FFF2-40B4-BE49-F238E27FC236}">
                <a16:creationId xmlns:a16="http://schemas.microsoft.com/office/drawing/2014/main" id="{694B2F6C-701B-86A5-C2AD-5B383CD188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AAECC9D3-BC76-DC78-76DD-F5E6E1DF9853}"/>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B4477248-9A64-EF36-0864-9E9D249923FC}"/>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4  </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8</a:t>
            </a:r>
          </a:p>
        </p:txBody>
      </p:sp>
      <p:sp>
        <p:nvSpPr>
          <p:cNvPr id="15" name="Tekstvak 14">
            <a:extLst>
              <a:ext uri="{FF2B5EF4-FFF2-40B4-BE49-F238E27FC236}">
                <a16:creationId xmlns:a16="http://schemas.microsoft.com/office/drawing/2014/main" id="{9BBA5AAE-5FEF-47AA-D1C2-7A5073DEDEFD}"/>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8 === 4 * 2?</a:t>
            </a:r>
          </a:p>
        </p:txBody>
      </p:sp>
      <p:sp>
        <p:nvSpPr>
          <p:cNvPr id="16" name="Wolkvormige toelichting 15">
            <a:extLst>
              <a:ext uri="{FF2B5EF4-FFF2-40B4-BE49-F238E27FC236}">
                <a16:creationId xmlns:a16="http://schemas.microsoft.com/office/drawing/2014/main" id="{D42484BA-A4F4-8543-0F89-61483FD78F02}"/>
              </a:ext>
            </a:extLst>
          </p:cNvPr>
          <p:cNvSpPr/>
          <p:nvPr/>
        </p:nvSpPr>
        <p:spPr>
          <a:xfrm>
            <a:off x="21387126" y="7273949"/>
            <a:ext cx="2774348" cy="1443531"/>
          </a:xfrm>
          <a:prstGeom prst="cloudCallout">
            <a:avLst>
              <a:gd name="adj1" fmla="val -71231"/>
              <a:gd name="adj2" fmla="val -57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586430F1-C828-390D-7378-AA06E2FD1B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pic>
        <p:nvPicPr>
          <p:cNvPr id="44" name="Picture 2" descr="Cool boy emoji | AI Emoji Generator">
            <a:extLst>
              <a:ext uri="{FF2B5EF4-FFF2-40B4-BE49-F238E27FC236}">
                <a16:creationId xmlns:a16="http://schemas.microsoft.com/office/drawing/2014/main" id="{AB76C80C-2059-3FCB-33AE-EA78610B1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9200" y="895660"/>
            <a:ext cx="2074652" cy="207465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Rechte verbindingslijn met pijl 44">
            <a:extLst>
              <a:ext uri="{FF2B5EF4-FFF2-40B4-BE49-F238E27FC236}">
                <a16:creationId xmlns:a16="http://schemas.microsoft.com/office/drawing/2014/main" id="{62386541-F963-7440-24BB-D081E09762EC}"/>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31AEFC29-25A4-C9EE-6E57-A22B0665C23D}"/>
              </a:ext>
            </a:extLst>
          </p:cNvPr>
          <p:cNvSpPr txBox="1"/>
          <p:nvPr/>
        </p:nvSpPr>
        <p:spPr>
          <a:xfrm>
            <a:off x="15537672" y="2389651"/>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49" name="Tekstvak 48">
            <a:extLst>
              <a:ext uri="{FF2B5EF4-FFF2-40B4-BE49-F238E27FC236}">
                <a16:creationId xmlns:a16="http://schemas.microsoft.com/office/drawing/2014/main" id="{DEB46B26-1EB4-7C26-FFF8-26CC1087B348}"/>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a:t>
            </a:r>
            <a:r>
              <a:rPr lang="en-US" sz="2400" dirty="0">
                <a:solidFill>
                  <a:srgbClr val="569CD6"/>
                </a:solidFill>
                <a:latin typeface="Menlo"/>
              </a:rPr>
              <a:t> === </a:t>
            </a:r>
            <a:r>
              <a:rPr lang="en-US" sz="2400" dirty="0">
                <a:solidFill>
                  <a:schemeClr val="accent6">
                    <a:lumMod val="10000"/>
                  </a:schemeClr>
                </a:solidFill>
                <a:latin typeface="Menlo"/>
              </a:rPr>
              <a:t>a * b;</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51" name="Rechthoek 50">
            <a:extLst>
              <a:ext uri="{FF2B5EF4-FFF2-40B4-BE49-F238E27FC236}">
                <a16:creationId xmlns:a16="http://schemas.microsoft.com/office/drawing/2014/main" id="{257127FB-3F1C-BB7B-4EF2-E9A14DE963E2}"/>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52" name="Rechte verbindingslijn met pijl 51">
            <a:extLst>
              <a:ext uri="{FF2B5EF4-FFF2-40B4-BE49-F238E27FC236}">
                <a16:creationId xmlns:a16="http://schemas.microsoft.com/office/drawing/2014/main" id="{34627877-17F2-E5E4-34CC-614BF26B3360}"/>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FC36C243-3D2E-D05C-340E-CDC6C7359FA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17</a:t>
            </a:r>
          </a:p>
        </p:txBody>
      </p:sp>
    </p:spTree>
    <p:extLst>
      <p:ext uri="{BB962C8B-B14F-4D97-AF65-F5344CB8AC3E}">
        <p14:creationId xmlns:p14="http://schemas.microsoft.com/office/powerpoint/2010/main" val="3250031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8"/>
                                        </p:tgtEl>
                                        <p:attrNameLst>
                                          <p:attrName>style.opacity</p:attrName>
                                        </p:attrNameLst>
                                      </p:cBhvr>
                                      <p:to>
                                        <p:strVal val="0.1"/>
                                      </p:to>
                                    </p:set>
                                    <p:animEffect filter="image" prLst="opacity: 0.1">
                                      <p:cBhvr rctx="IE">
                                        <p:cTn id="15" dur="indefinite"/>
                                        <p:tgtEl>
                                          <p:spTgt spid="48"/>
                                        </p:tgtEl>
                                      </p:cBhvr>
                                    </p:animEffect>
                                  </p:childTnLst>
                                </p:cTn>
                              </p:par>
                              <p:par>
                                <p:cTn id="16" presetID="9" presetClass="emph" presetSubtype="0" nodeType="withEffect">
                                  <p:stCondLst>
                                    <p:cond delay="0"/>
                                  </p:stCondLst>
                                  <p:childTnLst>
                                    <p:set>
                                      <p:cBhvr>
                                        <p:cTn id="17" dur="indefinite"/>
                                        <p:tgtEl>
                                          <p:spTgt spid="39"/>
                                        </p:tgtEl>
                                        <p:attrNameLst>
                                          <p:attrName>style.opacity</p:attrName>
                                        </p:attrNameLst>
                                      </p:cBhvr>
                                      <p:to>
                                        <p:strVal val="0.1"/>
                                      </p:to>
                                    </p:set>
                                    <p:animEffect filter="image" prLst="opacity: 0.1">
                                      <p:cBhvr rctx="IE">
                                        <p:cTn id="18"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DF9F5-77D5-5FAD-77E4-EB935F6CD46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7F9E499-78ED-35D3-4E13-8E61A4871498}"/>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E3819383-C7AA-DD5E-D382-DBEFA9F2D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AFB3EC12-5EC0-1494-58A8-1474B7E43161}"/>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EEBAD149-73B9-3BD1-6D09-0609D1CD04A3}"/>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37824E0E-CB55-6067-54F6-0C34BD511C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16F56CE8-80D7-C769-292C-017702ACA235}"/>
              </a:ext>
            </a:extLst>
          </p:cNvPr>
          <p:cNvPicPr>
            <a:picLocks noChangeAspect="1"/>
          </p:cNvPicPr>
          <p:nvPr/>
        </p:nvPicPr>
        <p:blipFill>
          <a:blip r:embed="rId5">
            <a:alphaModFix amt="10000"/>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7329EA5A-3617-4E3F-332E-1D871EBAE257}"/>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424A62AE-8F02-2786-67BC-A611A6336EF9}"/>
              </a:ext>
            </a:extLst>
          </p:cNvPr>
          <p:cNvCxnSpPr>
            <a:cxnSpLocks/>
          </p:cNvCxnSpPr>
          <p:nvPr/>
        </p:nvCxnSpPr>
        <p:spPr>
          <a:xfrm flipV="1">
            <a:off x="19202400" y="11043323"/>
            <a:ext cx="1750439" cy="2140504"/>
          </a:xfrm>
          <a:prstGeom prst="straightConnector1">
            <a:avLst/>
          </a:prstGeom>
          <a:ln w="88900">
            <a:solidFill>
              <a:schemeClr val="accent6">
                <a:lumMod val="10000"/>
                <a:alpha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3A43648A-7898-E3B0-D386-71B8C64AF6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9AF355A3-C3F3-A59D-49F0-722E24467C14}"/>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07FF266A-572A-8E56-FC71-A995BF5C6B8B}"/>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a:t>
            </a:r>
            <a:r>
              <a:rPr lang="en-US" sz="3200" dirty="0">
                <a:solidFill>
                  <a:srgbClr val="FFC000"/>
                </a:solidFill>
                <a:latin typeface="Cooper Black" panose="0208090404030B020404" pitchFamily="18" charset="77"/>
                <a:cs typeface="Futura Medium" panose="020B0602020204020303" pitchFamily="34" charset="-79"/>
              </a:rPr>
              <a:t>4</a:t>
            </a:r>
            <a:r>
              <a:rPr lang="en-US" sz="3200" dirty="0">
                <a:solidFill>
                  <a:schemeClr val="accent6">
                    <a:lumMod val="10000"/>
                  </a:schemeClr>
                </a:solidFill>
                <a:latin typeface="Cooper Black" panose="0208090404030B020404" pitchFamily="18" charset="77"/>
                <a:cs typeface="Futura Medium" panose="020B0602020204020303" pitchFamily="34" charset="-79"/>
              </a:rPr>
              <a:t>  </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8</a:t>
            </a:r>
          </a:p>
        </p:txBody>
      </p:sp>
      <p:sp>
        <p:nvSpPr>
          <p:cNvPr id="15" name="Tekstvak 14">
            <a:extLst>
              <a:ext uri="{FF2B5EF4-FFF2-40B4-BE49-F238E27FC236}">
                <a16:creationId xmlns:a16="http://schemas.microsoft.com/office/drawing/2014/main" id="{11DA4E69-2E02-24F2-65B8-C5A0394E7B92}"/>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8 === 4 * 2?</a:t>
            </a:r>
          </a:p>
        </p:txBody>
      </p:sp>
      <p:sp>
        <p:nvSpPr>
          <p:cNvPr id="16" name="Wolkvormige toelichting 15">
            <a:extLst>
              <a:ext uri="{FF2B5EF4-FFF2-40B4-BE49-F238E27FC236}">
                <a16:creationId xmlns:a16="http://schemas.microsoft.com/office/drawing/2014/main" id="{0E34BABF-231E-36BA-66D2-76DC0B0B135D}"/>
              </a:ext>
            </a:extLst>
          </p:cNvPr>
          <p:cNvSpPr/>
          <p:nvPr/>
        </p:nvSpPr>
        <p:spPr>
          <a:xfrm>
            <a:off x="21387126" y="7273949"/>
            <a:ext cx="2774348" cy="1443531"/>
          </a:xfrm>
          <a:prstGeom prst="cloudCallout">
            <a:avLst>
              <a:gd name="adj1" fmla="val -71231"/>
              <a:gd name="adj2" fmla="val -57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1ECF3D27-7BE8-58FC-63CA-260A06409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pic>
        <p:nvPicPr>
          <p:cNvPr id="10" name="Afbeelding 9">
            <a:extLst>
              <a:ext uri="{FF2B5EF4-FFF2-40B4-BE49-F238E27FC236}">
                <a16:creationId xmlns:a16="http://schemas.microsoft.com/office/drawing/2014/main" id="{469D7C04-5767-F4AC-4474-D77A34E8BB44}"/>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21914195" y="4015347"/>
            <a:ext cx="736600" cy="863600"/>
          </a:xfrm>
          <a:prstGeom prst="rect">
            <a:avLst/>
          </a:prstGeom>
        </p:spPr>
      </p:pic>
      <p:pic>
        <p:nvPicPr>
          <p:cNvPr id="8" name="Picture 2" descr="Cool boy emoji | AI Emoji Generator">
            <a:extLst>
              <a:ext uri="{FF2B5EF4-FFF2-40B4-BE49-F238E27FC236}">
                <a16:creationId xmlns:a16="http://schemas.microsoft.com/office/drawing/2014/main" id="{32E47A5B-21B5-612E-621A-7082533A50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69200" y="895660"/>
            <a:ext cx="2074652" cy="207465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Rechte verbindingslijn met pijl 12">
            <a:extLst>
              <a:ext uri="{FF2B5EF4-FFF2-40B4-BE49-F238E27FC236}">
                <a16:creationId xmlns:a16="http://schemas.microsoft.com/office/drawing/2014/main" id="{04051A94-AE68-C9DE-2841-2A8C97B2EF30}"/>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3AD0D0B4-A6B5-C3D8-49D2-7C8F657024AF}"/>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a * b</a:t>
            </a:r>
          </a:p>
        </p:txBody>
      </p:sp>
      <p:sp>
        <p:nvSpPr>
          <p:cNvPr id="22" name="Tekstvak 21">
            <a:extLst>
              <a:ext uri="{FF2B5EF4-FFF2-40B4-BE49-F238E27FC236}">
                <a16:creationId xmlns:a16="http://schemas.microsoft.com/office/drawing/2014/main" id="{536988CD-84AD-E136-0ED6-47DA793D278D}"/>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a:t>
            </a:r>
            <a:r>
              <a:rPr lang="en-US" sz="2400" dirty="0">
                <a:solidFill>
                  <a:srgbClr val="569CD6"/>
                </a:solidFill>
                <a:latin typeface="Menlo"/>
              </a:rPr>
              <a:t> === </a:t>
            </a:r>
            <a:r>
              <a:rPr lang="en-US" sz="2400" dirty="0">
                <a:solidFill>
                  <a:schemeClr val="accent6">
                    <a:lumMod val="10000"/>
                  </a:schemeClr>
                </a:solidFill>
                <a:latin typeface="Menlo"/>
              </a:rPr>
              <a:t>a * b;</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23" name="Rechthoek 22">
            <a:extLst>
              <a:ext uri="{FF2B5EF4-FFF2-40B4-BE49-F238E27FC236}">
                <a16:creationId xmlns:a16="http://schemas.microsoft.com/office/drawing/2014/main" id="{2A50CF5E-072F-D31C-B387-B713E0FC2373}"/>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24" name="Rechte verbindingslijn met pijl 23">
            <a:extLst>
              <a:ext uri="{FF2B5EF4-FFF2-40B4-BE49-F238E27FC236}">
                <a16:creationId xmlns:a16="http://schemas.microsoft.com/office/drawing/2014/main" id="{6B11F615-02FA-7CFA-0C9B-EAEA800B12F0}"/>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CB6099A0-F8D8-4462-4A80-C8EF96A8A7AB}"/>
              </a:ext>
            </a:extLst>
          </p:cNvPr>
          <p:cNvSpPr txBox="1"/>
          <p:nvPr/>
        </p:nvSpPr>
        <p:spPr>
          <a:xfrm>
            <a:off x="15537672" y="2389651"/>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26" name="Tekstvak 25">
            <a:extLst>
              <a:ext uri="{FF2B5EF4-FFF2-40B4-BE49-F238E27FC236}">
                <a16:creationId xmlns:a16="http://schemas.microsoft.com/office/drawing/2014/main" id="{A2256120-0AA5-AD6C-928A-44E41303B6D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18</a:t>
            </a:r>
          </a:p>
        </p:txBody>
      </p:sp>
    </p:spTree>
    <p:extLst>
      <p:ext uri="{BB962C8B-B14F-4D97-AF65-F5344CB8AC3E}">
        <p14:creationId xmlns:p14="http://schemas.microsoft.com/office/powerpoint/2010/main" val="30445344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3C338-A51E-0602-8B87-78BE7B340B3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7352DB0-AF54-558A-508F-77F23429536F}"/>
              </a:ext>
            </a:extLst>
          </p:cNvPr>
          <p:cNvSpPr txBox="1"/>
          <p:nvPr/>
        </p:nvSpPr>
        <p:spPr>
          <a:xfrm>
            <a:off x="1927344" y="3423697"/>
            <a:ext cx="12676162" cy="10433625"/>
          </a:xfrm>
          <a:prstGeom prst="rect">
            <a:avLst/>
          </a:prstGeom>
          <a:noFill/>
        </p:spPr>
        <p:txBody>
          <a:bodyPr wrap="square" rtlCol="0">
            <a:spAutoFit/>
          </a:bodyPr>
          <a:lstStyle/>
          <a:p>
            <a:pPr marL="685800" indent="-685800">
              <a:buFont typeface="Arial" panose="020B0604020202020204" pitchFamily="34" charset="0"/>
              <a:buChar char="•"/>
            </a:pPr>
            <a:r>
              <a:rPr lang="en-US" sz="4800" b="1" dirty="0"/>
              <a:t>Prover (computations): </a:t>
            </a:r>
          </a:p>
          <a:p>
            <a:pPr marL="1598613" lvl="1" indent="-685800">
              <a:buFont typeface="Arial" panose="020B0604020202020204" pitchFamily="34" charset="0"/>
              <a:buChar char="•"/>
            </a:pPr>
            <a:r>
              <a:rPr lang="en-US" sz="4800" b="1" dirty="0"/>
              <a:t>Addition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Multiplication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Assignment (</a:t>
            </a:r>
            <a:r>
              <a:rPr lang="en-US" sz="4800" b="1" dirty="0">
                <a:latin typeface="Menlo" panose="020B0609030804020204" pitchFamily="49" charset="0"/>
                <a:ea typeface="Menlo" panose="020B0609030804020204" pitchFamily="49" charset="0"/>
                <a:cs typeface="Menlo" panose="020B0609030804020204" pitchFamily="49" charset="0"/>
              </a:rPr>
              <a:t>&lt;--</a:t>
            </a:r>
            <a:r>
              <a:rPr lang="en-US" sz="4800" b="1" dirty="0"/>
              <a:t>)</a:t>
            </a:r>
          </a:p>
          <a:p>
            <a:pPr marL="1598613" lvl="1" indent="-685800">
              <a:buFont typeface="Arial" panose="020B0604020202020204" pitchFamily="34" charset="0"/>
              <a:buChar char="•"/>
            </a:pPr>
            <a:r>
              <a:rPr lang="en-US" sz="4800" b="1" dirty="0"/>
              <a:t>And much more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latin typeface="Lato" panose="020F0502020204030203" pitchFamily="34" charset="0"/>
                <a:ea typeface="Lato" panose="020F0502020204030203" pitchFamily="34" charset="0"/>
                <a:cs typeface="Lato" panose="020F0502020204030203" pitchFamily="34" charset="0"/>
              </a:rPr>
              <a:t>,</a:t>
            </a:r>
            <a:r>
              <a:rPr lang="en-US" sz="4800" b="1" dirty="0">
                <a:latin typeface="Menlo" panose="020B0609030804020204" pitchFamily="49" charset="0"/>
                <a:ea typeface="Menlo" panose="020B0609030804020204" pitchFamily="49" charset="0"/>
                <a:cs typeface="Menlo" panose="020B0609030804020204" pitchFamily="49" charset="0"/>
              </a:rPr>
              <a:t> &lt;</a:t>
            </a:r>
            <a:r>
              <a:rPr lang="en-US" sz="4800" b="1" dirty="0"/>
              <a:t>, ...)</a:t>
            </a:r>
          </a:p>
          <a:p>
            <a:pPr lvl="1" indent="0"/>
            <a:endParaRPr lang="en-US" sz="4800" b="1" dirty="0"/>
          </a:p>
          <a:p>
            <a:pPr lvl="1" indent="0"/>
            <a:endParaRPr lang="en-US" sz="4800" b="1" dirty="0"/>
          </a:p>
          <a:p>
            <a:pPr marL="685800" indent="-685800">
              <a:buFont typeface="Arial" panose="020B0604020202020204" pitchFamily="34" charset="0"/>
              <a:buChar char="•"/>
            </a:pPr>
            <a:r>
              <a:rPr lang="en-US" sz="4800" b="1" dirty="0"/>
              <a:t>Verifier (constraints): </a:t>
            </a:r>
          </a:p>
          <a:p>
            <a:pPr marL="1598613" lvl="1" indent="-685800">
              <a:buFont typeface="Arial" panose="020B0604020202020204" pitchFamily="34" charset="0"/>
              <a:buChar char="•"/>
            </a:pPr>
            <a:r>
              <a:rPr lang="en-US" sz="4800" b="1" dirty="0"/>
              <a:t>Addition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Multiplication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Equality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endParaRPr lang="en-US" sz="4800" b="1" dirty="0"/>
          </a:p>
        </p:txBody>
      </p:sp>
      <p:sp>
        <p:nvSpPr>
          <p:cNvPr id="3" name="Tekstvak 2">
            <a:extLst>
              <a:ext uri="{FF2B5EF4-FFF2-40B4-BE49-F238E27FC236}">
                <a16:creationId xmlns:a16="http://schemas.microsoft.com/office/drawing/2014/main" id="{0DE0F268-93BE-9C93-73B9-468E95938916}"/>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Allowed Operations in ZKPs</a:t>
            </a:r>
            <a:endParaRPr lang="nl-BE" sz="11500" b="1" dirty="0">
              <a:effectLst/>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5" name="Tekstvak 4">
            <a:extLst>
              <a:ext uri="{FF2B5EF4-FFF2-40B4-BE49-F238E27FC236}">
                <a16:creationId xmlns:a16="http://schemas.microsoft.com/office/drawing/2014/main" id="{A1CC07DF-5E9B-2132-5E1C-8A2C5D77DF36}"/>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19</a:t>
            </a:r>
          </a:p>
        </p:txBody>
      </p:sp>
      <p:pic>
        <p:nvPicPr>
          <p:cNvPr id="2" name="Picture 2" descr="Cool boy emoji | AI Emoji Generator">
            <a:extLst>
              <a:ext uri="{FF2B5EF4-FFF2-40B4-BE49-F238E27FC236}">
                <a16:creationId xmlns:a16="http://schemas.microsoft.com/office/drawing/2014/main" id="{52F575CF-FF39-9346-7A96-0435DF4F6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90" y="3017542"/>
            <a:ext cx="1766108" cy="176610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speelgoed, pop, persoon, tekenfilm&#10;&#10;Door AI gegenereerde inhoud is mogelijk onjuist.">
            <a:extLst>
              <a:ext uri="{FF2B5EF4-FFF2-40B4-BE49-F238E27FC236}">
                <a16:creationId xmlns:a16="http://schemas.microsoft.com/office/drawing/2014/main" id="{BFC7F50E-F39D-C18C-3939-961936623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399" y="7891173"/>
            <a:ext cx="2085889" cy="2085889"/>
          </a:xfrm>
          <a:prstGeom prst="rect">
            <a:avLst/>
          </a:prstGeom>
        </p:spPr>
      </p:pic>
    </p:spTree>
    <p:extLst>
      <p:ext uri="{BB962C8B-B14F-4D97-AF65-F5344CB8AC3E}">
        <p14:creationId xmlns:p14="http://schemas.microsoft.com/office/powerpoint/2010/main" val="1524146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B520-5703-75DF-99DE-4786C73DFB43}"/>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748A9987-6B49-C1D0-D109-7CE78D33663B}"/>
              </a:ext>
            </a:extLst>
          </p:cNvPr>
          <p:cNvSpPr txBox="1"/>
          <p:nvPr/>
        </p:nvSpPr>
        <p:spPr>
          <a:xfrm>
            <a:off x="1927344" y="3423697"/>
            <a:ext cx="8838422" cy="10433625"/>
          </a:xfrm>
          <a:prstGeom prst="rect">
            <a:avLst/>
          </a:prstGeom>
          <a:noFill/>
        </p:spPr>
        <p:txBody>
          <a:bodyPr wrap="square" rtlCol="0">
            <a:spAutoFit/>
          </a:bodyPr>
          <a:lstStyle/>
          <a:p>
            <a:pPr marL="685800" indent="-685800">
              <a:buFont typeface="Arial" panose="020B0604020202020204" pitchFamily="34" charset="0"/>
              <a:buChar char="•"/>
            </a:pPr>
            <a:r>
              <a:rPr lang="en-US" sz="4800" b="1" dirty="0"/>
              <a:t>Prover (computations): </a:t>
            </a:r>
          </a:p>
          <a:p>
            <a:pPr marL="1598613" lvl="1" indent="-685800">
              <a:buFont typeface="Arial" panose="020B0604020202020204" pitchFamily="34" charset="0"/>
              <a:buChar char="•"/>
            </a:pPr>
            <a:r>
              <a:rPr lang="en-US" sz="4800" b="1" dirty="0"/>
              <a:t>Addition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Multiplication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Assignment (</a:t>
            </a:r>
            <a:r>
              <a:rPr lang="en-US" sz="4800" b="1" dirty="0">
                <a:latin typeface="Menlo" panose="020B0609030804020204" pitchFamily="49" charset="0"/>
                <a:ea typeface="Menlo" panose="020B0609030804020204" pitchFamily="49" charset="0"/>
                <a:cs typeface="Menlo" panose="020B0609030804020204" pitchFamily="49" charset="0"/>
              </a:rPr>
              <a:t>&lt;--</a:t>
            </a:r>
            <a:r>
              <a:rPr lang="en-US" sz="4800" b="1" dirty="0"/>
              <a:t>)</a:t>
            </a:r>
          </a:p>
          <a:p>
            <a:pPr marL="1598613" lvl="1" indent="-685800">
              <a:buFont typeface="Arial" panose="020B0604020202020204" pitchFamily="34" charset="0"/>
              <a:buChar char="•"/>
            </a:pPr>
            <a:r>
              <a:rPr lang="en-US" sz="4800" b="1" dirty="0">
                <a:solidFill>
                  <a:srgbClr val="C00000"/>
                </a:solidFill>
              </a:rPr>
              <a:t>And much more (</a:t>
            </a:r>
            <a:r>
              <a:rPr lang="en-US" sz="4800" b="1" dirty="0">
                <a:solidFill>
                  <a:srgbClr val="C00000"/>
                </a:solidFill>
                <a:latin typeface="Menlo" panose="020B0609030804020204" pitchFamily="49" charset="0"/>
                <a:ea typeface="Menlo" panose="020B0609030804020204" pitchFamily="49" charset="0"/>
                <a:cs typeface="Menlo" panose="020B0609030804020204" pitchFamily="49" charset="0"/>
              </a:rPr>
              <a:t>/</a:t>
            </a:r>
            <a:r>
              <a:rPr lang="en-US" sz="4800" b="1" dirty="0">
                <a:solidFill>
                  <a:srgbClr val="C00000"/>
                </a:solidFill>
                <a:latin typeface="Lato" panose="020F0502020204030203" pitchFamily="34" charset="0"/>
                <a:ea typeface="Lato" panose="020F0502020204030203" pitchFamily="34" charset="0"/>
                <a:cs typeface="Lato" panose="020F0502020204030203" pitchFamily="34" charset="0"/>
              </a:rPr>
              <a:t>,</a:t>
            </a:r>
            <a:r>
              <a:rPr lang="en-US" sz="4800" b="1" dirty="0">
                <a:solidFill>
                  <a:srgbClr val="C00000"/>
                </a:solidFill>
                <a:latin typeface="Menlo" panose="020B0609030804020204" pitchFamily="49" charset="0"/>
                <a:ea typeface="Menlo" panose="020B0609030804020204" pitchFamily="49" charset="0"/>
                <a:cs typeface="Menlo" panose="020B0609030804020204" pitchFamily="49" charset="0"/>
              </a:rPr>
              <a:t> &lt;</a:t>
            </a:r>
            <a:r>
              <a:rPr lang="en-US" sz="4800" b="1" dirty="0">
                <a:solidFill>
                  <a:srgbClr val="C00000"/>
                </a:solidFill>
              </a:rPr>
              <a:t>, ...)</a:t>
            </a:r>
          </a:p>
          <a:p>
            <a:pPr marL="1598613" lvl="1" indent="-685800">
              <a:buFont typeface="Arial" panose="020B0604020202020204" pitchFamily="34" charset="0"/>
              <a:buChar char="•"/>
            </a:pPr>
            <a:endParaRPr lang="en-US" sz="4800" b="1" dirty="0">
              <a:solidFill>
                <a:srgbClr val="C00000"/>
              </a:solidFill>
            </a:endParaRPr>
          </a:p>
          <a:p>
            <a:pPr lvl="1" indent="0"/>
            <a:endParaRPr lang="en-US" sz="4800" b="1" dirty="0"/>
          </a:p>
          <a:p>
            <a:pPr marL="685800" indent="-685800">
              <a:buFont typeface="Arial" panose="020B0604020202020204" pitchFamily="34" charset="0"/>
              <a:buChar char="•"/>
            </a:pPr>
            <a:r>
              <a:rPr lang="en-US" sz="4800" b="1" dirty="0"/>
              <a:t>Verifier (constraints): </a:t>
            </a:r>
          </a:p>
          <a:p>
            <a:pPr marL="1598613" lvl="1" indent="-685800">
              <a:buFont typeface="Arial" panose="020B0604020202020204" pitchFamily="34" charset="0"/>
              <a:buChar char="•"/>
            </a:pPr>
            <a:r>
              <a:rPr lang="en-US" sz="4800" b="1" dirty="0"/>
              <a:t>Addition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Multiplication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1598613" lvl="1" indent="-685800">
              <a:buFont typeface="Arial" panose="020B0604020202020204" pitchFamily="34" charset="0"/>
              <a:buChar char="•"/>
            </a:pPr>
            <a:r>
              <a:rPr lang="en-US" sz="4800" b="1" dirty="0"/>
              <a:t>Equality (</a:t>
            </a:r>
            <a:r>
              <a:rPr lang="en-US" sz="4800" b="1" dirty="0">
                <a:latin typeface="Menlo" panose="020B0609030804020204" pitchFamily="49" charset="0"/>
                <a:ea typeface="Menlo" panose="020B0609030804020204" pitchFamily="49" charset="0"/>
                <a:cs typeface="Menlo" panose="020B0609030804020204" pitchFamily="49" charset="0"/>
              </a:rPr>
              <a:t>===</a:t>
            </a:r>
            <a:r>
              <a:rPr lang="en-US" sz="4800" b="1" dirty="0"/>
              <a:t>)</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endParaRPr lang="en-US" sz="4800" b="1" dirty="0"/>
          </a:p>
        </p:txBody>
      </p:sp>
      <p:sp>
        <p:nvSpPr>
          <p:cNvPr id="3" name="Tekstvak 2">
            <a:extLst>
              <a:ext uri="{FF2B5EF4-FFF2-40B4-BE49-F238E27FC236}">
                <a16:creationId xmlns:a16="http://schemas.microsoft.com/office/drawing/2014/main" id="{D969B306-516B-B6AD-CBD2-D73D108706BF}"/>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Allowed Operations in ZKPs</a:t>
            </a:r>
            <a:endParaRPr lang="nl-BE" sz="11500" b="1" dirty="0">
              <a:effectLst/>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5" name="Tekstvak 4">
            <a:extLst>
              <a:ext uri="{FF2B5EF4-FFF2-40B4-BE49-F238E27FC236}">
                <a16:creationId xmlns:a16="http://schemas.microsoft.com/office/drawing/2014/main" id="{89CCBBE8-FB09-0E15-62D4-E46086B9DD49}"/>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20</a:t>
            </a:r>
          </a:p>
        </p:txBody>
      </p:sp>
      <p:pic>
        <p:nvPicPr>
          <p:cNvPr id="6" name="Picture 2">
            <a:extLst>
              <a:ext uri="{FF2B5EF4-FFF2-40B4-BE49-F238E27FC236}">
                <a16:creationId xmlns:a16="http://schemas.microsoft.com/office/drawing/2014/main" id="{6866A88F-A682-6BEA-ECF1-F4AFBFE27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4381" y="6283158"/>
            <a:ext cx="1149684" cy="11496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ol boy emoji | AI Emoji Generator">
            <a:extLst>
              <a:ext uri="{FF2B5EF4-FFF2-40B4-BE49-F238E27FC236}">
                <a16:creationId xmlns:a16="http://schemas.microsoft.com/office/drawing/2014/main" id="{92B5E7A6-B289-6C14-F858-B6D872A89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90" y="3017542"/>
            <a:ext cx="1766108" cy="1766108"/>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Afbeelding met speelgoed, pop, persoon, tekenfilm&#10;&#10;Door AI gegenereerde inhoud is mogelijk onjuist.">
            <a:extLst>
              <a:ext uri="{FF2B5EF4-FFF2-40B4-BE49-F238E27FC236}">
                <a16:creationId xmlns:a16="http://schemas.microsoft.com/office/drawing/2014/main" id="{B4558C9C-CB88-55B4-B7AF-25D7D3637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399" y="7891173"/>
            <a:ext cx="2085889" cy="2085889"/>
          </a:xfrm>
          <a:prstGeom prst="rect">
            <a:avLst/>
          </a:prstGeom>
        </p:spPr>
      </p:pic>
    </p:spTree>
    <p:extLst>
      <p:ext uri="{BB962C8B-B14F-4D97-AF65-F5344CB8AC3E}">
        <p14:creationId xmlns:p14="http://schemas.microsoft.com/office/powerpoint/2010/main" val="82030299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4FFCD-C765-6D44-86FC-4D0FC1FBB71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B7DB906-FD55-CAE1-2969-B5054B2BD7AC}"/>
              </a:ext>
            </a:extLst>
          </p:cNvPr>
          <p:cNvSpPr txBox="1"/>
          <p:nvPr/>
        </p:nvSpPr>
        <p:spPr>
          <a:xfrm>
            <a:off x="1132205" y="921157"/>
            <a:ext cx="18538456"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Semantic Mismatches</a:t>
            </a:r>
            <a:endParaRPr lang="nl-BE" sz="88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8DDA0D79-6F73-26E5-E598-422AE3649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E0A6515E-15F9-06EC-4A59-1B89A0F27EEF}"/>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6F49FAF9-F1A9-65F9-7AD7-7F3D28A8C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E017E314-CB25-F6EE-1F4C-6F8F2E28F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2031D06C-65A7-41C7-3AF8-186AE78322A7}"/>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5D0D08FA-79A2-BBD2-B538-49D859BB45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99F41A4B-768F-D7A5-CB6D-68CEA6F353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52197E14-3A56-516D-5DB4-98D999DF9A03}"/>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33C480AE-5319-59D1-14C7-4CAFAA8793B5}"/>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D0A07563-91CD-25C7-6354-783AFB1F55EE}"/>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a:t>
            </a:r>
          </a:p>
        </p:txBody>
      </p:sp>
      <p:sp>
        <p:nvSpPr>
          <p:cNvPr id="8" name="Tekstvak 7">
            <a:extLst>
              <a:ext uri="{FF2B5EF4-FFF2-40B4-BE49-F238E27FC236}">
                <a16:creationId xmlns:a16="http://schemas.microsoft.com/office/drawing/2014/main" id="{50587055-B972-4DC1-6C14-A9B014C960BC}"/>
              </a:ext>
            </a:extLst>
          </p:cNvPr>
          <p:cNvSpPr txBox="1"/>
          <p:nvPr/>
        </p:nvSpPr>
        <p:spPr>
          <a:xfrm>
            <a:off x="15537600"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7" name="Picture 6" descr="Contract - Free files and folders icons">
            <a:extLst>
              <a:ext uri="{FF2B5EF4-FFF2-40B4-BE49-F238E27FC236}">
                <a16:creationId xmlns:a16="http://schemas.microsoft.com/office/drawing/2014/main" id="{235DB681-2773-0B79-3F18-E045BC7E93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C678D375-6275-F9F8-54D4-70560A882CEA}"/>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5DD60B8D-E92F-8529-8927-FACDD7058A0B}"/>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2</a:t>
            </a:r>
          </a:p>
        </p:txBody>
      </p:sp>
      <p:cxnSp>
        <p:nvCxnSpPr>
          <p:cNvPr id="32" name="Rechte verbindingslijn met pijl 31">
            <a:extLst>
              <a:ext uri="{FF2B5EF4-FFF2-40B4-BE49-F238E27FC236}">
                <a16:creationId xmlns:a16="http://schemas.microsoft.com/office/drawing/2014/main" id="{08A07970-72FC-FEFA-A5BB-4ED54D027C52}"/>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15C1380B-6146-7916-6FBA-9549F63B3E1B}"/>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br>
              <a:rPr lang="en-US" sz="2400" dirty="0">
                <a:solidFill>
                  <a:schemeClr val="accent6">
                    <a:lumMod val="10000"/>
                  </a:schemeClr>
                </a:solidFill>
                <a:latin typeface="Menlo"/>
              </a:rPr>
            </a:br>
            <a:br>
              <a:rPr lang="en-US" sz="2400" dirty="0">
                <a:solidFill>
                  <a:schemeClr val="accent6">
                    <a:lumMod val="10000"/>
                  </a:schemeClr>
                </a:solidFill>
                <a:latin typeface="Menlo"/>
              </a:rPr>
            </a:br>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34" name="Rechthoek 33">
            <a:extLst>
              <a:ext uri="{FF2B5EF4-FFF2-40B4-BE49-F238E27FC236}">
                <a16:creationId xmlns:a16="http://schemas.microsoft.com/office/drawing/2014/main" id="{7195C97A-41CC-8566-1F00-4E4504D2FFF0}"/>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35" name="Rechte verbindingslijn met pijl 34">
            <a:extLst>
              <a:ext uri="{FF2B5EF4-FFF2-40B4-BE49-F238E27FC236}">
                <a16:creationId xmlns:a16="http://schemas.microsoft.com/office/drawing/2014/main" id="{9361D15C-06E8-5B4F-EC2C-271BFF055189}"/>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C801FD48-5713-1F7F-F9AA-D7D66E65A6D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21</a:t>
            </a:r>
          </a:p>
        </p:txBody>
      </p:sp>
    </p:spTree>
    <p:extLst>
      <p:ext uri="{BB962C8B-B14F-4D97-AF65-F5344CB8AC3E}">
        <p14:creationId xmlns:p14="http://schemas.microsoft.com/office/powerpoint/2010/main" val="8759150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BF6E-9590-E6DA-FC72-ACC68A09238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2119205-0BA5-D76C-F8D0-CD64F8DD3D9E}"/>
              </a:ext>
            </a:extLst>
          </p:cNvPr>
          <p:cNvSpPr txBox="1"/>
          <p:nvPr/>
        </p:nvSpPr>
        <p:spPr>
          <a:xfrm>
            <a:off x="1132205" y="921157"/>
            <a:ext cx="14151338"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Semantic Mismatches</a:t>
            </a:r>
            <a:endParaRPr lang="nl-BE" sz="88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5F8F0B72-FAD6-E6EE-0E9B-B0E6B56AF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1FBF2995-0896-4AFA-3FB0-17AB9BBF137B}"/>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224265E0-C2CE-9648-9C85-F1F68694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B0CD13ED-94E0-3CFA-093B-A6D4E32EE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C1255B79-541A-36CD-7DED-F3B8937EB642}"/>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264E8C1A-F6E9-EBD4-DE20-F1524C990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65813ABE-A7C3-96CB-7D9A-6208E72C51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05EA8CF2-A210-AB62-0FCA-8735BCA05A3E}"/>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97E8ABED-3237-AF9E-DE5F-550ECF330B8A}"/>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891404D4-E428-23EB-07DE-8C117100B147}"/>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8" name="Tekstvak 7">
            <a:extLst>
              <a:ext uri="{FF2B5EF4-FFF2-40B4-BE49-F238E27FC236}">
                <a16:creationId xmlns:a16="http://schemas.microsoft.com/office/drawing/2014/main" id="{3776E47C-0F5E-1E5C-9459-936EB24DF644}"/>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7" name="Picture 6" descr="Contract - Free files and folders icons">
            <a:extLst>
              <a:ext uri="{FF2B5EF4-FFF2-40B4-BE49-F238E27FC236}">
                <a16:creationId xmlns:a16="http://schemas.microsoft.com/office/drawing/2014/main" id="{2D7D08FE-0FBE-F91E-657A-909C207619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07DA83B5-BE41-D519-1D92-1DA7D51E8EB5}"/>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9ADD2D3D-568E-5821-28A3-4B9741E1F392}"/>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2</a:t>
            </a:r>
          </a:p>
        </p:txBody>
      </p:sp>
      <p:sp>
        <p:nvSpPr>
          <p:cNvPr id="13" name="Tekstvak 12">
            <a:extLst>
              <a:ext uri="{FF2B5EF4-FFF2-40B4-BE49-F238E27FC236}">
                <a16:creationId xmlns:a16="http://schemas.microsoft.com/office/drawing/2014/main" id="{5EDFF547-A64E-CDB6-0217-A2DED42D5E15}"/>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2 * 2 === 4?</a:t>
            </a:r>
          </a:p>
        </p:txBody>
      </p:sp>
      <p:sp>
        <p:nvSpPr>
          <p:cNvPr id="14" name="Wolkvormige toelichting 13">
            <a:extLst>
              <a:ext uri="{FF2B5EF4-FFF2-40B4-BE49-F238E27FC236}">
                <a16:creationId xmlns:a16="http://schemas.microsoft.com/office/drawing/2014/main" id="{2B12F074-48A4-BB10-968A-196A48BC069E}"/>
              </a:ext>
            </a:extLst>
          </p:cNvPr>
          <p:cNvSpPr/>
          <p:nvPr/>
        </p:nvSpPr>
        <p:spPr>
          <a:xfrm>
            <a:off x="21387126" y="7273949"/>
            <a:ext cx="2774348" cy="1443531"/>
          </a:xfrm>
          <a:prstGeom prst="cloudCallout">
            <a:avLst>
              <a:gd name="adj1" fmla="val -71231"/>
              <a:gd name="adj2" fmla="val -57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Rechte verbindingslijn met pijl 15">
            <a:extLst>
              <a:ext uri="{FF2B5EF4-FFF2-40B4-BE49-F238E27FC236}">
                <a16:creationId xmlns:a16="http://schemas.microsoft.com/office/drawing/2014/main" id="{6D5AEFF2-2189-6F59-1228-D4F29187598B}"/>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F626A309-076E-B40E-EB82-53FC8EE7FC3E}"/>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8" name="Rechthoek 17">
            <a:extLst>
              <a:ext uri="{FF2B5EF4-FFF2-40B4-BE49-F238E27FC236}">
                <a16:creationId xmlns:a16="http://schemas.microsoft.com/office/drawing/2014/main" id="{BDEE7CBA-9F1E-DDB7-3F31-219CDAC46F0B}"/>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19" name="Rechte verbindingslijn met pijl 18">
            <a:extLst>
              <a:ext uri="{FF2B5EF4-FFF2-40B4-BE49-F238E27FC236}">
                <a16:creationId xmlns:a16="http://schemas.microsoft.com/office/drawing/2014/main" id="{5756E475-CF96-B928-6C41-2D679025A582}"/>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D1CC6EB4-9977-6FEA-3BA8-2ED7A2DF3EFC}"/>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22</a:t>
            </a:r>
          </a:p>
        </p:txBody>
      </p:sp>
    </p:spTree>
    <p:extLst>
      <p:ext uri="{BB962C8B-B14F-4D97-AF65-F5344CB8AC3E}">
        <p14:creationId xmlns:p14="http://schemas.microsoft.com/office/powerpoint/2010/main" val="214150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8"/>
                                        </p:tgtEl>
                                        <p:attrNameLst>
                                          <p:attrName>style.opacity</p:attrName>
                                        </p:attrNameLst>
                                      </p:cBhvr>
                                      <p:to>
                                        <p:strVal val="0.1"/>
                                      </p:to>
                                    </p:set>
                                    <p:animEffect filter="image" prLst="opacity: 0.1">
                                      <p:cBhvr rctx="IE">
                                        <p:cTn id="15" dur="indefinite"/>
                                        <p:tgtEl>
                                          <p:spTgt spid="48"/>
                                        </p:tgtEl>
                                      </p:cBhvr>
                                    </p:animEffect>
                                  </p:childTnLst>
                                </p:cTn>
                              </p:par>
                              <p:par>
                                <p:cTn id="16" presetID="9" presetClass="emph" presetSubtype="0" nodeType="withEffect">
                                  <p:stCondLst>
                                    <p:cond delay="0"/>
                                  </p:stCondLst>
                                  <p:childTnLst>
                                    <p:set>
                                      <p:cBhvr>
                                        <p:cTn id="17" dur="indefinite"/>
                                        <p:tgtEl>
                                          <p:spTgt spid="39"/>
                                        </p:tgtEl>
                                        <p:attrNameLst>
                                          <p:attrName>style.opacity</p:attrName>
                                        </p:attrNameLst>
                                      </p:cBhvr>
                                      <p:to>
                                        <p:strVal val="0.1"/>
                                      </p:to>
                                    </p:set>
                                    <p:animEffect filter="image" prLst="opacity: 0.1">
                                      <p:cBhvr rctx="IE">
                                        <p:cTn id="18"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8B98-0CDD-78AC-04A7-B5D0E28A184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A8E4AD4-A15B-170E-6BAE-3D7D0BBB24B3}"/>
              </a:ext>
            </a:extLst>
          </p:cNvPr>
          <p:cNvSpPr txBox="1"/>
          <p:nvPr/>
        </p:nvSpPr>
        <p:spPr>
          <a:xfrm>
            <a:off x="1132205" y="921157"/>
            <a:ext cx="14151338"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Semantic Mismatches</a:t>
            </a:r>
            <a:endParaRPr lang="nl-BE" sz="88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9421347D-7041-539D-3EE1-CA8C474DF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E4325F6A-C03B-B194-9001-31F5844810BC}"/>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7EE01F76-FF44-2386-F447-9CCC18A28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B6BB7205-2652-F840-5DEB-781BEF9721F8}"/>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A23BC571-964E-32AD-B643-4E8FAD55EE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538666E1-5B86-53B8-565A-6877CB28B7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EC708920-1F38-1C6D-9C41-61358266C91B}"/>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ECDD5B9F-EAB0-BDFE-5B1A-E4DB4914EEA5}"/>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49A5C206-848C-97C6-FD99-65F1B8AC0D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B4022718-17C9-3AA9-8F48-B3E72084C3D5}"/>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echthoek 9">
            <a:extLst>
              <a:ext uri="{FF2B5EF4-FFF2-40B4-BE49-F238E27FC236}">
                <a16:creationId xmlns:a16="http://schemas.microsoft.com/office/drawing/2014/main" id="{4513364F-AC65-6641-47DC-04859A43D8A1}"/>
              </a:ext>
            </a:extLst>
          </p:cNvPr>
          <p:cNvSpPr/>
          <p:nvPr/>
        </p:nvSpPr>
        <p:spPr>
          <a:xfrm>
            <a:off x="7394255" y="8286836"/>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12" name="Rechthoek 11">
            <a:extLst>
              <a:ext uri="{FF2B5EF4-FFF2-40B4-BE49-F238E27FC236}">
                <a16:creationId xmlns:a16="http://schemas.microsoft.com/office/drawing/2014/main" id="{A96B09FF-F4B3-481D-7FC7-179C320F37B3}"/>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0</a:t>
            </a:r>
          </a:p>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out: 2</a:t>
            </a:r>
          </a:p>
        </p:txBody>
      </p:sp>
      <p:pic>
        <p:nvPicPr>
          <p:cNvPr id="13" name="Picture 2">
            <a:extLst>
              <a:ext uri="{FF2B5EF4-FFF2-40B4-BE49-F238E27FC236}">
                <a16:creationId xmlns:a16="http://schemas.microsoft.com/office/drawing/2014/main" id="{42DAACF4-8FAD-EE43-1D8C-E7C8BC797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2090" y="5725308"/>
            <a:ext cx="735175" cy="964916"/>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093CF9CB-C4A6-CDF3-4B0B-0092E0CC2271}"/>
              </a:ext>
            </a:extLst>
          </p:cNvPr>
          <p:cNvSpPr txBox="1"/>
          <p:nvPr/>
        </p:nvSpPr>
        <p:spPr>
          <a:xfrm>
            <a:off x="9498189" y="5993868"/>
            <a:ext cx="3004349" cy="553998"/>
          </a:xfrm>
          <a:prstGeom prst="rect">
            <a:avLst/>
          </a:prstGeom>
          <a:noFill/>
        </p:spPr>
        <p:txBody>
          <a:bodyPr wrap="none" rtlCol="0">
            <a:spAutoFit/>
          </a:bodyPr>
          <a:lstStyle/>
          <a:p>
            <a:r>
              <a:rPr lang="en-US" sz="3000" b="1" dirty="0">
                <a:solidFill>
                  <a:srgbClr val="85130E"/>
                </a:solidFill>
              </a:rPr>
              <a:t>Division by Zero!</a:t>
            </a:r>
          </a:p>
        </p:txBody>
      </p:sp>
      <p:sp>
        <p:nvSpPr>
          <p:cNvPr id="16" name="Tekstvak 15">
            <a:extLst>
              <a:ext uri="{FF2B5EF4-FFF2-40B4-BE49-F238E27FC236}">
                <a16:creationId xmlns:a16="http://schemas.microsoft.com/office/drawing/2014/main" id="{324E5574-5F61-74C7-825E-4A195FACDA2A}"/>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cxnSp>
        <p:nvCxnSpPr>
          <p:cNvPr id="18" name="Rechte verbindingslijn met pijl 17">
            <a:extLst>
              <a:ext uri="{FF2B5EF4-FFF2-40B4-BE49-F238E27FC236}">
                <a16:creationId xmlns:a16="http://schemas.microsoft.com/office/drawing/2014/main" id="{187B9148-F633-E410-2F9E-B75E608AC5AF}"/>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B9EB18CC-B0E2-1504-5653-5447FAB96B22}"/>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p>
          <a:p>
            <a:r>
              <a:rPr lang="en-US" sz="2400" dirty="0">
                <a:solidFill>
                  <a:schemeClr val="accent6">
                    <a:lumMod val="10000"/>
                  </a:schemeClr>
                </a:solidFill>
                <a:latin typeface="Menlo"/>
              </a:rPr>
              <a:t>  </a:t>
            </a:r>
            <a:br>
              <a:rPr lang="en-US" sz="2400" dirty="0">
                <a:solidFill>
                  <a:schemeClr val="accent6">
                    <a:lumMod val="10000"/>
                  </a:schemeClr>
                </a:solidFill>
                <a:latin typeface="Menlo"/>
              </a:rPr>
            </a:br>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20" name="Rechte verbindingslijn met pijl 19">
            <a:extLst>
              <a:ext uri="{FF2B5EF4-FFF2-40B4-BE49-F238E27FC236}">
                <a16:creationId xmlns:a16="http://schemas.microsoft.com/office/drawing/2014/main" id="{EC0C37C3-0EB9-320A-B8BA-62660A1AE176}"/>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Cool boy emoji | AI Emoji Generator">
            <a:extLst>
              <a:ext uri="{FF2B5EF4-FFF2-40B4-BE49-F238E27FC236}">
                <a16:creationId xmlns:a16="http://schemas.microsoft.com/office/drawing/2014/main" id="{78677A22-501E-A5E8-8BED-D9184E155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0899566C-469C-FBA3-914C-207B754AC099}"/>
              </a:ext>
            </a:extLst>
          </p:cNvPr>
          <p:cNvSpPr txBox="1"/>
          <p:nvPr/>
        </p:nvSpPr>
        <p:spPr>
          <a:xfrm>
            <a:off x="15537600"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23" name="Tekstvak 22">
            <a:extLst>
              <a:ext uri="{FF2B5EF4-FFF2-40B4-BE49-F238E27FC236}">
                <a16:creationId xmlns:a16="http://schemas.microsoft.com/office/drawing/2014/main" id="{3F9D48F7-003A-9083-5B6C-74F15B8D17C6}"/>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23</a:t>
            </a:r>
          </a:p>
        </p:txBody>
      </p:sp>
    </p:spTree>
    <p:extLst>
      <p:ext uri="{BB962C8B-B14F-4D97-AF65-F5344CB8AC3E}">
        <p14:creationId xmlns:p14="http://schemas.microsoft.com/office/powerpoint/2010/main" val="4833516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0E9A5-E457-F762-42C9-0B1C32B5392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1ABACAA-D8AC-4212-882A-0E782BD6B32D}"/>
              </a:ext>
            </a:extLst>
          </p:cNvPr>
          <p:cNvSpPr txBox="1"/>
          <p:nvPr/>
        </p:nvSpPr>
        <p:spPr>
          <a:xfrm>
            <a:off x="1132205" y="921157"/>
            <a:ext cx="14151338"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Semantic Mismatches</a:t>
            </a:r>
            <a:endParaRPr lang="nl-BE" sz="88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B736FA0F-8E28-45D3-5170-061C508FE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FC59BCB9-C448-170A-D622-839814907AE1}"/>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4843D46F-A45C-B3D1-EC2F-D0A0E46B4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8026CEE9-32B0-1BD6-18B1-33B208B400B4}"/>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F5D67F2D-0230-70B6-523C-2A5D7AB6E3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959B1BA8-D9DB-CD81-F5DA-EEEE844FA3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B1096F12-455A-FD12-4DF4-BCF4BB8C3B8F}"/>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3EAD4310-018E-FBD4-8B80-72255B93679A}"/>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0B91ACDE-5C42-2FDB-DBA2-1869FF729F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4D7109BA-8E84-8C54-7810-CBC3E82A3895}"/>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ekstvak 12">
            <a:extLst>
              <a:ext uri="{FF2B5EF4-FFF2-40B4-BE49-F238E27FC236}">
                <a16:creationId xmlns:a16="http://schemas.microsoft.com/office/drawing/2014/main" id="{B8D53B23-58BD-55BC-340A-E03ADA3DB9F2}"/>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5 * 0 === 0?</a:t>
            </a:r>
          </a:p>
        </p:txBody>
      </p:sp>
      <p:sp>
        <p:nvSpPr>
          <p:cNvPr id="14" name="Wolkvormige toelichting 13">
            <a:extLst>
              <a:ext uri="{FF2B5EF4-FFF2-40B4-BE49-F238E27FC236}">
                <a16:creationId xmlns:a16="http://schemas.microsoft.com/office/drawing/2014/main" id="{87D596B0-0FBB-9A68-9C2F-9684BE3C607E}"/>
              </a:ext>
            </a:extLst>
          </p:cNvPr>
          <p:cNvSpPr/>
          <p:nvPr/>
        </p:nvSpPr>
        <p:spPr>
          <a:xfrm>
            <a:off x="21387126" y="7273949"/>
            <a:ext cx="2774348" cy="1443531"/>
          </a:xfrm>
          <a:prstGeom prst="cloudCallout">
            <a:avLst>
              <a:gd name="adj1" fmla="val -71231"/>
              <a:gd name="adj2" fmla="val -57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hoek 18">
            <a:extLst>
              <a:ext uri="{FF2B5EF4-FFF2-40B4-BE49-F238E27FC236}">
                <a16:creationId xmlns:a16="http://schemas.microsoft.com/office/drawing/2014/main" id="{161AED59-8A7F-CF80-75EA-1AF89DEEB385}"/>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0</a:t>
            </a:r>
          </a:p>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out: 2</a:t>
            </a:r>
          </a:p>
        </p:txBody>
      </p:sp>
      <p:sp>
        <p:nvSpPr>
          <p:cNvPr id="12" name="Rechthoek 11">
            <a:extLst>
              <a:ext uri="{FF2B5EF4-FFF2-40B4-BE49-F238E27FC236}">
                <a16:creationId xmlns:a16="http://schemas.microsoft.com/office/drawing/2014/main" id="{BD12921A-77A9-86F4-2607-F4DBD1F8E732}"/>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a:t>
            </a:r>
            <a:r>
              <a:rPr lang="en-US" sz="3200" dirty="0">
                <a:solidFill>
                  <a:srgbClr val="C00000"/>
                </a:solidFill>
                <a:latin typeface="Cooper Black" panose="0208090404030B020404" pitchFamily="18" charset="77"/>
                <a:cs typeface="Futura Medium" panose="020B0602020204020303" pitchFamily="34" charset="-79"/>
              </a:rPr>
              <a:t>5</a:t>
            </a:r>
          </a:p>
        </p:txBody>
      </p:sp>
      <p:pic>
        <p:nvPicPr>
          <p:cNvPr id="23" name="Picture 2">
            <a:extLst>
              <a:ext uri="{FF2B5EF4-FFF2-40B4-BE49-F238E27FC236}">
                <a16:creationId xmlns:a16="http://schemas.microsoft.com/office/drawing/2014/main" id="{B50A9AD8-A112-2E33-F701-EEA45BB8D7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2090" y="5725308"/>
            <a:ext cx="735175" cy="964916"/>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EA502A1A-7248-6E81-8BDE-D46CED42D9AD}"/>
              </a:ext>
            </a:extLst>
          </p:cNvPr>
          <p:cNvSpPr txBox="1"/>
          <p:nvPr/>
        </p:nvSpPr>
        <p:spPr>
          <a:xfrm>
            <a:off x="9498189" y="5993868"/>
            <a:ext cx="3004349" cy="553998"/>
          </a:xfrm>
          <a:prstGeom prst="rect">
            <a:avLst/>
          </a:prstGeom>
          <a:noFill/>
        </p:spPr>
        <p:txBody>
          <a:bodyPr wrap="none" rtlCol="0">
            <a:spAutoFit/>
          </a:bodyPr>
          <a:lstStyle/>
          <a:p>
            <a:r>
              <a:rPr lang="en-US" sz="3000" b="1" dirty="0">
                <a:solidFill>
                  <a:srgbClr val="85130E"/>
                </a:solidFill>
              </a:rPr>
              <a:t>Division by Zero!</a:t>
            </a:r>
          </a:p>
        </p:txBody>
      </p:sp>
      <p:sp>
        <p:nvSpPr>
          <p:cNvPr id="37" name="Rechthoek 36">
            <a:extLst>
              <a:ext uri="{FF2B5EF4-FFF2-40B4-BE49-F238E27FC236}">
                <a16:creationId xmlns:a16="http://schemas.microsoft.com/office/drawing/2014/main" id="{4CD9FC6A-C26A-B6CE-4BCE-B9A24B3062A7}"/>
              </a:ext>
            </a:extLst>
          </p:cNvPr>
          <p:cNvSpPr/>
          <p:nvPr/>
        </p:nvSpPr>
        <p:spPr>
          <a:xfrm>
            <a:off x="7394255" y="8286836"/>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40" name="Tekstvak 39">
            <a:extLst>
              <a:ext uri="{FF2B5EF4-FFF2-40B4-BE49-F238E27FC236}">
                <a16:creationId xmlns:a16="http://schemas.microsoft.com/office/drawing/2014/main" id="{E39DFE2D-71FA-EC62-907A-80910F641409}"/>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cxnSp>
        <p:nvCxnSpPr>
          <p:cNvPr id="41" name="Rechte verbindingslijn met pijl 40">
            <a:extLst>
              <a:ext uri="{FF2B5EF4-FFF2-40B4-BE49-F238E27FC236}">
                <a16:creationId xmlns:a16="http://schemas.microsoft.com/office/drawing/2014/main" id="{88D6044B-278A-6619-AAB9-ADD6F5199830}"/>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kstvak 42">
            <a:extLst>
              <a:ext uri="{FF2B5EF4-FFF2-40B4-BE49-F238E27FC236}">
                <a16:creationId xmlns:a16="http://schemas.microsoft.com/office/drawing/2014/main" id="{F5D84E76-B1B5-A71B-74E4-FCD59EBBFCF6}"/>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p>
          <a:p>
            <a:r>
              <a:rPr lang="en-US" sz="2400" dirty="0">
                <a:solidFill>
                  <a:schemeClr val="accent6">
                    <a:lumMod val="10000"/>
                  </a:schemeClr>
                </a:solidFill>
                <a:latin typeface="Menlo"/>
              </a:rPr>
              <a:t>  </a:t>
            </a:r>
            <a:br>
              <a:rPr lang="en-US" sz="2400" dirty="0">
                <a:solidFill>
                  <a:schemeClr val="accent6">
                    <a:lumMod val="10000"/>
                  </a:schemeClr>
                </a:solidFill>
                <a:latin typeface="Menlo"/>
              </a:rPr>
            </a:br>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44" name="Rechte verbindingslijn met pijl 43">
            <a:extLst>
              <a:ext uri="{FF2B5EF4-FFF2-40B4-BE49-F238E27FC236}">
                <a16:creationId xmlns:a16="http://schemas.microsoft.com/office/drawing/2014/main" id="{45043174-7420-91F8-B0B2-C13D96FC7845}"/>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Cool boy emoji | AI Emoji Generator">
            <a:extLst>
              <a:ext uri="{FF2B5EF4-FFF2-40B4-BE49-F238E27FC236}">
                <a16:creationId xmlns:a16="http://schemas.microsoft.com/office/drawing/2014/main" id="{01E77B51-1B62-BD76-42F3-722A737B4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sp>
        <p:nvSpPr>
          <p:cNvPr id="59" name="Tekstvak 58">
            <a:extLst>
              <a:ext uri="{FF2B5EF4-FFF2-40B4-BE49-F238E27FC236}">
                <a16:creationId xmlns:a16="http://schemas.microsoft.com/office/drawing/2014/main" id="{AC4BDAD7-2D2B-114A-AC23-9339149DC42A}"/>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61" name="Afbeelding 60">
            <a:extLst>
              <a:ext uri="{FF2B5EF4-FFF2-40B4-BE49-F238E27FC236}">
                <a16:creationId xmlns:a16="http://schemas.microsoft.com/office/drawing/2014/main" id="{FFF7FFC0-4CFA-DD6C-80D2-698220ECF5AF}"/>
              </a:ext>
            </a:extLst>
          </p:cNvPr>
          <p:cNvPicPr>
            <a:picLocks noChangeAspect="1"/>
          </p:cNvPicPr>
          <p:nvPr/>
        </p:nvPicPr>
        <p:blipFill>
          <a:blip r:embed="rId10"/>
          <a:stretch>
            <a:fillRect/>
          </a:stretch>
        </p:blipFill>
        <p:spPr>
          <a:xfrm>
            <a:off x="16109580" y="1741100"/>
            <a:ext cx="2392441" cy="2197140"/>
          </a:xfrm>
          <a:prstGeom prst="rect">
            <a:avLst/>
          </a:prstGeom>
        </p:spPr>
      </p:pic>
      <p:pic>
        <p:nvPicPr>
          <p:cNvPr id="62" name="Afbeelding 61">
            <a:extLst>
              <a:ext uri="{FF2B5EF4-FFF2-40B4-BE49-F238E27FC236}">
                <a16:creationId xmlns:a16="http://schemas.microsoft.com/office/drawing/2014/main" id="{68A2D0F4-B683-2158-01D8-2D893097FEF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8673105" y="578824"/>
            <a:ext cx="2866841" cy="2866841"/>
          </a:xfrm>
          <a:prstGeom prst="rect">
            <a:avLst/>
          </a:prstGeom>
        </p:spPr>
      </p:pic>
      <p:sp>
        <p:nvSpPr>
          <p:cNvPr id="63" name="Tekstvak 62">
            <a:extLst>
              <a:ext uri="{FF2B5EF4-FFF2-40B4-BE49-F238E27FC236}">
                <a16:creationId xmlns:a16="http://schemas.microsoft.com/office/drawing/2014/main" id="{A2EDBE2B-C7DD-7394-C359-E75D3323ED5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24</a:t>
            </a:r>
          </a:p>
        </p:txBody>
      </p:sp>
    </p:spTree>
    <p:extLst>
      <p:ext uri="{BB962C8B-B14F-4D97-AF65-F5344CB8AC3E}">
        <p14:creationId xmlns:p14="http://schemas.microsoft.com/office/powerpoint/2010/main" val="4237934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58"/>
                                        </p:tgtEl>
                                      </p:cBhvr>
                                      <p:by x="0" y="0"/>
                                    </p:animScale>
                                  </p:childTnLst>
                                </p:cTn>
                              </p:par>
                              <p:par>
                                <p:cTn id="7" presetID="53" presetClass="entr" presetSubtype="16"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p:cTn id="9" dur="1000" fill="hold"/>
                                        <p:tgtEl>
                                          <p:spTgt spid="62"/>
                                        </p:tgtEl>
                                        <p:attrNameLst>
                                          <p:attrName>ppt_w</p:attrName>
                                        </p:attrNameLst>
                                      </p:cBhvr>
                                      <p:tavLst>
                                        <p:tav tm="0">
                                          <p:val>
                                            <p:fltVal val="0"/>
                                          </p:val>
                                        </p:tav>
                                        <p:tav tm="100000">
                                          <p:val>
                                            <p:strVal val="#ppt_w"/>
                                          </p:val>
                                        </p:tav>
                                      </p:tavLst>
                                    </p:anim>
                                    <p:anim calcmode="lin" valueType="num">
                                      <p:cBhvr>
                                        <p:cTn id="10" dur="1000" fill="hold"/>
                                        <p:tgtEl>
                                          <p:spTgt spid="62"/>
                                        </p:tgtEl>
                                        <p:attrNameLst>
                                          <p:attrName>ppt_h</p:attrName>
                                        </p:attrNameLst>
                                      </p:cBhvr>
                                      <p:tavLst>
                                        <p:tav tm="0">
                                          <p:val>
                                            <p:fltVal val="0"/>
                                          </p:val>
                                        </p:tav>
                                        <p:tav tm="100000">
                                          <p:val>
                                            <p:strVal val="#ppt_h"/>
                                          </p:val>
                                        </p:tav>
                                      </p:tavLst>
                                    </p:anim>
                                    <p:animEffect transition="in" filter="fade">
                                      <p:cBhvr>
                                        <p:cTn id="11" dur="1000"/>
                                        <p:tgtEl>
                                          <p:spTgt spid="62"/>
                                        </p:tgtEl>
                                      </p:cBhvr>
                                    </p:animEffect>
                                  </p:childTnLst>
                                </p:cTn>
                              </p:par>
                              <p:par>
                                <p:cTn id="12" presetID="10" presetClass="entr" presetSubtype="0"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48"/>
                                        </p:tgtEl>
                                        <p:attrNameLst>
                                          <p:attrName>style.opacity</p:attrName>
                                        </p:attrNameLst>
                                      </p:cBhvr>
                                      <p:to>
                                        <p:strVal val="0.1"/>
                                      </p:to>
                                    </p:set>
                                    <p:animEffect filter="image" prLst="opacity: 0.1">
                                      <p:cBhvr rctx="IE">
                                        <p:cTn id="31" dur="indefinite"/>
                                        <p:tgtEl>
                                          <p:spTgt spid="48"/>
                                        </p:tgtEl>
                                      </p:cBhvr>
                                    </p:animEffect>
                                  </p:childTnLst>
                                </p:cTn>
                              </p:par>
                              <p:par>
                                <p:cTn id="32" presetID="9" presetClass="emph" presetSubtype="0" nodeType="withEffect">
                                  <p:stCondLst>
                                    <p:cond delay="0"/>
                                  </p:stCondLst>
                                  <p:childTnLst>
                                    <p:set>
                                      <p:cBhvr>
                                        <p:cTn id="33" dur="indefinite"/>
                                        <p:tgtEl>
                                          <p:spTgt spid="39"/>
                                        </p:tgtEl>
                                        <p:attrNameLst>
                                          <p:attrName>style.opacity</p:attrName>
                                        </p:attrNameLst>
                                      </p:cBhvr>
                                      <p:to>
                                        <p:strVal val="0.1"/>
                                      </p:to>
                                    </p:set>
                                    <p:animEffect filter="image" prLst="opacity: 0.1">
                                      <p:cBhvr rctx="IE">
                                        <p:cTn id="34"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0BD65-C8D4-F5B1-DE48-F5D4FB4F0A5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1FD52B0-B642-547F-39DF-8174BBDB41E6}"/>
              </a:ext>
            </a:extLst>
          </p:cNvPr>
          <p:cNvSpPr txBox="1"/>
          <p:nvPr/>
        </p:nvSpPr>
        <p:spPr>
          <a:xfrm>
            <a:off x="1132205" y="921157"/>
            <a:ext cx="17020328"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Application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2" name="Tekstvak 1">
            <a:extLst>
              <a:ext uri="{FF2B5EF4-FFF2-40B4-BE49-F238E27FC236}">
                <a16:creationId xmlns:a16="http://schemas.microsoft.com/office/drawing/2014/main" id="{D757DE60-8F3D-451E-25AA-C50967D34A59}"/>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4</a:t>
            </a:r>
          </a:p>
        </p:txBody>
      </p:sp>
      <p:pic>
        <p:nvPicPr>
          <p:cNvPr id="4" name="Afbeelding 3">
            <a:extLst>
              <a:ext uri="{FF2B5EF4-FFF2-40B4-BE49-F238E27FC236}">
                <a16:creationId xmlns:a16="http://schemas.microsoft.com/office/drawing/2014/main" id="{73665A13-7B7E-A02F-91FC-B176FECDAA6C}"/>
              </a:ext>
            </a:extLst>
          </p:cNvPr>
          <p:cNvPicPr>
            <a:picLocks noChangeAspect="1"/>
          </p:cNvPicPr>
          <p:nvPr/>
        </p:nvPicPr>
        <p:blipFill>
          <a:blip r:embed="rId3">
            <a:extLst>
              <a:ext uri="{28A0092B-C50C-407E-A947-70E740481C1C}">
                <a14:useLocalDpi xmlns:a14="http://schemas.microsoft.com/office/drawing/2010/main" val="0"/>
              </a:ext>
            </a:extLst>
          </a:blip>
          <a:srcRect t="23203" b="3149"/>
          <a:stretch>
            <a:fillRect/>
          </a:stretch>
        </p:blipFill>
        <p:spPr>
          <a:xfrm>
            <a:off x="8718651" y="4946073"/>
            <a:ext cx="6749949" cy="64236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274839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17B40-D304-E3A1-A846-FEEAD57C4C9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98EDFEC-9B24-4F85-1108-CD8BA2E1D73B}"/>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Signal Tags</a:t>
            </a:r>
            <a:endParaRPr lang="nl-BE" sz="88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9C95A50F-F258-F2A9-4EFA-0010CCDDD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F6281136-D092-0339-7699-B9E7B6B7CA55}"/>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B303C424-E9AB-0ECC-7CD7-7735E3D1C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71DD39E3-052C-31E0-CA55-0B611A42B80C}"/>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pic>
        <p:nvPicPr>
          <p:cNvPr id="38" name="Afbeelding 37">
            <a:extLst>
              <a:ext uri="{FF2B5EF4-FFF2-40B4-BE49-F238E27FC236}">
                <a16:creationId xmlns:a16="http://schemas.microsoft.com/office/drawing/2014/main" id="{9A8AC212-B9A8-3F0D-81F1-FE79435B5E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88D9EC27-8E76-2932-81FA-AE1CE7A4AEB4}"/>
              </a:ext>
            </a:extLst>
          </p:cNvPr>
          <p:cNvPicPr>
            <a:picLocks noChangeAspect="1"/>
          </p:cNvPicPr>
          <p:nvPr/>
        </p:nvPicPr>
        <p:blipFill>
          <a:blip r:embed="rId6">
            <a:alphaModFix amt="10000"/>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A2020B6E-7DC9-07CB-9CE7-9CF9C232D3A0}"/>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2857B61F-4C5A-1A84-98CC-783915B7D169}"/>
              </a:ext>
            </a:extLst>
          </p:cNvPr>
          <p:cNvCxnSpPr>
            <a:cxnSpLocks/>
          </p:cNvCxnSpPr>
          <p:nvPr/>
        </p:nvCxnSpPr>
        <p:spPr>
          <a:xfrm flipV="1">
            <a:off x="19202400" y="11043323"/>
            <a:ext cx="1750439" cy="2140504"/>
          </a:xfrm>
          <a:prstGeom prst="straightConnector1">
            <a:avLst/>
          </a:prstGeom>
          <a:ln w="88900">
            <a:solidFill>
              <a:schemeClr val="accent6">
                <a:lumMod val="10000"/>
                <a:alpha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2ECBDE95-ADB3-2E31-D412-A22C4FA631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05600B3D-8331-14FD-0F26-5B8B2F05F796}"/>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ekstvak 12">
            <a:extLst>
              <a:ext uri="{FF2B5EF4-FFF2-40B4-BE49-F238E27FC236}">
                <a16:creationId xmlns:a16="http://schemas.microsoft.com/office/drawing/2014/main" id="{6E368A29-6527-E492-AA31-2024B402C7A1}"/>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5 * 0 === 0?</a:t>
            </a:r>
          </a:p>
        </p:txBody>
      </p:sp>
      <p:sp>
        <p:nvSpPr>
          <p:cNvPr id="14" name="Wolkvormige toelichting 13">
            <a:extLst>
              <a:ext uri="{FF2B5EF4-FFF2-40B4-BE49-F238E27FC236}">
                <a16:creationId xmlns:a16="http://schemas.microsoft.com/office/drawing/2014/main" id="{6693ABB2-428F-EDFC-6679-4B7777BEAB22}"/>
              </a:ext>
            </a:extLst>
          </p:cNvPr>
          <p:cNvSpPr/>
          <p:nvPr/>
        </p:nvSpPr>
        <p:spPr>
          <a:xfrm>
            <a:off x="21387126" y="7273949"/>
            <a:ext cx="2774348" cy="1443531"/>
          </a:xfrm>
          <a:prstGeom prst="cloudCallout">
            <a:avLst>
              <a:gd name="adj1" fmla="val -71231"/>
              <a:gd name="adj2" fmla="val -57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hoek 18">
            <a:extLst>
              <a:ext uri="{FF2B5EF4-FFF2-40B4-BE49-F238E27FC236}">
                <a16:creationId xmlns:a16="http://schemas.microsoft.com/office/drawing/2014/main" id="{24D7FE95-10AB-D078-D76A-BC344D31AFB1}"/>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0</a:t>
            </a:r>
          </a:p>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out: 2</a:t>
            </a:r>
          </a:p>
        </p:txBody>
      </p:sp>
      <p:sp>
        <p:nvSpPr>
          <p:cNvPr id="12" name="Rechthoek 11">
            <a:extLst>
              <a:ext uri="{FF2B5EF4-FFF2-40B4-BE49-F238E27FC236}">
                <a16:creationId xmlns:a16="http://schemas.microsoft.com/office/drawing/2014/main" id="{21E0C9C0-A3F2-197B-CF10-CB6A3EEDBE7A}"/>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a:t>
            </a:r>
            <a:r>
              <a:rPr lang="en-US" sz="3200" dirty="0">
                <a:solidFill>
                  <a:srgbClr val="C00000"/>
                </a:solidFill>
                <a:latin typeface="Cooper Black" panose="0208090404030B020404" pitchFamily="18" charset="77"/>
                <a:cs typeface="Futura Medium" panose="020B0602020204020303" pitchFamily="34" charset="-79"/>
              </a:rPr>
              <a:t>5</a:t>
            </a:r>
          </a:p>
        </p:txBody>
      </p:sp>
      <p:sp>
        <p:nvSpPr>
          <p:cNvPr id="20" name="Tekstvak 19">
            <a:extLst>
              <a:ext uri="{FF2B5EF4-FFF2-40B4-BE49-F238E27FC236}">
                <a16:creationId xmlns:a16="http://schemas.microsoft.com/office/drawing/2014/main" id="{B7A5F5A0-292C-2AB8-CB34-533FF007D327}"/>
              </a:ext>
            </a:extLst>
          </p:cNvPr>
          <p:cNvSpPr txBox="1"/>
          <p:nvPr/>
        </p:nvSpPr>
        <p:spPr>
          <a:xfrm>
            <a:off x="13252538" y="4157091"/>
            <a:ext cx="6919875" cy="3539430"/>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Futura Medium" panose="020B0602020204020303" pitchFamily="34" charset="-79"/>
                <a:cs typeface="Futura Medium" panose="020B0602020204020303" pitchFamily="34" charset="-79"/>
              </a:rPr>
              <a:t>Reason: performance</a:t>
            </a:r>
          </a:p>
          <a:p>
            <a:pPr marL="571500" indent="-571500">
              <a:buFont typeface="Arial" panose="020B0604020202020204" pitchFamily="34" charset="0"/>
              <a:buChar char="•"/>
            </a:pPr>
            <a:endParaRPr lang="en-US" sz="3200" dirty="0">
              <a:latin typeface="Futura Medium" panose="020B0602020204020303" pitchFamily="34" charset="-79"/>
              <a:cs typeface="Futura Medium" panose="020B0602020204020303" pitchFamily="34" charset="-79"/>
            </a:endParaRPr>
          </a:p>
          <a:p>
            <a:pPr marL="571500" indent="-571500">
              <a:buFont typeface="Arial" panose="020B0604020202020204" pitchFamily="34" charset="0"/>
              <a:buChar char="•"/>
            </a:pPr>
            <a:r>
              <a:rPr lang="en-US" sz="3200" dirty="0">
                <a:latin typeface="Futura Medium" panose="020B0602020204020303" pitchFamily="34" charset="-79"/>
                <a:cs typeface="Futura Medium" panose="020B0602020204020303" pitchFamily="34" charset="-79"/>
              </a:rPr>
              <a:t>Many such assumptions in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library templates</a:t>
            </a:r>
          </a:p>
          <a:p>
            <a:pPr marL="571500" indent="-571500">
              <a:buFont typeface="Arial" panose="020B0604020202020204" pitchFamily="34" charset="0"/>
              <a:buChar char="•"/>
            </a:pPr>
            <a:endParaRPr lang="en-US" sz="3200" dirty="0">
              <a:latin typeface="Futura Medium" panose="020B0602020204020303" pitchFamily="34" charset="-79"/>
              <a:cs typeface="Futura Medium" panose="020B0602020204020303" pitchFamily="34" charset="-79"/>
            </a:endParaRPr>
          </a:p>
          <a:p>
            <a:pPr marL="571500" indent="-571500">
              <a:buFont typeface="Arial" panose="020B0604020202020204" pitchFamily="34" charset="0"/>
              <a:buChar char="•"/>
            </a:pPr>
            <a:r>
              <a:rPr lang="en-US" sz="3200" dirty="0">
                <a:latin typeface="Futura Medium" panose="020B0602020204020303" pitchFamily="34" charset="-79"/>
                <a:cs typeface="Futura Medium" panose="020B0602020204020303" pitchFamily="34" charset="-79"/>
              </a:rPr>
              <a:t>Compiler does not verify</a:t>
            </a:r>
          </a:p>
          <a:p>
            <a:pPr marL="571500" indent="-571500">
              <a:buFont typeface="Arial" panose="020B0604020202020204" pitchFamily="34" charset="0"/>
              <a:buChar char="•"/>
            </a:pPr>
            <a:endParaRPr lang="en-US" sz="3200" dirty="0">
              <a:latin typeface="Futura Medium" panose="020B0602020204020303" pitchFamily="34" charset="-79"/>
              <a:cs typeface="Futura Medium" panose="020B0602020204020303" pitchFamily="34" charset="-79"/>
            </a:endParaRPr>
          </a:p>
        </p:txBody>
      </p:sp>
      <p:sp>
        <p:nvSpPr>
          <p:cNvPr id="26" name="Rechthoek 25">
            <a:extLst>
              <a:ext uri="{FF2B5EF4-FFF2-40B4-BE49-F238E27FC236}">
                <a16:creationId xmlns:a16="http://schemas.microsoft.com/office/drawing/2014/main" id="{4624064A-F967-F54A-7CED-8C80C698050E}"/>
              </a:ext>
            </a:extLst>
          </p:cNvPr>
          <p:cNvSpPr/>
          <p:nvPr/>
        </p:nvSpPr>
        <p:spPr>
          <a:xfrm>
            <a:off x="7394255" y="8286836"/>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27" name="Tekstvak 26">
            <a:extLst>
              <a:ext uri="{FF2B5EF4-FFF2-40B4-BE49-F238E27FC236}">
                <a16:creationId xmlns:a16="http://schemas.microsoft.com/office/drawing/2014/main" id="{E236F69C-BE60-9E57-7234-CFF2B513738E}"/>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cxnSp>
        <p:nvCxnSpPr>
          <p:cNvPr id="28" name="Rechte verbindingslijn met pijl 27">
            <a:extLst>
              <a:ext uri="{FF2B5EF4-FFF2-40B4-BE49-F238E27FC236}">
                <a16:creationId xmlns:a16="http://schemas.microsoft.com/office/drawing/2014/main" id="{07928400-4611-9576-1FCB-2E8939380E9B}"/>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A0E0F0DC-C6BC-E9BA-54DD-2ECEB909253E}"/>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highlight>
                  <a:srgbClr val="FFFF00"/>
                </a:highlight>
                <a:latin typeface="Menlo"/>
              </a:rPr>
              <a:t>{</a:t>
            </a:r>
            <a:r>
              <a:rPr lang="en-US" sz="2400" dirty="0" err="1">
                <a:solidFill>
                  <a:schemeClr val="accent6">
                    <a:lumMod val="10000"/>
                  </a:schemeClr>
                </a:solidFill>
                <a:highlight>
                  <a:srgbClr val="FFFF00"/>
                </a:highlight>
                <a:latin typeface="Menlo"/>
              </a:rPr>
              <a:t>nonZero</a:t>
            </a:r>
            <a:r>
              <a:rPr lang="en-US" sz="2400" dirty="0">
                <a:solidFill>
                  <a:schemeClr val="accent6">
                    <a:lumMod val="10000"/>
                  </a:schemeClr>
                </a:solidFill>
                <a:highlight>
                  <a:srgbClr val="FFFF00"/>
                </a:highlight>
                <a:latin typeface="Menlo"/>
              </a:rPr>
              <a:t>}</a:t>
            </a:r>
            <a:r>
              <a:rPr lang="en-US" sz="2400" dirty="0">
                <a:solidFill>
                  <a:schemeClr val="accent6">
                    <a:lumMod val="10000"/>
                  </a:schemeClr>
                </a:solidFill>
                <a:latin typeface="Menlo"/>
              </a:rPr>
              <a:t> 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p>
          <a:p>
            <a:r>
              <a:rPr lang="en-US" sz="2400" dirty="0">
                <a:solidFill>
                  <a:schemeClr val="accent6">
                    <a:lumMod val="10000"/>
                  </a:schemeClr>
                </a:solidFill>
                <a:latin typeface="Menlo"/>
              </a:rPr>
              <a:t>  </a:t>
            </a:r>
            <a:br>
              <a:rPr lang="en-US" sz="2400" dirty="0">
                <a:solidFill>
                  <a:schemeClr val="accent6">
                    <a:lumMod val="10000"/>
                  </a:schemeClr>
                </a:solidFill>
                <a:latin typeface="Menlo"/>
              </a:rPr>
            </a:br>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30" name="Rechte verbindingslijn met pijl 29">
            <a:extLst>
              <a:ext uri="{FF2B5EF4-FFF2-40B4-BE49-F238E27FC236}">
                <a16:creationId xmlns:a16="http://schemas.microsoft.com/office/drawing/2014/main" id="{50B09996-7F6A-F763-3940-ABA28FD8CE24}"/>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6CE17019-C97C-7AD3-3F95-20DD2483EB1D}"/>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37" name="Afbeelding 36">
            <a:extLst>
              <a:ext uri="{FF2B5EF4-FFF2-40B4-BE49-F238E27FC236}">
                <a16:creationId xmlns:a16="http://schemas.microsoft.com/office/drawing/2014/main" id="{2A0C7DA3-49D4-B971-C60E-6F486F56D3A7}"/>
              </a:ext>
            </a:extLst>
          </p:cNvPr>
          <p:cNvPicPr>
            <a:picLocks noChangeAspect="1"/>
          </p:cNvPicPr>
          <p:nvPr/>
        </p:nvPicPr>
        <p:blipFill>
          <a:blip r:embed="rId8"/>
          <a:stretch>
            <a:fillRect/>
          </a:stretch>
        </p:blipFill>
        <p:spPr>
          <a:xfrm>
            <a:off x="16109580" y="1741100"/>
            <a:ext cx="2392441" cy="2197140"/>
          </a:xfrm>
          <a:prstGeom prst="rect">
            <a:avLst/>
          </a:prstGeom>
        </p:spPr>
      </p:pic>
      <p:pic>
        <p:nvPicPr>
          <p:cNvPr id="40" name="Afbeelding 39">
            <a:extLst>
              <a:ext uri="{FF2B5EF4-FFF2-40B4-BE49-F238E27FC236}">
                <a16:creationId xmlns:a16="http://schemas.microsoft.com/office/drawing/2014/main" id="{7FA9821E-9F36-D8DA-20DE-673461D916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8673105" y="578824"/>
            <a:ext cx="2866841" cy="2866841"/>
          </a:xfrm>
          <a:prstGeom prst="rect">
            <a:avLst/>
          </a:prstGeom>
        </p:spPr>
      </p:pic>
      <p:sp>
        <p:nvSpPr>
          <p:cNvPr id="41" name="Tekstvak 40">
            <a:extLst>
              <a:ext uri="{FF2B5EF4-FFF2-40B4-BE49-F238E27FC236}">
                <a16:creationId xmlns:a16="http://schemas.microsoft.com/office/drawing/2014/main" id="{9A60B324-0773-1A10-335E-6B4ECFA183F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25</a:t>
            </a:r>
          </a:p>
        </p:txBody>
      </p:sp>
    </p:spTree>
    <p:extLst>
      <p:ext uri="{BB962C8B-B14F-4D97-AF65-F5344CB8AC3E}">
        <p14:creationId xmlns:p14="http://schemas.microsoft.com/office/powerpoint/2010/main" val="3890265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dissolv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animEffect transition="in" filter="dissolve">
                                      <p:cBhvr>
                                        <p:cTn id="1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61756-80DF-9D4B-E62B-BB615E626447}"/>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5D82365-7C2F-C5F6-EB5D-3C89BD20CB5F}"/>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Bug Examples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7" name="Afbeelding 6">
            <a:extLst>
              <a:ext uri="{FF2B5EF4-FFF2-40B4-BE49-F238E27FC236}">
                <a16:creationId xmlns:a16="http://schemas.microsoft.com/office/drawing/2014/main" id="{2C6CB382-BF73-5AFE-7C78-5BF05B3E9CDB}"/>
              </a:ext>
            </a:extLst>
          </p:cNvPr>
          <p:cNvPicPr>
            <a:picLocks noChangeAspect="1"/>
          </p:cNvPicPr>
          <p:nvPr/>
        </p:nvPicPr>
        <p:blipFill>
          <a:blip r:embed="rId3">
            <a:extLst>
              <a:ext uri="{28A0092B-C50C-407E-A947-70E740481C1C}">
                <a14:useLocalDpi xmlns:a14="http://schemas.microsoft.com/office/drawing/2010/main" val="0"/>
              </a:ext>
            </a:extLst>
          </a:blip>
          <a:srcRect l="122" r="122"/>
          <a:stretch/>
        </p:blipFill>
        <p:spPr>
          <a:xfrm>
            <a:off x="1351615" y="7330779"/>
            <a:ext cx="7236738" cy="3333103"/>
          </a:xfrm>
          <a:prstGeom prst="roundRect">
            <a:avLst>
              <a:gd name="adj" fmla="val 136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Afbeelding 4">
            <a:extLst>
              <a:ext uri="{FF2B5EF4-FFF2-40B4-BE49-F238E27FC236}">
                <a16:creationId xmlns:a16="http://schemas.microsoft.com/office/drawing/2014/main" id="{2E4F36E5-BF1A-3DE5-9F12-FFFC6E95866B}"/>
              </a:ext>
            </a:extLst>
          </p:cNvPr>
          <p:cNvPicPr>
            <a:picLocks noChangeAspect="1"/>
          </p:cNvPicPr>
          <p:nvPr/>
        </p:nvPicPr>
        <p:blipFill>
          <a:blip r:embed="rId4">
            <a:extLst>
              <a:ext uri="{28A0092B-C50C-407E-A947-70E740481C1C}">
                <a14:useLocalDpi xmlns:a14="http://schemas.microsoft.com/office/drawing/2010/main" val="0"/>
              </a:ext>
            </a:extLst>
          </a:blip>
          <a:srcRect l="1264" t="306" b="306"/>
          <a:stretch>
            <a:fillRect/>
          </a:stretch>
        </p:blipFill>
        <p:spPr>
          <a:xfrm>
            <a:off x="13306927" y="2602306"/>
            <a:ext cx="9152538" cy="3132193"/>
          </a:xfrm>
          <a:prstGeom prst="roundRect">
            <a:avLst>
              <a:gd name="adj" fmla="val 102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8">
            <a:extLst>
              <a:ext uri="{FF2B5EF4-FFF2-40B4-BE49-F238E27FC236}">
                <a16:creationId xmlns:a16="http://schemas.microsoft.com/office/drawing/2014/main" id="{088D8105-C1EB-F192-94CF-CE634C636060}"/>
              </a:ext>
            </a:extLst>
          </p:cNvPr>
          <p:cNvPicPr>
            <a:picLocks noChangeAspect="1"/>
          </p:cNvPicPr>
          <p:nvPr/>
        </p:nvPicPr>
        <p:blipFill>
          <a:blip r:embed="rId5">
            <a:extLst>
              <a:ext uri="{28A0092B-C50C-407E-A947-70E740481C1C}">
                <a14:useLocalDpi xmlns:a14="http://schemas.microsoft.com/office/drawing/2010/main" val="0"/>
              </a:ext>
            </a:extLst>
          </a:blip>
          <a:srcRect t="2347" b="4596"/>
          <a:stretch>
            <a:fillRect/>
          </a:stretch>
        </p:blipFill>
        <p:spPr>
          <a:xfrm>
            <a:off x="7636889" y="5493001"/>
            <a:ext cx="8320877" cy="3209757"/>
          </a:xfrm>
          <a:prstGeom prst="roundRect">
            <a:avLst>
              <a:gd name="adj" fmla="val 123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fbeelding 3">
            <a:extLst>
              <a:ext uri="{FF2B5EF4-FFF2-40B4-BE49-F238E27FC236}">
                <a16:creationId xmlns:a16="http://schemas.microsoft.com/office/drawing/2014/main" id="{2E2738C5-C9CD-09BE-FBC5-7B39A0143E1E}"/>
              </a:ext>
            </a:extLst>
          </p:cNvPr>
          <p:cNvPicPr>
            <a:picLocks noChangeAspect="1"/>
          </p:cNvPicPr>
          <p:nvPr/>
        </p:nvPicPr>
        <p:blipFill>
          <a:blip r:embed="rId6">
            <a:extLst>
              <a:ext uri="{28A0092B-C50C-407E-A947-70E740481C1C}">
                <a14:useLocalDpi xmlns:a14="http://schemas.microsoft.com/office/drawing/2010/main" val="0"/>
              </a:ext>
            </a:extLst>
          </a:blip>
          <a:srcRect l="319" r="319"/>
          <a:stretch/>
        </p:blipFill>
        <p:spPr>
          <a:xfrm>
            <a:off x="1351615" y="2733250"/>
            <a:ext cx="7772400" cy="2870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Afbeelding 1">
            <a:extLst>
              <a:ext uri="{FF2B5EF4-FFF2-40B4-BE49-F238E27FC236}">
                <a16:creationId xmlns:a16="http://schemas.microsoft.com/office/drawing/2014/main" id="{50431296-0CD5-D2BE-0B32-272BF62CEA45}"/>
              </a:ext>
            </a:extLst>
          </p:cNvPr>
          <p:cNvPicPr>
            <a:picLocks noChangeAspect="1"/>
          </p:cNvPicPr>
          <p:nvPr/>
        </p:nvPicPr>
        <p:blipFill>
          <a:blip r:embed="rId7">
            <a:extLst>
              <a:ext uri="{28A0092B-C50C-407E-A947-70E740481C1C}">
                <a14:useLocalDpi xmlns:a14="http://schemas.microsoft.com/office/drawing/2010/main" val="0"/>
              </a:ext>
            </a:extLst>
          </a:blip>
          <a:srcRect t="3310" b="3310"/>
          <a:stretch/>
        </p:blipFill>
        <p:spPr>
          <a:xfrm>
            <a:off x="8199733" y="9694606"/>
            <a:ext cx="7772400" cy="1847112"/>
          </a:xfrm>
          <a:prstGeom prst="roundRect">
            <a:avLst>
              <a:gd name="adj" fmla="val 223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fbeelding 7">
            <a:extLst>
              <a:ext uri="{FF2B5EF4-FFF2-40B4-BE49-F238E27FC236}">
                <a16:creationId xmlns:a16="http://schemas.microsoft.com/office/drawing/2014/main" id="{405CBA68-2B81-86A5-ACBF-B1ED39148FF1}"/>
              </a:ext>
            </a:extLst>
          </p:cNvPr>
          <p:cNvPicPr>
            <a:picLocks noChangeAspect="1"/>
          </p:cNvPicPr>
          <p:nvPr/>
        </p:nvPicPr>
        <p:blipFill>
          <a:blip r:embed="rId8">
            <a:extLst>
              <a:ext uri="{28A0092B-C50C-407E-A947-70E740481C1C}">
                <a14:useLocalDpi xmlns:a14="http://schemas.microsoft.com/office/drawing/2010/main" val="0"/>
              </a:ext>
            </a:extLst>
          </a:blip>
          <a:srcRect t="-1100" b="24440"/>
          <a:stretch>
            <a:fillRect/>
          </a:stretch>
        </p:blipFill>
        <p:spPr>
          <a:xfrm>
            <a:off x="15795797" y="7169729"/>
            <a:ext cx="7607172" cy="3566160"/>
          </a:xfrm>
          <a:prstGeom prst="roundRect">
            <a:avLst>
              <a:gd name="adj" fmla="val 86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kstvak 9">
            <a:extLst>
              <a:ext uri="{FF2B5EF4-FFF2-40B4-BE49-F238E27FC236}">
                <a16:creationId xmlns:a16="http://schemas.microsoft.com/office/drawing/2014/main" id="{9E3684B6-FBFC-3EC9-4B2A-79A1E029A289}"/>
              </a:ext>
            </a:extLst>
          </p:cNvPr>
          <p:cNvSpPr txBox="1"/>
          <p:nvPr/>
        </p:nvSpPr>
        <p:spPr>
          <a:xfrm>
            <a:off x="17052835" y="12186000"/>
            <a:ext cx="6888424" cy="646331"/>
          </a:xfrm>
          <a:prstGeom prst="rect">
            <a:avLst/>
          </a:prstGeom>
          <a:noFill/>
        </p:spPr>
        <p:txBody>
          <a:bodyPr wrap="none" rtlCol="0">
            <a:spAutoFit/>
          </a:bodyPr>
          <a:lstStyle/>
          <a:p>
            <a:r>
              <a:rPr lang="nl-BE" dirty="0">
                <a:solidFill>
                  <a:schemeClr val="accent6">
                    <a:lumMod val="75000"/>
                  </a:schemeClr>
                </a:solidFill>
              </a:rPr>
              <a:t>[</a:t>
            </a:r>
            <a:r>
              <a:rPr lang="nl-BE" dirty="0">
                <a:solidFill>
                  <a:schemeClr val="accent6">
                    <a:lumMod val="75000"/>
                  </a:schemeClr>
                </a:solidFill>
                <a:latin typeface="+mn-lt"/>
              </a:rPr>
              <a:t>0xPARC/zk-bug-tracker</a:t>
            </a:r>
            <a:r>
              <a:rPr lang="nl-BE" dirty="0">
                <a:solidFill>
                  <a:schemeClr val="accent6">
                    <a:lumMod val="75000"/>
                  </a:schemeClr>
                </a:solidFill>
              </a:rPr>
              <a:t>, </a:t>
            </a:r>
            <a:r>
              <a:rPr lang="nl-BE" dirty="0">
                <a:solidFill>
                  <a:schemeClr val="accent6">
                    <a:lumMod val="75000"/>
                  </a:schemeClr>
                </a:solidFill>
                <a:latin typeface="+mn-lt"/>
              </a:rPr>
              <a:t>GitHub</a:t>
            </a:r>
            <a:r>
              <a:rPr lang="nl-BE" dirty="0">
                <a:solidFill>
                  <a:schemeClr val="accent6">
                    <a:lumMod val="75000"/>
                  </a:schemeClr>
                </a:solidFill>
              </a:rPr>
              <a:t>]</a:t>
            </a:r>
          </a:p>
        </p:txBody>
      </p:sp>
      <p:sp>
        <p:nvSpPr>
          <p:cNvPr id="11" name="Tekstvak 10">
            <a:extLst>
              <a:ext uri="{FF2B5EF4-FFF2-40B4-BE49-F238E27FC236}">
                <a16:creationId xmlns:a16="http://schemas.microsoft.com/office/drawing/2014/main" id="{10BB818A-1FB6-354B-639A-1122860B3B7E}"/>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26</a:t>
            </a:r>
          </a:p>
        </p:txBody>
      </p:sp>
    </p:spTree>
    <p:extLst>
      <p:ext uri="{BB962C8B-B14F-4D97-AF65-F5344CB8AC3E}">
        <p14:creationId xmlns:p14="http://schemas.microsoft.com/office/powerpoint/2010/main" val="36008469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054C-D292-91A0-A485-EB2C89AA843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965173F-DF4A-ABF8-5571-1EED092EC034}"/>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013F"/>
                </a:solidFill>
                <a:latin typeface="+mj-lt"/>
              </a:rPr>
              <a:t>Contributions</a:t>
            </a:r>
          </a:p>
        </p:txBody>
      </p:sp>
      <p:sp>
        <p:nvSpPr>
          <p:cNvPr id="7" name="Tekstvak 6">
            <a:extLst>
              <a:ext uri="{FF2B5EF4-FFF2-40B4-BE49-F238E27FC236}">
                <a16:creationId xmlns:a16="http://schemas.microsoft.com/office/drawing/2014/main" id="{6C91ABE0-864D-0DC0-1233-59C43FC98CA2}"/>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Courier New" panose="02070309020205020404" pitchFamily="49" charset="0"/>
              <a:buChar char="o"/>
            </a:pPr>
            <a:r>
              <a:rPr lang="nl-BE" sz="6000" b="1" u="sng" dirty="0">
                <a:solidFill>
                  <a:srgbClr val="1B243A"/>
                </a:solidFill>
              </a:rPr>
              <a:t>Formalization: Domain Consistency Model (DCM)</a:t>
            </a:r>
          </a:p>
          <a:p>
            <a:pPr marL="857250" indent="-857250">
              <a:lnSpc>
                <a:spcPct val="150000"/>
              </a:lnSpc>
              <a:buFont typeface="Courier New" panose="02070309020205020404" pitchFamily="49" charset="0"/>
              <a:buChar char="o"/>
            </a:pPr>
            <a:r>
              <a:rPr lang="nl-BE" sz="6000" b="1" dirty="0">
                <a:solidFill>
                  <a:srgbClr val="1B243A"/>
                </a:solidFill>
              </a:rPr>
              <a:t>Algorithm: Value Inference Engine</a:t>
            </a:r>
          </a:p>
          <a:p>
            <a:pPr marL="857250" indent="-857250">
              <a:lnSpc>
                <a:spcPct val="150000"/>
              </a:lnSpc>
              <a:buFont typeface="Courier New" panose="02070309020205020404" pitchFamily="49" charset="0"/>
              <a:buChar char="o"/>
            </a:pPr>
            <a:r>
              <a:rPr lang="nl-BE" sz="6000" b="1"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1790985544"/>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17382-3198-C190-8DD7-3DCBAC2323F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E093681A-EB3D-91A8-5698-3077A57E9D3C}"/>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2" name="Tekstvak 1">
            <a:extLst>
              <a:ext uri="{FF2B5EF4-FFF2-40B4-BE49-F238E27FC236}">
                <a16:creationId xmlns:a16="http://schemas.microsoft.com/office/drawing/2014/main" id="{061380E5-78E3-08CA-7723-FAA2FC4FD44E}"/>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4" name="Rechte verbindingslijn met pijl 3">
            <a:extLst>
              <a:ext uri="{FF2B5EF4-FFF2-40B4-BE49-F238E27FC236}">
                <a16:creationId xmlns:a16="http://schemas.microsoft.com/office/drawing/2014/main" id="{5BE51492-65E6-A8B8-2A08-DB5607ED483D}"/>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0A2F7B94-594C-E327-E36A-2681EBAF82B8}"/>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10" name="Rechte verbindingslijn met pijl 9">
            <a:extLst>
              <a:ext uri="{FF2B5EF4-FFF2-40B4-BE49-F238E27FC236}">
                <a16:creationId xmlns:a16="http://schemas.microsoft.com/office/drawing/2014/main" id="{1BACC1F8-8639-2B11-155A-5C632505F94B}"/>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7FC3A53C-AC7E-B924-F96E-DAA1F6336AF5}"/>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9646959E-1347-1865-E9B7-37CF66A7DABE}"/>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1688853C-AE51-9EF5-9299-32B5952CB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C045285B-3C4E-B4AA-C1D7-86F10F32E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043CD2F8-6A49-6BA0-03B5-859407113693}"/>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191BD7F8-7501-034A-7037-3FD5CF8E643D}"/>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22" name="Tabel 21">
            <a:extLst>
              <a:ext uri="{FF2B5EF4-FFF2-40B4-BE49-F238E27FC236}">
                <a16:creationId xmlns:a16="http://schemas.microsoft.com/office/drawing/2014/main" id="{CE015594-00D8-F15D-3D87-E7CBFD42F0F2}"/>
              </a:ext>
            </a:extLst>
          </p:cNvPr>
          <p:cNvGraphicFramePr>
            <a:graphicFrameLocks noGrp="1"/>
          </p:cNvGraphicFramePr>
          <p:nvPr>
            <p:extLst>
              <p:ext uri="{D42A27DB-BD31-4B8C-83A1-F6EECF244321}">
                <p14:modId xmlns:p14="http://schemas.microsoft.com/office/powerpoint/2010/main" val="1977610098"/>
              </p:ext>
            </p:extLst>
          </p:nvPr>
        </p:nvGraphicFramePr>
        <p:xfrm>
          <a:off x="1486800" y="8929129"/>
          <a:ext cx="5804784" cy="6625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bl>
          </a:graphicData>
        </a:graphic>
      </p:graphicFrame>
      <p:graphicFrame>
        <p:nvGraphicFramePr>
          <p:cNvPr id="23" name="Tabel 22">
            <a:extLst>
              <a:ext uri="{FF2B5EF4-FFF2-40B4-BE49-F238E27FC236}">
                <a16:creationId xmlns:a16="http://schemas.microsoft.com/office/drawing/2014/main" id="{98516A4E-9D79-ECE7-B59D-9E1CF911D45F}"/>
              </a:ext>
            </a:extLst>
          </p:cNvPr>
          <p:cNvGraphicFramePr>
            <a:graphicFrameLocks noGrp="1"/>
          </p:cNvGraphicFramePr>
          <p:nvPr>
            <p:extLst>
              <p:ext uri="{D42A27DB-BD31-4B8C-83A1-F6EECF244321}">
                <p14:modId xmlns:p14="http://schemas.microsoft.com/office/powerpoint/2010/main" val="3510960058"/>
              </p:ext>
            </p:extLst>
          </p:nvPr>
        </p:nvGraphicFramePr>
        <p:xfrm>
          <a:off x="16854428" y="8929129"/>
          <a:ext cx="5804784" cy="6625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bl>
          </a:graphicData>
        </a:graphic>
      </p:graphicFrame>
      <p:sp>
        <p:nvSpPr>
          <p:cNvPr id="6" name="Tekstvak 5">
            <a:extLst>
              <a:ext uri="{FF2B5EF4-FFF2-40B4-BE49-F238E27FC236}">
                <a16:creationId xmlns:a16="http://schemas.microsoft.com/office/drawing/2014/main" id="{4DA7F4E0-C7A3-A616-DFF6-009D247D73CC}"/>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31</a:t>
            </a:r>
          </a:p>
        </p:txBody>
      </p:sp>
    </p:spTree>
    <p:extLst>
      <p:ext uri="{BB962C8B-B14F-4D97-AF65-F5344CB8AC3E}">
        <p14:creationId xmlns:p14="http://schemas.microsoft.com/office/powerpoint/2010/main" val="3488451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FC34-5E14-C877-D480-74CCB0323FF6}"/>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C396251F-38E3-2449-00A4-F7119D499895}"/>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31</a:t>
            </a:r>
          </a:p>
        </p:txBody>
      </p:sp>
      <p:sp>
        <p:nvSpPr>
          <p:cNvPr id="7" name="Tekstvak 6">
            <a:extLst>
              <a:ext uri="{FF2B5EF4-FFF2-40B4-BE49-F238E27FC236}">
                <a16:creationId xmlns:a16="http://schemas.microsoft.com/office/drawing/2014/main" id="{29288229-4E4B-C6C6-5679-600056A10186}"/>
              </a:ext>
            </a:extLst>
          </p:cNvPr>
          <p:cNvSpPr txBox="1"/>
          <p:nvPr/>
        </p:nvSpPr>
        <p:spPr>
          <a:xfrm>
            <a:off x="1132204" y="921157"/>
            <a:ext cx="19225227"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Domain Consistency Model (DCM)</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8" name="Afbeelding 7">
            <a:extLst>
              <a:ext uri="{FF2B5EF4-FFF2-40B4-BE49-F238E27FC236}">
                <a16:creationId xmlns:a16="http://schemas.microsoft.com/office/drawing/2014/main" id="{E3640B05-D58C-2C8F-07F0-8C7E1AB1C3BE}"/>
              </a:ext>
            </a:extLst>
          </p:cNvPr>
          <p:cNvPicPr>
            <a:picLocks noChangeAspect="1"/>
          </p:cNvPicPr>
          <p:nvPr/>
        </p:nvPicPr>
        <p:blipFill>
          <a:blip r:embed="rId3"/>
          <a:stretch>
            <a:fillRect/>
          </a:stretch>
        </p:blipFill>
        <p:spPr>
          <a:xfrm>
            <a:off x="1278936" y="3220057"/>
            <a:ext cx="6825520" cy="3947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Afbeelding 8">
            <a:extLst>
              <a:ext uri="{FF2B5EF4-FFF2-40B4-BE49-F238E27FC236}">
                <a16:creationId xmlns:a16="http://schemas.microsoft.com/office/drawing/2014/main" id="{8F362FD3-0D83-D777-CF6A-02F9CB6C32B5}"/>
              </a:ext>
            </a:extLst>
          </p:cNvPr>
          <p:cNvPicPr>
            <a:picLocks noChangeAspect="1"/>
          </p:cNvPicPr>
          <p:nvPr/>
        </p:nvPicPr>
        <p:blipFill>
          <a:blip r:embed="rId4"/>
          <a:stretch>
            <a:fillRect/>
          </a:stretch>
        </p:blipFill>
        <p:spPr>
          <a:xfrm>
            <a:off x="16273195" y="5851525"/>
            <a:ext cx="6451600" cy="3365500"/>
          </a:xfrm>
          <a:prstGeom prst="round2DiagRect">
            <a:avLst>
              <a:gd name="adj1" fmla="val 11351"/>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Afbeelding 10">
            <a:extLst>
              <a:ext uri="{FF2B5EF4-FFF2-40B4-BE49-F238E27FC236}">
                <a16:creationId xmlns:a16="http://schemas.microsoft.com/office/drawing/2014/main" id="{86BC7D95-A2A2-3B85-2D35-1BFA30382B5C}"/>
              </a:ext>
            </a:extLst>
          </p:cNvPr>
          <p:cNvPicPr>
            <a:picLocks noChangeAspect="1"/>
          </p:cNvPicPr>
          <p:nvPr/>
        </p:nvPicPr>
        <p:blipFill>
          <a:blip r:embed="rId5"/>
          <a:stretch>
            <a:fillRect/>
          </a:stretch>
        </p:blipFill>
        <p:spPr>
          <a:xfrm>
            <a:off x="9110199" y="2957844"/>
            <a:ext cx="7162996" cy="2529788"/>
          </a:xfrm>
          <a:prstGeom prst="round2DiagRect">
            <a:avLst>
              <a:gd name="adj1" fmla="val 10184"/>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Afbeelding 11">
            <a:extLst>
              <a:ext uri="{FF2B5EF4-FFF2-40B4-BE49-F238E27FC236}">
                <a16:creationId xmlns:a16="http://schemas.microsoft.com/office/drawing/2014/main" id="{B9511D2C-6578-6245-7F7E-5C5BD6ECC5B7}"/>
              </a:ext>
            </a:extLst>
          </p:cNvPr>
          <p:cNvPicPr>
            <a:picLocks noChangeAspect="1"/>
          </p:cNvPicPr>
          <p:nvPr/>
        </p:nvPicPr>
        <p:blipFill>
          <a:blip r:embed="rId6"/>
          <a:stretch>
            <a:fillRect/>
          </a:stretch>
        </p:blipFill>
        <p:spPr>
          <a:xfrm>
            <a:off x="9110199" y="6401925"/>
            <a:ext cx="6400800" cy="3098800"/>
          </a:xfrm>
          <a:prstGeom prst="round2DiagRect">
            <a:avLst>
              <a:gd name="adj1" fmla="val 8763"/>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Afbeelding 12">
            <a:extLst>
              <a:ext uri="{FF2B5EF4-FFF2-40B4-BE49-F238E27FC236}">
                <a16:creationId xmlns:a16="http://schemas.microsoft.com/office/drawing/2014/main" id="{D85DA6B1-DFF7-4601-68C8-E344DEC7E3A3}"/>
              </a:ext>
            </a:extLst>
          </p:cNvPr>
          <p:cNvPicPr>
            <a:picLocks noChangeAspect="1"/>
          </p:cNvPicPr>
          <p:nvPr/>
        </p:nvPicPr>
        <p:blipFill>
          <a:blip r:embed="rId7"/>
          <a:stretch>
            <a:fillRect/>
          </a:stretch>
        </p:blipFill>
        <p:spPr>
          <a:xfrm>
            <a:off x="12652489" y="10270400"/>
            <a:ext cx="6613897" cy="2239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Afbeelding 13">
            <a:extLst>
              <a:ext uri="{FF2B5EF4-FFF2-40B4-BE49-F238E27FC236}">
                <a16:creationId xmlns:a16="http://schemas.microsoft.com/office/drawing/2014/main" id="{A07E8AC3-1A04-B572-35AE-75EFA211609B}"/>
              </a:ext>
            </a:extLst>
          </p:cNvPr>
          <p:cNvPicPr>
            <a:picLocks noChangeAspect="1"/>
          </p:cNvPicPr>
          <p:nvPr/>
        </p:nvPicPr>
        <p:blipFill>
          <a:blip r:embed="rId8"/>
          <a:stretch>
            <a:fillRect/>
          </a:stretch>
        </p:blipFill>
        <p:spPr>
          <a:xfrm>
            <a:off x="2004714" y="8142927"/>
            <a:ext cx="6413500" cy="3111500"/>
          </a:xfrm>
          <a:prstGeom prst="round2DiagRect">
            <a:avLst>
              <a:gd name="adj1" fmla="val 13402"/>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161240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7D57B-51F4-9B7D-7FFB-3A4E56AB097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03D9F69-9FE4-E7DE-4C86-E1F9F5EB9CE2}"/>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EEA95760-E4BD-9636-053D-31931CD67B91}"/>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AA6D292-6794-9878-0002-029F4E94272A}"/>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E09B37FA-9202-4461-9499-1D85123D18B3}"/>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6D4A46C9-5294-210A-23A0-F37B47966BC2}"/>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4EF769A-C075-4B99-CA99-E6223412B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9AA76224-48CD-FEA3-61C0-A4CED20EB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B8EB4686-E3C4-5178-8A6B-7DF3F96DFDD4}"/>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6E562DD5-17BC-F506-EDFA-A190261B16A6}"/>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CD3D216D-51E0-079A-5CA2-3BB5E206AB1B}"/>
              </a:ext>
            </a:extLst>
          </p:cNvPr>
          <p:cNvGraphicFramePr>
            <a:graphicFrameLocks noGrp="1"/>
          </p:cNvGraphicFramePr>
          <p:nvPr>
            <p:extLst>
              <p:ext uri="{D42A27DB-BD31-4B8C-83A1-F6EECF244321}">
                <p14:modId xmlns:p14="http://schemas.microsoft.com/office/powerpoint/2010/main" val="3574095713"/>
              </p:ext>
            </p:extLst>
          </p:nvPr>
        </p:nvGraphicFramePr>
        <p:xfrm>
          <a:off x="14868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bl>
          </a:graphicData>
        </a:graphic>
      </p:graphicFrame>
      <p:graphicFrame>
        <p:nvGraphicFramePr>
          <p:cNvPr id="7" name="Tabel 6">
            <a:extLst>
              <a:ext uri="{FF2B5EF4-FFF2-40B4-BE49-F238E27FC236}">
                <a16:creationId xmlns:a16="http://schemas.microsoft.com/office/drawing/2014/main" id="{5D80780C-6108-E646-49BA-B86038E28DC4}"/>
              </a:ext>
            </a:extLst>
          </p:cNvPr>
          <p:cNvGraphicFramePr>
            <a:graphicFrameLocks noGrp="1"/>
          </p:cNvGraphicFramePr>
          <p:nvPr>
            <p:extLst>
              <p:ext uri="{D42A27DB-BD31-4B8C-83A1-F6EECF244321}">
                <p14:modId xmlns:p14="http://schemas.microsoft.com/office/powerpoint/2010/main" val="3612317371"/>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bl>
          </a:graphicData>
        </a:graphic>
      </p:graphicFrame>
      <p:sp>
        <p:nvSpPr>
          <p:cNvPr id="8" name="Tekstvak 7">
            <a:extLst>
              <a:ext uri="{FF2B5EF4-FFF2-40B4-BE49-F238E27FC236}">
                <a16:creationId xmlns:a16="http://schemas.microsoft.com/office/drawing/2014/main" id="{8F22C745-C9A6-4B7D-8FFE-499F7A707422}"/>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9" name="Rechthoek 8">
            <a:extLst>
              <a:ext uri="{FF2B5EF4-FFF2-40B4-BE49-F238E27FC236}">
                <a16:creationId xmlns:a16="http://schemas.microsoft.com/office/drawing/2014/main" id="{5660D083-4DD3-A427-5A25-1CEC33BA9049}"/>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2" name="Tekstvak 1">
            <a:extLst>
              <a:ext uri="{FF2B5EF4-FFF2-40B4-BE49-F238E27FC236}">
                <a16:creationId xmlns:a16="http://schemas.microsoft.com/office/drawing/2014/main" id="{75700DDF-C2CB-CC59-226E-2E635D5E3A1A}"/>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32</a:t>
            </a:r>
          </a:p>
        </p:txBody>
      </p:sp>
    </p:spTree>
    <p:extLst>
      <p:ext uri="{BB962C8B-B14F-4D97-AF65-F5344CB8AC3E}">
        <p14:creationId xmlns:p14="http://schemas.microsoft.com/office/powerpoint/2010/main" val="286964382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7A36-C68C-DC0A-EFAB-9207EA5AEEA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F828A33-E53B-5E62-40DE-6AB19C5F29D1}"/>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D90D5F10-5246-FC66-A557-D3C18F08A683}"/>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6BA4836-89A7-BC4F-721D-5AE7E7CD500A}"/>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6AAEDE3-25E9-9E09-AB05-B540FDC38E0A}"/>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263D1157-B1E6-1E88-E442-13CEBA698180}"/>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A5A1E9F9-F6FB-131A-05AE-4676B8E62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29073466-37A1-9998-7970-AB8B95295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7482EECF-A33C-EEE9-7B86-E5240B3C10D4}"/>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E554D649-1CB9-4E69-66C1-877C90851995}"/>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8" name="Tabel 7">
            <a:extLst>
              <a:ext uri="{FF2B5EF4-FFF2-40B4-BE49-F238E27FC236}">
                <a16:creationId xmlns:a16="http://schemas.microsoft.com/office/drawing/2014/main" id="{E44C99D3-D92C-4CCC-53BC-6E82F088BEAA}"/>
              </a:ext>
            </a:extLst>
          </p:cNvPr>
          <p:cNvGraphicFramePr>
            <a:graphicFrameLocks noGrp="1"/>
          </p:cNvGraphicFramePr>
          <p:nvPr>
            <p:extLst>
              <p:ext uri="{D42A27DB-BD31-4B8C-83A1-F6EECF244321}">
                <p14:modId xmlns:p14="http://schemas.microsoft.com/office/powerpoint/2010/main" val="4240136452"/>
              </p:ext>
            </p:extLst>
          </p:nvPr>
        </p:nvGraphicFramePr>
        <p:xfrm>
          <a:off x="1486800" y="8929129"/>
          <a:ext cx="5804784" cy="198757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bl>
          </a:graphicData>
        </a:graphic>
      </p:graphicFrame>
      <p:graphicFrame>
        <p:nvGraphicFramePr>
          <p:cNvPr id="9" name="Tabel 8">
            <a:extLst>
              <a:ext uri="{FF2B5EF4-FFF2-40B4-BE49-F238E27FC236}">
                <a16:creationId xmlns:a16="http://schemas.microsoft.com/office/drawing/2014/main" id="{DCC11882-DC1F-0A2E-752D-5FE51B2A2E85}"/>
              </a:ext>
            </a:extLst>
          </p:cNvPr>
          <p:cNvGraphicFramePr>
            <a:graphicFrameLocks noGrp="1"/>
          </p:cNvGraphicFramePr>
          <p:nvPr>
            <p:extLst>
              <p:ext uri="{D42A27DB-BD31-4B8C-83A1-F6EECF244321}">
                <p14:modId xmlns:p14="http://schemas.microsoft.com/office/powerpoint/2010/main" val="3308114191"/>
              </p:ext>
            </p:extLst>
          </p:nvPr>
        </p:nvGraphicFramePr>
        <p:xfrm>
          <a:off x="16855200" y="8929129"/>
          <a:ext cx="5804784" cy="198757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bl>
          </a:graphicData>
        </a:graphic>
      </p:graphicFrame>
      <p:sp>
        <p:nvSpPr>
          <p:cNvPr id="11" name="Tekstvak 10">
            <a:extLst>
              <a:ext uri="{FF2B5EF4-FFF2-40B4-BE49-F238E27FC236}">
                <a16:creationId xmlns:a16="http://schemas.microsoft.com/office/drawing/2014/main" id="{B5188A9E-0CCC-6B64-C672-683EB0E61FAB}"/>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2" name="Rechthoek 11">
            <a:extLst>
              <a:ext uri="{FF2B5EF4-FFF2-40B4-BE49-F238E27FC236}">
                <a16:creationId xmlns:a16="http://schemas.microsoft.com/office/drawing/2014/main" id="{C40429D4-1A1F-8637-3B4E-64177DD36D13}"/>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2" name="Tekstvak 1">
            <a:extLst>
              <a:ext uri="{FF2B5EF4-FFF2-40B4-BE49-F238E27FC236}">
                <a16:creationId xmlns:a16="http://schemas.microsoft.com/office/drawing/2014/main" id="{346D0D4F-3100-031E-2EAF-72E251E6A5F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33</a:t>
            </a:r>
          </a:p>
        </p:txBody>
      </p:sp>
    </p:spTree>
    <p:extLst>
      <p:ext uri="{BB962C8B-B14F-4D97-AF65-F5344CB8AC3E}">
        <p14:creationId xmlns:p14="http://schemas.microsoft.com/office/powerpoint/2010/main" val="126987690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180C3-19D5-0C5B-72C4-A0404833F0B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0771E16-A7DA-2278-E7FE-3257180C73AE}"/>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5F99BA58-CF6F-BF6E-49A8-300E61D4E4CB}"/>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BB30EC1A-EFBC-EB20-D2C4-D26E964E35D7}"/>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4966268A-DB56-C566-3E6C-2494EC5AC700}"/>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DB0C4641-5998-425A-73A2-B553539B93B9}"/>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3D9700F4-D8F4-8C44-20D6-C372903DD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C6C82A79-5350-D3CA-8F92-38C7C807D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F1469800-6D8D-D998-03C9-950729BAA6B1}"/>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35FD2423-9100-6D3B-E976-7F985D362FCB}"/>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7F949B79-9E0D-AD7B-CBBB-492E59711677}"/>
              </a:ext>
            </a:extLst>
          </p:cNvPr>
          <p:cNvGraphicFramePr>
            <a:graphicFrameLocks noGrp="1"/>
          </p:cNvGraphicFramePr>
          <p:nvPr>
            <p:extLst>
              <p:ext uri="{D42A27DB-BD31-4B8C-83A1-F6EECF244321}">
                <p14:modId xmlns:p14="http://schemas.microsoft.com/office/powerpoint/2010/main" val="2786661400"/>
              </p:ext>
            </p:extLst>
          </p:nvPr>
        </p:nvGraphicFramePr>
        <p:xfrm>
          <a:off x="1486800" y="8929129"/>
          <a:ext cx="5804784" cy="265010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bl>
          </a:graphicData>
        </a:graphic>
      </p:graphicFrame>
      <p:graphicFrame>
        <p:nvGraphicFramePr>
          <p:cNvPr id="7" name="Tabel 6">
            <a:extLst>
              <a:ext uri="{FF2B5EF4-FFF2-40B4-BE49-F238E27FC236}">
                <a16:creationId xmlns:a16="http://schemas.microsoft.com/office/drawing/2014/main" id="{4E0030BC-D13C-1929-13D2-EC1FCB9F1825}"/>
              </a:ext>
            </a:extLst>
          </p:cNvPr>
          <p:cNvGraphicFramePr>
            <a:graphicFrameLocks noGrp="1"/>
          </p:cNvGraphicFramePr>
          <p:nvPr>
            <p:extLst>
              <p:ext uri="{D42A27DB-BD31-4B8C-83A1-F6EECF244321}">
                <p14:modId xmlns:p14="http://schemas.microsoft.com/office/powerpoint/2010/main" val="1712479773"/>
              </p:ext>
            </p:extLst>
          </p:nvPr>
        </p:nvGraphicFramePr>
        <p:xfrm>
          <a:off x="16855200" y="8929129"/>
          <a:ext cx="5804784" cy="265010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bl>
          </a:graphicData>
        </a:graphic>
      </p:graphicFrame>
      <p:sp>
        <p:nvSpPr>
          <p:cNvPr id="11" name="Tekstvak 10">
            <a:extLst>
              <a:ext uri="{FF2B5EF4-FFF2-40B4-BE49-F238E27FC236}">
                <a16:creationId xmlns:a16="http://schemas.microsoft.com/office/drawing/2014/main" id="{4CBA47B7-72FB-6688-5695-B74AC12EFA0D}"/>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2" name="Rechthoek 11">
            <a:extLst>
              <a:ext uri="{FF2B5EF4-FFF2-40B4-BE49-F238E27FC236}">
                <a16:creationId xmlns:a16="http://schemas.microsoft.com/office/drawing/2014/main" id="{DCD815D3-CCA8-747F-771B-7EB17496EA90}"/>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5" name="Rechte verbindingslijn 4">
            <a:extLst>
              <a:ext uri="{FF2B5EF4-FFF2-40B4-BE49-F238E27FC236}">
                <a16:creationId xmlns:a16="http://schemas.microsoft.com/office/drawing/2014/main" id="{83F00222-D763-16CB-0312-EF722EDA0CAE}"/>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7B6C79B-B65B-CCDB-2A07-7786DED1FF07}"/>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EC8B23D5-EAEA-3A2B-C08A-F23FDC94855E}"/>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01A0D29-B9C1-CCE4-E8E2-4D8AE55D037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34</a:t>
            </a:r>
          </a:p>
        </p:txBody>
      </p:sp>
    </p:spTree>
    <p:extLst>
      <p:ext uri="{BB962C8B-B14F-4D97-AF65-F5344CB8AC3E}">
        <p14:creationId xmlns:p14="http://schemas.microsoft.com/office/powerpoint/2010/main" val="388758883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8C1D-FED1-AA1F-9266-B0523922EE1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8D51754-03EE-832F-E684-B3276A8C1203}"/>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D59B356A-65E2-477B-538D-D15DBE5A8607}"/>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08D6A636-9D08-2E10-15A4-A59047FC6697}"/>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DE36694E-CFDD-2B25-93E7-BF3CDC07C0A8}"/>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627CE920-B491-174F-EDFB-4461BBEB62E2}"/>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039C37F5-6406-136B-1144-CE8BB4378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E3A5E64D-A502-9937-2BCF-649A91D43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B9CF2BC6-0DF2-9363-5148-EC75F485A965}"/>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54DE8EEC-AC88-308C-1DB9-2E45A008679C}"/>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8" name="Tabel 7">
            <a:extLst>
              <a:ext uri="{FF2B5EF4-FFF2-40B4-BE49-F238E27FC236}">
                <a16:creationId xmlns:a16="http://schemas.microsoft.com/office/drawing/2014/main" id="{B38B6C11-FA91-7F46-5B64-B8AC2484AB21}"/>
              </a:ext>
            </a:extLst>
          </p:cNvPr>
          <p:cNvGraphicFramePr>
            <a:graphicFrameLocks noGrp="1"/>
          </p:cNvGraphicFramePr>
          <p:nvPr>
            <p:extLst>
              <p:ext uri="{D42A27DB-BD31-4B8C-83A1-F6EECF244321}">
                <p14:modId xmlns:p14="http://schemas.microsoft.com/office/powerpoint/2010/main" val="1404184339"/>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9" name="Tabel 8">
            <a:extLst>
              <a:ext uri="{FF2B5EF4-FFF2-40B4-BE49-F238E27FC236}">
                <a16:creationId xmlns:a16="http://schemas.microsoft.com/office/drawing/2014/main" id="{CDF2FD6C-9A9A-EF75-D2B3-25BC0E8933F4}"/>
              </a:ext>
            </a:extLst>
          </p:cNvPr>
          <p:cNvGraphicFramePr>
            <a:graphicFrameLocks noGrp="1"/>
          </p:cNvGraphicFramePr>
          <p:nvPr>
            <p:extLst>
              <p:ext uri="{D42A27DB-BD31-4B8C-83A1-F6EECF244321}">
                <p14:modId xmlns:p14="http://schemas.microsoft.com/office/powerpoint/2010/main" val="3697581668"/>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1" name="Tekstvak 10">
            <a:extLst>
              <a:ext uri="{FF2B5EF4-FFF2-40B4-BE49-F238E27FC236}">
                <a16:creationId xmlns:a16="http://schemas.microsoft.com/office/drawing/2014/main" id="{DEE81539-4F2E-B32A-8C77-2701D4505AC9}"/>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2" name="Rechthoek 11">
            <a:extLst>
              <a:ext uri="{FF2B5EF4-FFF2-40B4-BE49-F238E27FC236}">
                <a16:creationId xmlns:a16="http://schemas.microsoft.com/office/drawing/2014/main" id="{F6FCFFF2-7338-6CC2-4207-E27696203497}"/>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pic>
        <p:nvPicPr>
          <p:cNvPr id="4098" name="Picture 2" descr="Three dots - Free interface icons">
            <a:extLst>
              <a:ext uri="{FF2B5EF4-FFF2-40B4-BE49-F238E27FC236}">
                <a16:creationId xmlns:a16="http://schemas.microsoft.com/office/drawing/2014/main" id="{F6063151-0218-D80E-AA2C-252937753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ree dots - Free interface icons">
            <a:extLst>
              <a:ext uri="{FF2B5EF4-FFF2-40B4-BE49-F238E27FC236}">
                <a16:creationId xmlns:a16="http://schemas.microsoft.com/office/drawing/2014/main" id="{76CECAEE-CACD-B080-3028-9B64CCA93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59F47B69-69F1-4A5D-F18A-E536917B4068}"/>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11F86688-D7BF-5B4D-B683-42656128CC1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AEB1FE0C-4EB6-C78B-5C2C-77508BD2D52A}"/>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84423396-67E2-BD2A-6C17-72E6DB8848A1}"/>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78F5727-EA28-B1FE-193C-10C646B0A860}"/>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216EF7B9-0B12-E711-4A39-E6C648934531}"/>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CA87804A-8F2C-1F2B-C320-C7619F86AD3B}"/>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35</a:t>
            </a:r>
          </a:p>
        </p:txBody>
      </p:sp>
    </p:spTree>
    <p:extLst>
      <p:ext uri="{BB962C8B-B14F-4D97-AF65-F5344CB8AC3E}">
        <p14:creationId xmlns:p14="http://schemas.microsoft.com/office/powerpoint/2010/main" val="366489422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3F81-A756-135E-7FBA-88AC4B90DDE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92E3D0C-E2A2-F616-35BB-497DDD3645ED}"/>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CD42876A-A3DC-589C-9AB6-90EF6280B246}"/>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B6F1AA1B-805B-DB73-1D21-72D80F770CD8}"/>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3A836341-86B2-393E-EF9B-7D095BAB76ED}"/>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28ADAE34-6D49-3923-7398-3F7269AB5DEC}"/>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80931941-56D2-26CE-88F2-F3A0699FB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DF79A6A3-8E1B-8893-1821-05238DB2C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DE3EE9E6-8F05-5416-7385-81746558AEC9}"/>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DD7FD579-262A-4EB8-B32B-FC1701783686}"/>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AC55E4ED-D497-F68E-CEC2-EEA516F0F9D0}"/>
              </a:ext>
            </a:extLst>
          </p:cNvPr>
          <p:cNvGraphicFramePr>
            <a:graphicFrameLocks noGrp="1"/>
          </p:cNvGraphicFramePr>
          <p:nvPr>
            <p:extLst>
              <p:ext uri="{D42A27DB-BD31-4B8C-83A1-F6EECF244321}">
                <p14:modId xmlns:p14="http://schemas.microsoft.com/office/powerpoint/2010/main" val="2927593386"/>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AE12D99A-96E0-F48E-D57F-7997EC09DEE2}"/>
              </a:ext>
            </a:extLst>
          </p:cNvPr>
          <p:cNvGraphicFramePr>
            <a:graphicFrameLocks noGrp="1"/>
          </p:cNvGraphicFramePr>
          <p:nvPr>
            <p:extLst>
              <p:ext uri="{D42A27DB-BD31-4B8C-83A1-F6EECF244321}">
                <p14:modId xmlns:p14="http://schemas.microsoft.com/office/powerpoint/2010/main" val="3290976606"/>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cxnSp>
        <p:nvCxnSpPr>
          <p:cNvPr id="11" name="Rechte verbindingslijn 10">
            <a:extLst>
              <a:ext uri="{FF2B5EF4-FFF2-40B4-BE49-F238E27FC236}">
                <a16:creationId xmlns:a16="http://schemas.microsoft.com/office/drawing/2014/main" id="{7D1C787D-8BD7-F133-FD0C-040E0B5C9D91}"/>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922E5425-2C46-2CE1-6AD7-AABDCC75B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13" name="Afgeronde rechthoek 12">
            <a:extLst>
              <a:ext uri="{FF2B5EF4-FFF2-40B4-BE49-F238E27FC236}">
                <a16:creationId xmlns:a16="http://schemas.microsoft.com/office/drawing/2014/main" id="{5F86F46B-5663-0809-7A82-951BDC7E653C}"/>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sp>
        <p:nvSpPr>
          <p:cNvPr id="14" name="Tekstvak 13">
            <a:extLst>
              <a:ext uri="{FF2B5EF4-FFF2-40B4-BE49-F238E27FC236}">
                <a16:creationId xmlns:a16="http://schemas.microsoft.com/office/drawing/2014/main" id="{3498D200-7EEF-D0F4-F418-500009D380AD}"/>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Rechthoek 16">
            <a:extLst>
              <a:ext uri="{FF2B5EF4-FFF2-40B4-BE49-F238E27FC236}">
                <a16:creationId xmlns:a16="http://schemas.microsoft.com/office/drawing/2014/main" id="{F823E4DF-89A1-27B9-0C81-0FA26B038D3A}"/>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pic>
        <p:nvPicPr>
          <p:cNvPr id="22" name="Picture 2" descr="Three dots - Free interface icons">
            <a:extLst>
              <a:ext uri="{FF2B5EF4-FFF2-40B4-BE49-F238E27FC236}">
                <a16:creationId xmlns:a16="http://schemas.microsoft.com/office/drawing/2014/main" id="{42501ED0-13D0-02C5-4583-F15860F06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ree dots - Free interface icons">
            <a:extLst>
              <a:ext uri="{FF2B5EF4-FFF2-40B4-BE49-F238E27FC236}">
                <a16:creationId xmlns:a16="http://schemas.microsoft.com/office/drawing/2014/main" id="{0797DC87-701A-3480-12FB-DBFD4B7EB5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C9B3E939-06F9-AA77-BCF9-1F8907331324}"/>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E44DB428-2903-F5B3-AD46-8019AB45A30D}"/>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4AD57A3C-2CD4-4B71-4BD8-3863CD8A6203}"/>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8B25550F-3ADB-4E8B-840B-22EA232DB359}"/>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8A3DAF7D-9051-EB7C-EF05-10AE61AAF9B6}"/>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B160AD8A-C037-C12E-EBC5-6B57E12DFA67}"/>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BADF2A32-1ECA-00B2-897E-BEB2FA6AB749}"/>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36</a:t>
            </a:r>
          </a:p>
        </p:txBody>
      </p:sp>
    </p:spTree>
    <p:extLst>
      <p:ext uri="{BB962C8B-B14F-4D97-AF65-F5344CB8AC3E}">
        <p14:creationId xmlns:p14="http://schemas.microsoft.com/office/powerpoint/2010/main" val="359009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5EF13-0016-52DA-264A-51853DE1271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CE3289A-46CD-E994-82C8-CB0E3CCBFB88}"/>
              </a:ext>
            </a:extLst>
          </p:cNvPr>
          <p:cNvSpPr txBox="1"/>
          <p:nvPr/>
        </p:nvSpPr>
        <p:spPr>
          <a:xfrm>
            <a:off x="1132205" y="921157"/>
            <a:ext cx="18815262"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Application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2" name="Tekstvak 1">
            <a:extLst>
              <a:ext uri="{FF2B5EF4-FFF2-40B4-BE49-F238E27FC236}">
                <a16:creationId xmlns:a16="http://schemas.microsoft.com/office/drawing/2014/main" id="{0A48EDD1-B2EB-646F-5BA0-9984F3877646}"/>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5</a:t>
            </a:r>
          </a:p>
        </p:txBody>
      </p:sp>
      <p:pic>
        <p:nvPicPr>
          <p:cNvPr id="11" name="Afbeelding 10">
            <a:extLst>
              <a:ext uri="{FF2B5EF4-FFF2-40B4-BE49-F238E27FC236}">
                <a16:creationId xmlns:a16="http://schemas.microsoft.com/office/drawing/2014/main" id="{3BB62B47-A815-AE68-0B59-0D337CCC17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20692" y="2794000"/>
            <a:ext cx="6536266" cy="8127999"/>
          </a:xfrm>
          <a:prstGeom prst="rect">
            <a:avLst/>
          </a:prstGeom>
        </p:spPr>
      </p:pic>
      <p:pic>
        <p:nvPicPr>
          <p:cNvPr id="4" name="Afbeelding 3">
            <a:extLst>
              <a:ext uri="{FF2B5EF4-FFF2-40B4-BE49-F238E27FC236}">
                <a16:creationId xmlns:a16="http://schemas.microsoft.com/office/drawing/2014/main" id="{3AA2DA81-9B26-88B0-FFAE-1FB262957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87" y="5904177"/>
            <a:ext cx="2197838" cy="2600056"/>
          </a:xfrm>
          <a:prstGeom prst="rect">
            <a:avLst/>
          </a:prstGeom>
        </p:spPr>
      </p:pic>
      <p:sp>
        <p:nvSpPr>
          <p:cNvPr id="5" name="Tekstvak 4">
            <a:extLst>
              <a:ext uri="{FF2B5EF4-FFF2-40B4-BE49-F238E27FC236}">
                <a16:creationId xmlns:a16="http://schemas.microsoft.com/office/drawing/2014/main" id="{164EB7AF-A6C6-300E-8383-79E9BC61BF88}"/>
              </a:ext>
            </a:extLst>
          </p:cNvPr>
          <p:cNvSpPr txBox="1"/>
          <p:nvPr/>
        </p:nvSpPr>
        <p:spPr>
          <a:xfrm>
            <a:off x="2333486" y="7232095"/>
            <a:ext cx="7991336" cy="1200329"/>
          </a:xfrm>
          <a:prstGeom prst="rect">
            <a:avLst/>
          </a:prstGeom>
          <a:noFill/>
        </p:spPr>
        <p:txBody>
          <a:bodyPr wrap="square" rtlCol="0">
            <a:spAutoFit/>
          </a:bodyPr>
          <a:lstStyle/>
          <a:p>
            <a:r>
              <a:rPr lang="nl-BE" sz="7200" b="1" dirty="0">
                <a:solidFill>
                  <a:srgbClr val="1B9197"/>
                </a:solidFill>
                <a:latin typeface="FUTURA MEDIUM" panose="020B0602020204020303" pitchFamily="34" charset="-79"/>
                <a:cs typeface="FUTURA MEDIUM" panose="020B0602020204020303" pitchFamily="34" charset="-79"/>
              </a:rPr>
              <a:t>Programmable!</a:t>
            </a:r>
          </a:p>
        </p:txBody>
      </p:sp>
    </p:spTree>
    <p:extLst>
      <p:ext uri="{BB962C8B-B14F-4D97-AF65-F5344CB8AC3E}">
        <p14:creationId xmlns:p14="http://schemas.microsoft.com/office/powerpoint/2010/main" val="2721595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68B1C-5256-FDBD-A3B6-789FB46B27D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7BA652D-2031-EBA8-060F-09DE277FD40A}"/>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66BBF00D-718D-067F-B6A0-0E4972921EE5}"/>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1E455E61-A2C9-87A8-760A-EB6078137EC4}"/>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8D7AEFD4-D3F8-738F-F95D-7254DE07B50C}"/>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00043912-B1F2-B5D3-41F3-0E37DB10CC48}"/>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7E07F5C1-E072-1483-E0E6-A840CB0D8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A3B4FE06-2E5B-2179-7CDF-63F6EEA99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7C2BBC28-7648-327E-E792-E2A0F50B1664}"/>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0B2A9D4E-C0A4-5FE9-B653-C27DAB7F8D16}"/>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1DF61784-F3FA-0D0D-204C-A0B3D7706392}"/>
              </a:ext>
            </a:extLst>
          </p:cNvPr>
          <p:cNvGraphicFramePr>
            <a:graphicFrameLocks noGrp="1"/>
          </p:cNvGraphicFramePr>
          <p:nvPr>
            <p:extLst>
              <p:ext uri="{D42A27DB-BD31-4B8C-83A1-F6EECF244321}">
                <p14:modId xmlns:p14="http://schemas.microsoft.com/office/powerpoint/2010/main" val="2671417208"/>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0486218E-0B0B-F9C9-060E-2030A30BD90F}"/>
              </a:ext>
            </a:extLst>
          </p:cNvPr>
          <p:cNvGraphicFramePr>
            <a:graphicFrameLocks noGrp="1"/>
          </p:cNvGraphicFramePr>
          <p:nvPr>
            <p:extLst>
              <p:ext uri="{D42A27DB-BD31-4B8C-83A1-F6EECF244321}">
                <p14:modId xmlns:p14="http://schemas.microsoft.com/office/powerpoint/2010/main" val="2550148232"/>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593C6F31-0DD3-4C0B-D732-D04E4448B701}"/>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nl-BE" sz="2400" dirty="0">
                <a:solidFill>
                  <a:schemeClr val="accent6">
                    <a:lumMod val="1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Rechthoek 16">
            <a:extLst>
              <a:ext uri="{FF2B5EF4-FFF2-40B4-BE49-F238E27FC236}">
                <a16:creationId xmlns:a16="http://schemas.microsoft.com/office/drawing/2014/main" id="{F1378FC0-F3C3-6096-CB0B-9FB7CCFE960B}"/>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5" name="Afgeronde rechthoek 4">
            <a:extLst>
              <a:ext uri="{FF2B5EF4-FFF2-40B4-BE49-F238E27FC236}">
                <a16:creationId xmlns:a16="http://schemas.microsoft.com/office/drawing/2014/main" id="{E99684D6-C277-EB87-BC59-CAD7914B1E9A}"/>
              </a:ext>
            </a:extLst>
          </p:cNvPr>
          <p:cNvSpPr/>
          <p:nvPr/>
        </p:nvSpPr>
        <p:spPr>
          <a:xfrm>
            <a:off x="10892919" y="9100992"/>
            <a:ext cx="2591811" cy="911536"/>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Consistent</a:t>
            </a:r>
          </a:p>
        </p:txBody>
      </p:sp>
      <p:cxnSp>
        <p:nvCxnSpPr>
          <p:cNvPr id="23" name="Rechte verbindingslijn 22">
            <a:extLst>
              <a:ext uri="{FF2B5EF4-FFF2-40B4-BE49-F238E27FC236}">
                <a16:creationId xmlns:a16="http://schemas.microsoft.com/office/drawing/2014/main" id="{FBF5FE58-D959-54E1-33F8-0ED9FB4C1E30}"/>
              </a:ext>
            </a:extLst>
          </p:cNvPr>
          <p:cNvCxnSpPr/>
          <p:nvPr/>
        </p:nvCxnSpPr>
        <p:spPr>
          <a:xfrm>
            <a:off x="7704619" y="11472335"/>
            <a:ext cx="8772172" cy="0"/>
          </a:xfrm>
          <a:prstGeom prst="line">
            <a:avLst/>
          </a:prstGeom>
          <a:ln w="762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Green Check Mark PNGs for Free Download">
            <a:extLst>
              <a:ext uri="{FF2B5EF4-FFF2-40B4-BE49-F238E27FC236}">
                <a16:creationId xmlns:a16="http://schemas.microsoft.com/office/drawing/2014/main" id="{6B832D09-23F7-0DD3-4C24-EDECE0D93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594" y="9982912"/>
            <a:ext cx="4468268" cy="29788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ree dots - Free interface icons">
            <a:extLst>
              <a:ext uri="{FF2B5EF4-FFF2-40B4-BE49-F238E27FC236}">
                <a16:creationId xmlns:a16="http://schemas.microsoft.com/office/drawing/2014/main" id="{6CE4122C-D640-8E5E-0697-D524FEBF7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CA8A1E39-26D6-C41F-2D73-254CAD426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EEDDB811-867F-D116-AF11-549B632199A3}"/>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DD9C62DF-52DC-8133-7549-5A4D72C02A7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616A1074-D108-4FA8-E588-32577B061263}"/>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6C454F55-AE87-9607-39DE-225AF40B181D}"/>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71804A95-1B9B-2B22-2AC9-00AE16CEAF28}"/>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DFC62EEF-A457-EFB3-DC36-B2F57358EB01}"/>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2C66FCBE-6422-0C17-94EF-B9F4CEC2D977}"/>
              </a:ext>
            </a:extLst>
          </p:cNvPr>
          <p:cNvCxnSpPr>
            <a:cxnSpLocks/>
          </p:cNvCxnSpPr>
          <p:nvPr/>
        </p:nvCxnSpPr>
        <p:spPr>
          <a:xfrm>
            <a:off x="17645621"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9A9BF66D-FF53-0D10-7A3B-C3794F0920C5}"/>
              </a:ext>
            </a:extLst>
          </p:cNvPr>
          <p:cNvCxnSpPr>
            <a:cxnSpLocks/>
          </p:cNvCxnSpPr>
          <p:nvPr/>
        </p:nvCxnSpPr>
        <p:spPr>
          <a:xfrm>
            <a:off x="19584418"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E29632B4-1D8E-0396-805A-86B49B010A58}"/>
              </a:ext>
            </a:extLst>
          </p:cNvPr>
          <p:cNvCxnSpPr>
            <a:cxnSpLocks/>
          </p:cNvCxnSpPr>
          <p:nvPr/>
        </p:nvCxnSpPr>
        <p:spPr>
          <a:xfrm>
            <a:off x="21523215"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80962B30-CF65-DA44-3ACE-89EBEA1CC074}"/>
              </a:ext>
            </a:extLst>
          </p:cNvPr>
          <p:cNvCxnSpPr>
            <a:cxnSpLocks/>
          </p:cNvCxnSpPr>
          <p:nvPr/>
        </p:nvCxnSpPr>
        <p:spPr>
          <a:xfrm>
            <a:off x="17645621"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41690D5-CD83-0AFC-2AA9-93C85B5325DD}"/>
              </a:ext>
            </a:extLst>
          </p:cNvPr>
          <p:cNvCxnSpPr>
            <a:cxnSpLocks/>
          </p:cNvCxnSpPr>
          <p:nvPr/>
        </p:nvCxnSpPr>
        <p:spPr>
          <a:xfrm>
            <a:off x="19584418"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AD97AD23-1B6F-9429-09D3-28B93901B1C2}"/>
              </a:ext>
            </a:extLst>
          </p:cNvPr>
          <p:cNvCxnSpPr>
            <a:cxnSpLocks/>
          </p:cNvCxnSpPr>
          <p:nvPr/>
        </p:nvCxnSpPr>
        <p:spPr>
          <a:xfrm>
            <a:off x="21523215"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49D5E38A-E59B-0FA3-8F2F-703834BCED0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37</a:t>
            </a:r>
          </a:p>
        </p:txBody>
      </p:sp>
    </p:spTree>
    <p:extLst>
      <p:ext uri="{BB962C8B-B14F-4D97-AF65-F5344CB8AC3E}">
        <p14:creationId xmlns:p14="http://schemas.microsoft.com/office/powerpoint/2010/main" val="10634902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BF33F-B4FD-84FF-CC58-2CDDE52DB3B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A9C4714-341B-DF2E-F860-80085B4553F1}"/>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55FBCD72-C37F-A894-A053-D6C64FE58533}"/>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8F1A190-4D68-71A6-5FA2-2E5537AD5A49}"/>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B58653BC-0BEE-62A5-D2B0-BE1717ED2C95}"/>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B06CA2AC-BCB7-0DE2-EC47-7594843A38D4}"/>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D68E964-05C1-763E-53D0-D12D11468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7D682DE9-0F2B-83BC-E540-CB564AB86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EC69B3E6-5B09-F3DB-E9B2-3F7C5B50CCFD}"/>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10F59E90-50C4-D749-4696-064A78FEC37D}"/>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AE697A92-0C7C-FB3F-7188-5315F9FBE88A}"/>
              </a:ext>
            </a:extLst>
          </p:cNvPr>
          <p:cNvGraphicFramePr>
            <a:graphicFrameLocks noGrp="1"/>
          </p:cNvGraphicFramePr>
          <p:nvPr>
            <p:extLst>
              <p:ext uri="{D42A27DB-BD31-4B8C-83A1-F6EECF244321}">
                <p14:modId xmlns:p14="http://schemas.microsoft.com/office/powerpoint/2010/main" val="2878609609"/>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8125637F-9946-F0AC-A548-E6AEAD6A9C4D}"/>
              </a:ext>
            </a:extLst>
          </p:cNvPr>
          <p:cNvGraphicFramePr>
            <a:graphicFrameLocks noGrp="1"/>
          </p:cNvGraphicFramePr>
          <p:nvPr>
            <p:extLst>
              <p:ext uri="{D42A27DB-BD31-4B8C-83A1-F6EECF244321}">
                <p14:modId xmlns:p14="http://schemas.microsoft.com/office/powerpoint/2010/main" val="3504090992"/>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64E572EF-391C-4C55-7D7C-20A553B48BB6}"/>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nl-BE" sz="2400" dirty="0">
                <a:solidFill>
                  <a:schemeClr val="accent6">
                    <a:lumMod val="1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Rechthoek 16">
            <a:extLst>
              <a:ext uri="{FF2B5EF4-FFF2-40B4-BE49-F238E27FC236}">
                <a16:creationId xmlns:a16="http://schemas.microsoft.com/office/drawing/2014/main" id="{B20C27BF-B5CB-84E8-D9CB-B870580FA2EB}"/>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5" name="Afgeronde rechthoek 4">
            <a:extLst>
              <a:ext uri="{FF2B5EF4-FFF2-40B4-BE49-F238E27FC236}">
                <a16:creationId xmlns:a16="http://schemas.microsoft.com/office/drawing/2014/main" id="{E3EB748F-FB39-9C33-703A-EA5711D9205E}"/>
              </a:ext>
            </a:extLst>
          </p:cNvPr>
          <p:cNvSpPr/>
          <p:nvPr/>
        </p:nvSpPr>
        <p:spPr>
          <a:xfrm>
            <a:off x="10892919" y="9100992"/>
            <a:ext cx="2591811" cy="911536"/>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Consistent</a:t>
            </a:r>
          </a:p>
        </p:txBody>
      </p:sp>
      <p:cxnSp>
        <p:nvCxnSpPr>
          <p:cNvPr id="23" name="Rechte verbindingslijn 22">
            <a:extLst>
              <a:ext uri="{FF2B5EF4-FFF2-40B4-BE49-F238E27FC236}">
                <a16:creationId xmlns:a16="http://schemas.microsoft.com/office/drawing/2014/main" id="{19287877-B56F-1C23-8C7A-CA0E285CF4E6}"/>
              </a:ext>
            </a:extLst>
          </p:cNvPr>
          <p:cNvCxnSpPr/>
          <p:nvPr/>
        </p:nvCxnSpPr>
        <p:spPr>
          <a:xfrm>
            <a:off x="7704619" y="11472335"/>
            <a:ext cx="8772172" cy="0"/>
          </a:xfrm>
          <a:prstGeom prst="line">
            <a:avLst/>
          </a:prstGeom>
          <a:ln w="762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Green Check Mark PNGs for Free Download">
            <a:extLst>
              <a:ext uri="{FF2B5EF4-FFF2-40B4-BE49-F238E27FC236}">
                <a16:creationId xmlns:a16="http://schemas.microsoft.com/office/drawing/2014/main" id="{6E15BEE8-1FE9-05CB-69F3-F82B135DC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594" y="9982912"/>
            <a:ext cx="4468268" cy="29788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ree dots - Free interface icons">
            <a:extLst>
              <a:ext uri="{FF2B5EF4-FFF2-40B4-BE49-F238E27FC236}">
                <a16:creationId xmlns:a16="http://schemas.microsoft.com/office/drawing/2014/main" id="{D5AEA748-0A0D-E554-7064-99229AB3D7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38E3EB2A-C9DA-087D-572C-A4E36BB94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628EE9F2-58C4-0656-CE91-6ADEBB67281C}"/>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F5852E00-F082-DFC5-8583-8425BC3D2DAF}"/>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FA9702BD-A7F9-F3C1-60E8-FE206B3C96D8}"/>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2D7CDA7-3728-B46B-7F3A-B6B65B0FCEBA}"/>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037128D-1192-68AB-28E9-8C069B3E0B67}"/>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76A323B-1D44-7145-B56C-AD96CF0720C6}"/>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DD9016A8-A851-6C5C-610D-AA97BB3EFD92}"/>
              </a:ext>
            </a:extLst>
          </p:cNvPr>
          <p:cNvCxnSpPr>
            <a:cxnSpLocks/>
          </p:cNvCxnSpPr>
          <p:nvPr/>
        </p:nvCxnSpPr>
        <p:spPr>
          <a:xfrm>
            <a:off x="17645621"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FBEB24E-020E-2CC4-5B35-475796F09C29}"/>
              </a:ext>
            </a:extLst>
          </p:cNvPr>
          <p:cNvCxnSpPr>
            <a:cxnSpLocks/>
          </p:cNvCxnSpPr>
          <p:nvPr/>
        </p:nvCxnSpPr>
        <p:spPr>
          <a:xfrm>
            <a:off x="19584418"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10248A11-15F8-77B3-FC7C-6444055CC5D8}"/>
              </a:ext>
            </a:extLst>
          </p:cNvPr>
          <p:cNvCxnSpPr>
            <a:cxnSpLocks/>
          </p:cNvCxnSpPr>
          <p:nvPr/>
        </p:nvCxnSpPr>
        <p:spPr>
          <a:xfrm>
            <a:off x="21523215"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1D375B91-28F7-B263-A4CB-88D8C7EA3E0D}"/>
              </a:ext>
            </a:extLst>
          </p:cNvPr>
          <p:cNvCxnSpPr>
            <a:cxnSpLocks/>
          </p:cNvCxnSpPr>
          <p:nvPr/>
        </p:nvCxnSpPr>
        <p:spPr>
          <a:xfrm>
            <a:off x="17645621"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8A222215-2173-AED6-6612-810CCA9C4A42}"/>
              </a:ext>
            </a:extLst>
          </p:cNvPr>
          <p:cNvCxnSpPr>
            <a:cxnSpLocks/>
          </p:cNvCxnSpPr>
          <p:nvPr/>
        </p:nvCxnSpPr>
        <p:spPr>
          <a:xfrm>
            <a:off x="19584418"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851817BC-4EA0-9773-C567-C5ACC2E333D4}"/>
              </a:ext>
            </a:extLst>
          </p:cNvPr>
          <p:cNvCxnSpPr>
            <a:cxnSpLocks/>
          </p:cNvCxnSpPr>
          <p:nvPr/>
        </p:nvCxnSpPr>
        <p:spPr>
          <a:xfrm>
            <a:off x="21523215"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8C23D585-9CD8-D23C-7900-58A9E00D2B5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38</a:t>
            </a:r>
          </a:p>
        </p:txBody>
      </p:sp>
    </p:spTree>
    <p:extLst>
      <p:ext uri="{BB962C8B-B14F-4D97-AF65-F5344CB8AC3E}">
        <p14:creationId xmlns:p14="http://schemas.microsoft.com/office/powerpoint/2010/main" val="1631788115"/>
      </p:ext>
    </p:extLst>
  </p:cSld>
  <p:clrMapOvr>
    <a:masterClrMapping/>
  </p:clrMapOvr>
  <p:transition spd="med"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3.33333E-6 C 0.04513 -0.09942 0.09039 -0.19861 0.14828 -0.24757 C 0.20617 -0.29642 0.2767 -0.29503 0.34749 -0.29364 " pathEditMode="relative" rAng="0" ptsTypes="AAA">
                                      <p:cBhvr>
                                        <p:cTn id="6" dur="2000" fill="hold"/>
                                        <p:tgtEl>
                                          <p:spTgt spid="14"/>
                                        </p:tgtEl>
                                        <p:attrNameLst>
                                          <p:attrName>ppt_x</p:attrName>
                                          <p:attrName>ppt_y</p:attrName>
                                        </p:attrNameLst>
                                      </p:cBhvr>
                                      <p:rCtr x="17374" y="-147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11F4-AEA8-1612-0B5B-5BDC4C2DDF2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0CA65F4-356A-CF22-3692-BBA6ED7BE2B3}"/>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D90FCC7D-9BB4-D43D-3C19-649E68229B99}"/>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340AD90-5E60-1921-9241-713704B3CB4D}"/>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58DA31A1-C6F0-65FB-5D8E-47F46DF1638B}"/>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F6A7F9E7-5B27-88AF-0E16-3F711074D369}"/>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0B9DD5BA-582A-09EA-DC90-54EDE9FE4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07F93667-0B47-7F21-7F87-09DB56BDA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ECBA2FB0-265A-1D90-E66E-88C6A3F4340C}"/>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CEC28466-E348-D055-E74F-D7318002F81F}"/>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19D91091-09B7-5DEA-23AC-E7515EFED0A8}"/>
              </a:ext>
            </a:extLst>
          </p:cNvPr>
          <p:cNvGraphicFramePr>
            <a:graphicFrameLocks noGrp="1"/>
          </p:cNvGraphicFramePr>
          <p:nvPr>
            <p:extLst>
              <p:ext uri="{D42A27DB-BD31-4B8C-83A1-F6EECF244321}">
                <p14:modId xmlns:p14="http://schemas.microsoft.com/office/powerpoint/2010/main" val="1480605208"/>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48159D26-3E64-74CD-253E-BB965F762973}"/>
              </a:ext>
            </a:extLst>
          </p:cNvPr>
          <p:cNvGraphicFramePr>
            <a:graphicFrameLocks noGrp="1"/>
          </p:cNvGraphicFramePr>
          <p:nvPr>
            <p:extLst>
              <p:ext uri="{D42A27DB-BD31-4B8C-83A1-F6EECF244321}">
                <p14:modId xmlns:p14="http://schemas.microsoft.com/office/powerpoint/2010/main" val="407463750"/>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95710DA0-5FAE-0DD7-D58B-9BB020B116EF}"/>
              </a:ext>
            </a:extLst>
          </p:cNvPr>
          <p:cNvSpPr txBox="1"/>
          <p:nvPr/>
        </p:nvSpPr>
        <p:spPr>
          <a:xfrm>
            <a:off x="8611406" y="4152498"/>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dirty="0">
                <a:solidFill>
                  <a:schemeClr val="accent6">
                    <a:lumMod val="10000"/>
                  </a:schemeClr>
                </a:solidFill>
                <a:latin typeface="Menlo"/>
              </a:rPr>
              <a:t>  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Rechthoek 16">
            <a:extLst>
              <a:ext uri="{FF2B5EF4-FFF2-40B4-BE49-F238E27FC236}">
                <a16:creationId xmlns:a16="http://schemas.microsoft.com/office/drawing/2014/main" id="{04875346-D7F6-0EB5-DB42-BD4C46719A35}"/>
              </a:ext>
            </a:extLst>
          </p:cNvPr>
          <p:cNvSpPr/>
          <p:nvPr/>
        </p:nvSpPr>
        <p:spPr>
          <a:xfrm>
            <a:off x="10200998" y="253548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pic>
        <p:nvPicPr>
          <p:cNvPr id="24" name="Picture 2" descr="Three dots - Free interface icons">
            <a:extLst>
              <a:ext uri="{FF2B5EF4-FFF2-40B4-BE49-F238E27FC236}">
                <a16:creationId xmlns:a16="http://schemas.microsoft.com/office/drawing/2014/main" id="{02DDA58D-8BA4-F2E9-850B-EC1D6E751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161BE3F2-9BBE-37DC-6F86-E7BC9BEDB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D278B637-6886-98B3-CD09-1A22A9BF2202}"/>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cxnSp>
        <p:nvCxnSpPr>
          <p:cNvPr id="2" name="Rechte verbindingslijn 1">
            <a:extLst>
              <a:ext uri="{FF2B5EF4-FFF2-40B4-BE49-F238E27FC236}">
                <a16:creationId xmlns:a16="http://schemas.microsoft.com/office/drawing/2014/main" id="{3BCC391D-0C82-3468-9F73-172548A4254A}"/>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C9C6BAB4-0576-A083-DC45-1D5B57D4B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9" name="Afgeronde rechthoek 8">
            <a:extLst>
              <a:ext uri="{FF2B5EF4-FFF2-40B4-BE49-F238E27FC236}">
                <a16:creationId xmlns:a16="http://schemas.microsoft.com/office/drawing/2014/main" id="{51C8F976-6FBF-6CF2-4C9F-01AAB8ABCFD8}"/>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5" name="Rechte verbindingslijn 4">
            <a:extLst>
              <a:ext uri="{FF2B5EF4-FFF2-40B4-BE49-F238E27FC236}">
                <a16:creationId xmlns:a16="http://schemas.microsoft.com/office/drawing/2014/main" id="{EEF0D41F-A26A-3EFF-9F93-552DE37F7A7E}"/>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B067C6E-8436-37A1-24CF-2423FF758EFE}"/>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D9965107-25A6-1A29-7FB9-A779F59DA854}"/>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DEB5F96B-FB15-3CFC-E92B-F3FF62D8B773}"/>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85800189-D794-1879-72D7-F94C260CFF65}"/>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3092C008-CE0E-B3E2-3A8C-E3E1413913F1}"/>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Vrije vorm 38">
            <a:extLst>
              <a:ext uri="{FF2B5EF4-FFF2-40B4-BE49-F238E27FC236}">
                <a16:creationId xmlns:a16="http://schemas.microsoft.com/office/drawing/2014/main" id="{74BD6D86-5E32-09DF-0482-7129DD7F555A}"/>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kstvak 39">
            <a:extLst>
              <a:ext uri="{FF2B5EF4-FFF2-40B4-BE49-F238E27FC236}">
                <a16:creationId xmlns:a16="http://schemas.microsoft.com/office/drawing/2014/main" id="{F10443DD-F780-837D-21D4-A24F03435E5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39</a:t>
            </a:r>
          </a:p>
        </p:txBody>
      </p:sp>
    </p:spTree>
    <p:extLst>
      <p:ext uri="{BB962C8B-B14F-4D97-AF65-F5344CB8AC3E}">
        <p14:creationId xmlns:p14="http://schemas.microsoft.com/office/powerpoint/2010/main" val="28170477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7E1B-F332-910E-5DBB-CF4FAE74AF1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54E3DF1-17CC-CF13-C5DB-18C02E6D89A6}"/>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8C33B704-00F4-5F32-DDA9-85ECF268D114}"/>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735FAACF-9141-F422-B3F1-EAFB3DF0BA7D}"/>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8564475-FCD6-1B72-C8BC-550BF9EEF0A6}"/>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87CEB78A-09B9-59D1-70AC-2FDB4FD370FF}"/>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4360E577-3C2E-292E-DAD2-B5DFE2978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1CA67B44-0C07-BB3E-29F5-BAD72A46E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CAD28B41-1917-C05F-7F7E-480209AACC52}"/>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E9A2A21F-38F1-CD7D-68BA-B037A4E8FB04}"/>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00ECDE17-F924-A373-F745-E0702554E588}"/>
              </a:ext>
            </a:extLst>
          </p:cNvPr>
          <p:cNvGraphicFramePr>
            <a:graphicFrameLocks noGrp="1"/>
          </p:cNvGraphicFramePr>
          <p:nvPr>
            <p:extLst>
              <p:ext uri="{D42A27DB-BD31-4B8C-83A1-F6EECF244321}">
                <p14:modId xmlns:p14="http://schemas.microsoft.com/office/powerpoint/2010/main" val="717500863"/>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038DB4FA-04E5-40C2-95C3-922EA6FFEB3D}"/>
              </a:ext>
            </a:extLst>
          </p:cNvPr>
          <p:cNvGraphicFramePr>
            <a:graphicFrameLocks noGrp="1"/>
          </p:cNvGraphicFramePr>
          <p:nvPr>
            <p:extLst>
              <p:ext uri="{D42A27DB-BD31-4B8C-83A1-F6EECF244321}">
                <p14:modId xmlns:p14="http://schemas.microsoft.com/office/powerpoint/2010/main" val="1714291138"/>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5339EEF3-E900-42E7-2E98-89654EF481B8}"/>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endParaRPr lang="en-US" sz="2400" dirty="0">
              <a:solidFill>
                <a:schemeClr val="accent6">
                  <a:lumMod val="10000"/>
                </a:schemeClr>
              </a:solidFill>
              <a:latin typeface="Menlo"/>
            </a:endParaRP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Rechthoek 16">
            <a:extLst>
              <a:ext uri="{FF2B5EF4-FFF2-40B4-BE49-F238E27FC236}">
                <a16:creationId xmlns:a16="http://schemas.microsoft.com/office/drawing/2014/main" id="{01080A5C-52B3-2086-31CD-82D973480EFA}"/>
              </a:ext>
            </a:extLst>
          </p:cNvPr>
          <p:cNvSpPr/>
          <p:nvPr/>
        </p:nvSpPr>
        <p:spPr>
          <a:xfrm>
            <a:off x="10200998" y="1706944"/>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pic>
        <p:nvPicPr>
          <p:cNvPr id="24" name="Picture 2" descr="Three dots - Free interface icons">
            <a:extLst>
              <a:ext uri="{FF2B5EF4-FFF2-40B4-BE49-F238E27FC236}">
                <a16:creationId xmlns:a16="http://schemas.microsoft.com/office/drawing/2014/main" id="{B2C6F5A5-E90A-9004-D518-5FBD264AC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08180C30-9D75-963F-79BC-0BD53C3FA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6A1937B1-3DF7-546B-0002-3C044F688184}"/>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cxnSp>
        <p:nvCxnSpPr>
          <p:cNvPr id="27" name="Rechte verbindingslijn 26">
            <a:extLst>
              <a:ext uri="{FF2B5EF4-FFF2-40B4-BE49-F238E27FC236}">
                <a16:creationId xmlns:a16="http://schemas.microsoft.com/office/drawing/2014/main" id="{6B5ED4D4-B5B3-F772-D119-1A8BE1FC6F57}"/>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8" name="Picture 2">
            <a:extLst>
              <a:ext uri="{FF2B5EF4-FFF2-40B4-BE49-F238E27FC236}">
                <a16:creationId xmlns:a16="http://schemas.microsoft.com/office/drawing/2014/main" id="{C144A83B-76E4-D7FC-5652-D474F9545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29" name="Afgeronde rechthoek 28">
            <a:extLst>
              <a:ext uri="{FF2B5EF4-FFF2-40B4-BE49-F238E27FC236}">
                <a16:creationId xmlns:a16="http://schemas.microsoft.com/office/drawing/2014/main" id="{1EE4FF78-6255-49AC-BB81-2BFA02695407}"/>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2" name="Rechte verbindingslijn 1">
            <a:extLst>
              <a:ext uri="{FF2B5EF4-FFF2-40B4-BE49-F238E27FC236}">
                <a16:creationId xmlns:a16="http://schemas.microsoft.com/office/drawing/2014/main" id="{678B1D29-3539-2ACA-B1C4-9B3AECC5BBB6}"/>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E4F995D5-FD98-D19B-59FD-EFEE5B18E44D}"/>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83C1333C-7FDD-4662-FA54-4FEF3AFE803F}"/>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0383E37-8A73-299D-2F79-8E3580CAC9CA}"/>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F5641592-D6B4-1919-3365-0689114E77A6}"/>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643855EC-1A86-3981-471F-7D185F0B85D9}"/>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Vrije vorm 35">
            <a:extLst>
              <a:ext uri="{FF2B5EF4-FFF2-40B4-BE49-F238E27FC236}">
                <a16:creationId xmlns:a16="http://schemas.microsoft.com/office/drawing/2014/main" id="{A60FC5E9-289F-CF79-58E2-EB78125FF496}"/>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kstvak 36">
            <a:extLst>
              <a:ext uri="{FF2B5EF4-FFF2-40B4-BE49-F238E27FC236}">
                <a16:creationId xmlns:a16="http://schemas.microsoft.com/office/drawing/2014/main" id="{C635EFD5-EA4B-A1E0-4F19-23E097EA32F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40</a:t>
            </a:r>
          </a:p>
        </p:txBody>
      </p:sp>
    </p:spTree>
    <p:extLst>
      <p:ext uri="{BB962C8B-B14F-4D97-AF65-F5344CB8AC3E}">
        <p14:creationId xmlns:p14="http://schemas.microsoft.com/office/powerpoint/2010/main" val="369833865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29940-9424-64D4-9B5D-5EB729A05B6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009867A-DAA5-6640-8D3E-3EB74CC33944}"/>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B6D7F09F-F461-8582-0B67-F233C99CB681}"/>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33F209A8-C103-D8B4-0C28-B851930DCEA6}"/>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A72A2B95-AF10-3AFC-0D3D-591FD9180E7E}"/>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C115F49E-4131-9ED2-56B9-4587C6F29635}"/>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4B610D1C-D7BB-1F3C-23F7-EC13EC952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E86DA3F0-6EC5-325D-7887-BD163B140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8CC984A7-BFF5-9462-4E61-CDCC2B3BFD8E}"/>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8A93A500-2A4B-381C-2343-3DC0F9E19FA8}"/>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32CD2A79-E984-FD45-67F1-8AC267243957}"/>
              </a:ext>
            </a:extLst>
          </p:cNvPr>
          <p:cNvGraphicFramePr>
            <a:graphicFrameLocks noGrp="1"/>
          </p:cNvGraphicFramePr>
          <p:nvPr>
            <p:extLst>
              <p:ext uri="{D42A27DB-BD31-4B8C-83A1-F6EECF244321}">
                <p14:modId xmlns:p14="http://schemas.microsoft.com/office/powerpoint/2010/main" val="28053515"/>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pic>
        <p:nvPicPr>
          <p:cNvPr id="24" name="Picture 2" descr="Three dots - Free interface icons">
            <a:extLst>
              <a:ext uri="{FF2B5EF4-FFF2-40B4-BE49-F238E27FC236}">
                <a16:creationId xmlns:a16="http://schemas.microsoft.com/office/drawing/2014/main" id="{3EFD06F8-846B-0861-C6BB-859B04C17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A9268985-BBEB-6263-3025-C6F6841C4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A1C8288F-5934-40F2-2962-C570528CC897}"/>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graphicFrame>
        <p:nvGraphicFramePr>
          <p:cNvPr id="2" name="Tabel 1">
            <a:extLst>
              <a:ext uri="{FF2B5EF4-FFF2-40B4-BE49-F238E27FC236}">
                <a16:creationId xmlns:a16="http://schemas.microsoft.com/office/drawing/2014/main" id="{2F913EEC-E8C7-85E0-3939-877969285C9C}"/>
              </a:ext>
            </a:extLst>
          </p:cNvPr>
          <p:cNvGraphicFramePr>
            <a:graphicFrameLocks noGrp="1"/>
          </p:cNvGraphicFramePr>
          <p:nvPr>
            <p:extLst>
              <p:ext uri="{D42A27DB-BD31-4B8C-83A1-F6EECF244321}">
                <p14:modId xmlns:p14="http://schemas.microsoft.com/office/powerpoint/2010/main" val="640427949"/>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cxnSp>
        <p:nvCxnSpPr>
          <p:cNvPr id="8" name="Rechte verbindingslijn 7">
            <a:extLst>
              <a:ext uri="{FF2B5EF4-FFF2-40B4-BE49-F238E27FC236}">
                <a16:creationId xmlns:a16="http://schemas.microsoft.com/office/drawing/2014/main" id="{A3A13030-A07B-2CCE-508C-D7DACBA04371}"/>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5910308-05BF-6FA3-7041-FA2004E86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22" name="Afgeronde rechthoek 21">
            <a:extLst>
              <a:ext uri="{FF2B5EF4-FFF2-40B4-BE49-F238E27FC236}">
                <a16:creationId xmlns:a16="http://schemas.microsoft.com/office/drawing/2014/main" id="{BCA1C513-CF2B-783F-97F8-1B6D12799FB9}"/>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5" name="Rechte verbindingslijn 4">
            <a:extLst>
              <a:ext uri="{FF2B5EF4-FFF2-40B4-BE49-F238E27FC236}">
                <a16:creationId xmlns:a16="http://schemas.microsoft.com/office/drawing/2014/main" id="{E697C742-AA0E-A42A-B6F5-283E0D629977}"/>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8B863BF4-A59E-9F8E-2C3A-EDD8FC1D078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F8D00BEF-607B-F800-18B9-5C2EC0CBD49D}"/>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F670A416-D07F-F378-0924-A14A5BE182A9}"/>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2CECAFD-CA68-80D2-C959-FFA2C5F1BFDE}"/>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003E2C4-7808-E032-10F5-2204AC1B5C1A}"/>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B53FCA8B-6D44-F8BA-F6F9-519EA2AD033C}"/>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i="1" dirty="0" err="1">
                <a:solidFill>
                  <a:schemeClr val="accent6">
                    <a:lumMod val="10000"/>
                  </a:schemeClr>
                </a:solidFill>
                <a:latin typeface="Menlo"/>
              </a:rPr>
              <a:t>NonZero</a:t>
            </a:r>
            <a:r>
              <a:rPr lang="en-US" sz="2400" dirty="0">
                <a:solidFill>
                  <a:schemeClr val="accent6">
                    <a:lumMod val="10000"/>
                  </a:schemeClr>
                </a:solidFill>
                <a:latin typeface="Menlo"/>
              </a:rPr>
              <a:t>(b);</a:t>
            </a: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38" name="Vrije vorm 37">
            <a:extLst>
              <a:ext uri="{FF2B5EF4-FFF2-40B4-BE49-F238E27FC236}">
                <a16:creationId xmlns:a16="http://schemas.microsoft.com/office/drawing/2014/main" id="{4E1465B5-ADF0-452E-4C66-25EA3F91F2F7}"/>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hoek 38">
            <a:extLst>
              <a:ext uri="{FF2B5EF4-FFF2-40B4-BE49-F238E27FC236}">
                <a16:creationId xmlns:a16="http://schemas.microsoft.com/office/drawing/2014/main" id="{DE8A7E34-30AC-9A39-14AC-962C90276112}"/>
              </a:ext>
            </a:extLst>
          </p:cNvPr>
          <p:cNvSpPr/>
          <p:nvPr/>
        </p:nvSpPr>
        <p:spPr>
          <a:xfrm>
            <a:off x="10200998" y="1706944"/>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40" name="Tekstvak 39">
            <a:extLst>
              <a:ext uri="{FF2B5EF4-FFF2-40B4-BE49-F238E27FC236}">
                <a16:creationId xmlns:a16="http://schemas.microsoft.com/office/drawing/2014/main" id="{A511B983-307F-7549-1695-EC460ED7DF8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41</a:t>
            </a:r>
          </a:p>
        </p:txBody>
      </p:sp>
    </p:spTree>
    <p:extLst>
      <p:ext uri="{BB962C8B-B14F-4D97-AF65-F5344CB8AC3E}">
        <p14:creationId xmlns:p14="http://schemas.microsoft.com/office/powerpoint/2010/main" val="14080779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366CE-4856-68E4-C23C-990F9A55AE1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2CB5EEB-8400-E370-20E6-42FFB7197B15}"/>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DCM Example</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F46DF15C-2FD3-BDB4-5E1E-47F4135C3A5B}"/>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148301B-2EC3-E63B-1B51-95B387C7759C}"/>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B24B16AF-23AA-6FE7-1583-B7F9E07C2BAE}"/>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592656B3-2FB6-A80D-BCB1-7915D6680C45}"/>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7A9C888B-5772-DF9E-62E6-307C292F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80501CEA-BE5B-7984-C523-3799CC56E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533C7C30-E977-8127-AC3E-0899D149BFEE}"/>
              </a:ext>
            </a:extLst>
          </p:cNvPr>
          <p:cNvSpPr/>
          <p:nvPr/>
        </p:nvSpPr>
        <p:spPr>
          <a:xfrm>
            <a:off x="2270841"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COMPUTATIONS</a:t>
            </a:r>
          </a:p>
        </p:txBody>
      </p:sp>
      <p:sp>
        <p:nvSpPr>
          <p:cNvPr id="21" name="Rechthoek 20">
            <a:extLst>
              <a:ext uri="{FF2B5EF4-FFF2-40B4-BE49-F238E27FC236}">
                <a16:creationId xmlns:a16="http://schemas.microsoft.com/office/drawing/2014/main" id="{16E3330A-B0DD-4793-11BF-F247846CDEC5}"/>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CONSTRAINTS</a:t>
            </a:r>
          </a:p>
        </p:txBody>
      </p:sp>
      <p:graphicFrame>
        <p:nvGraphicFramePr>
          <p:cNvPr id="6" name="Tabel 5">
            <a:extLst>
              <a:ext uri="{FF2B5EF4-FFF2-40B4-BE49-F238E27FC236}">
                <a16:creationId xmlns:a16="http://schemas.microsoft.com/office/drawing/2014/main" id="{FB0EB924-63AC-8023-7825-12E4BED75CD2}"/>
              </a:ext>
            </a:extLst>
          </p:cNvPr>
          <p:cNvGraphicFramePr>
            <a:graphicFrameLocks noGrp="1"/>
          </p:cNvGraphicFramePr>
          <p:nvPr>
            <p:extLst>
              <p:ext uri="{D42A27DB-BD31-4B8C-83A1-F6EECF244321}">
                <p14:modId xmlns:p14="http://schemas.microsoft.com/office/powerpoint/2010/main" val="2646985983"/>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D06F399B-1CB2-DE15-9DF2-8705F85892D1}"/>
              </a:ext>
            </a:extLst>
          </p:cNvPr>
          <p:cNvGraphicFramePr>
            <a:graphicFrameLocks noGrp="1"/>
          </p:cNvGraphicFramePr>
          <p:nvPr>
            <p:extLst>
              <p:ext uri="{D42A27DB-BD31-4B8C-83A1-F6EECF244321}">
                <p14:modId xmlns:p14="http://schemas.microsoft.com/office/powerpoint/2010/main" val="267893595"/>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6</a:t>
                      </a:r>
                    </a:p>
                  </a:txBody>
                  <a:tcPr>
                    <a:solidFill>
                      <a:srgbClr val="CCCCD0"/>
                    </a:solidFill>
                  </a:tcPr>
                </a:tc>
                <a:extLst>
                  <a:ext uri="{0D108BD9-81ED-4DB2-BD59-A6C34878D82A}">
                    <a16:rowId xmlns:a16="http://schemas.microsoft.com/office/drawing/2014/main" val="3599587475"/>
                  </a:ext>
                </a:extLst>
              </a:tr>
            </a:tbl>
          </a:graphicData>
        </a:graphic>
      </p:graphicFrame>
      <p:pic>
        <p:nvPicPr>
          <p:cNvPr id="24" name="Picture 2" descr="Three dots - Free interface icons">
            <a:extLst>
              <a:ext uri="{FF2B5EF4-FFF2-40B4-BE49-F238E27FC236}">
                <a16:creationId xmlns:a16="http://schemas.microsoft.com/office/drawing/2014/main" id="{7ED3BD5A-D2DB-D9ED-1358-8F974D0EE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B3B4BCEB-1A71-6006-594E-CF33AF83D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1D8CD6AE-E6B3-DF34-0973-495BC2D35FF8}"/>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5" name="Afgeronde rechthoek 4">
            <a:extLst>
              <a:ext uri="{FF2B5EF4-FFF2-40B4-BE49-F238E27FC236}">
                <a16:creationId xmlns:a16="http://schemas.microsoft.com/office/drawing/2014/main" id="{574BFA3C-DD26-0E2A-C1D6-88569FF4E11B}"/>
              </a:ext>
            </a:extLst>
          </p:cNvPr>
          <p:cNvSpPr/>
          <p:nvPr/>
        </p:nvSpPr>
        <p:spPr>
          <a:xfrm>
            <a:off x="10892919" y="9100992"/>
            <a:ext cx="2591811" cy="911536"/>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Consistent</a:t>
            </a:r>
          </a:p>
        </p:txBody>
      </p:sp>
      <p:cxnSp>
        <p:nvCxnSpPr>
          <p:cNvPr id="11" name="Rechte verbindingslijn 10">
            <a:extLst>
              <a:ext uri="{FF2B5EF4-FFF2-40B4-BE49-F238E27FC236}">
                <a16:creationId xmlns:a16="http://schemas.microsoft.com/office/drawing/2014/main" id="{5F79B59E-D93B-38BC-579A-3892BE02CC75}"/>
              </a:ext>
            </a:extLst>
          </p:cNvPr>
          <p:cNvCxnSpPr/>
          <p:nvPr/>
        </p:nvCxnSpPr>
        <p:spPr>
          <a:xfrm>
            <a:off x="7704619" y="11472335"/>
            <a:ext cx="8772172" cy="0"/>
          </a:xfrm>
          <a:prstGeom prst="line">
            <a:avLst/>
          </a:prstGeom>
          <a:ln w="762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4" descr="Green Check Mark PNGs for Free Download">
            <a:extLst>
              <a:ext uri="{FF2B5EF4-FFF2-40B4-BE49-F238E27FC236}">
                <a16:creationId xmlns:a16="http://schemas.microsoft.com/office/drawing/2014/main" id="{65B75AEF-94FA-6CE1-FDDC-1074F0BBB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3594" y="9982912"/>
            <a:ext cx="4468268" cy="297884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D22F84ED-A288-D76A-EBE4-E8CDB8C79DC8}"/>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2B1F095E-FC0F-911D-3E2B-28EC034B3A6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BE90BB10-0BE1-D289-AB8F-9FCD100B78EA}"/>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4A614B93-38B1-5646-9844-B62E853EB26A}"/>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9552156B-C36D-5E05-A8DE-630160E04A27}"/>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6CF5216A-7CF3-655D-B759-0194380BC34F}"/>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97C18B54-2AB0-958D-C973-C36B6E6B33BB}"/>
              </a:ext>
            </a:extLst>
          </p:cNvPr>
          <p:cNvCxnSpPr>
            <a:cxnSpLocks/>
          </p:cNvCxnSpPr>
          <p:nvPr/>
        </p:nvCxnSpPr>
        <p:spPr>
          <a:xfrm>
            <a:off x="17645621"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3FC78F8-778A-5398-5FB0-6121350D56C6}"/>
              </a:ext>
            </a:extLst>
          </p:cNvPr>
          <p:cNvCxnSpPr>
            <a:cxnSpLocks/>
          </p:cNvCxnSpPr>
          <p:nvPr/>
        </p:nvCxnSpPr>
        <p:spPr>
          <a:xfrm>
            <a:off x="19584418"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70A4FDE-922D-C8D6-9FD0-6CE5E667058B}"/>
              </a:ext>
            </a:extLst>
          </p:cNvPr>
          <p:cNvCxnSpPr>
            <a:cxnSpLocks/>
          </p:cNvCxnSpPr>
          <p:nvPr/>
        </p:nvCxnSpPr>
        <p:spPr>
          <a:xfrm>
            <a:off x="21523215"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3C6971AB-BABE-B532-D3A0-BAA6FE5335EC}"/>
              </a:ext>
            </a:extLst>
          </p:cNvPr>
          <p:cNvCxnSpPr>
            <a:cxnSpLocks/>
          </p:cNvCxnSpPr>
          <p:nvPr/>
        </p:nvCxnSpPr>
        <p:spPr>
          <a:xfrm>
            <a:off x="17645621"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7BFC0372-E88B-D110-FAA4-386445E86490}"/>
              </a:ext>
            </a:extLst>
          </p:cNvPr>
          <p:cNvCxnSpPr>
            <a:cxnSpLocks/>
          </p:cNvCxnSpPr>
          <p:nvPr/>
        </p:nvCxnSpPr>
        <p:spPr>
          <a:xfrm>
            <a:off x="19584418"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E4F2931A-26D7-9AA5-813C-78B3194379F1}"/>
              </a:ext>
            </a:extLst>
          </p:cNvPr>
          <p:cNvCxnSpPr>
            <a:cxnSpLocks/>
          </p:cNvCxnSpPr>
          <p:nvPr/>
        </p:nvCxnSpPr>
        <p:spPr>
          <a:xfrm>
            <a:off x="21523215"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916AB4F8-CCEF-094D-ED3E-E8FD1350C7BD}"/>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GoodDivision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i="1" dirty="0" err="1">
                <a:solidFill>
                  <a:schemeClr val="accent6">
                    <a:lumMod val="10000"/>
                  </a:schemeClr>
                </a:solidFill>
                <a:latin typeface="Menlo"/>
              </a:rPr>
              <a:t>NonZero</a:t>
            </a:r>
            <a:r>
              <a:rPr lang="en-US" sz="2400" dirty="0">
                <a:solidFill>
                  <a:schemeClr val="accent6">
                    <a:lumMod val="10000"/>
                  </a:schemeClr>
                </a:solidFill>
                <a:latin typeface="Menlo"/>
              </a:rPr>
              <a:t>(b);</a:t>
            </a: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37" name="Vrije vorm 36">
            <a:extLst>
              <a:ext uri="{FF2B5EF4-FFF2-40B4-BE49-F238E27FC236}">
                <a16:creationId xmlns:a16="http://schemas.microsoft.com/office/drawing/2014/main" id="{70F224C1-A496-0BE0-3E52-E29DECA2AE66}"/>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hthoek 37">
            <a:extLst>
              <a:ext uri="{FF2B5EF4-FFF2-40B4-BE49-F238E27FC236}">
                <a16:creationId xmlns:a16="http://schemas.microsoft.com/office/drawing/2014/main" id="{4EE0A6E4-CD18-8EA8-4369-9834A174F264}"/>
              </a:ext>
            </a:extLst>
          </p:cNvPr>
          <p:cNvSpPr/>
          <p:nvPr/>
        </p:nvSpPr>
        <p:spPr>
          <a:xfrm>
            <a:off x="10200998" y="1706944"/>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39" name="Tekstvak 38">
            <a:extLst>
              <a:ext uri="{FF2B5EF4-FFF2-40B4-BE49-F238E27FC236}">
                <a16:creationId xmlns:a16="http://schemas.microsoft.com/office/drawing/2014/main" id="{42E0CC79-9770-35EE-BC1B-265E0221BFCD}"/>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42</a:t>
            </a:r>
          </a:p>
        </p:txBody>
      </p:sp>
    </p:spTree>
    <p:extLst>
      <p:ext uri="{BB962C8B-B14F-4D97-AF65-F5344CB8AC3E}">
        <p14:creationId xmlns:p14="http://schemas.microsoft.com/office/powerpoint/2010/main" val="286067405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3C5F9-3871-C9D7-8F3B-27FD63949D7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1898E43-792B-5A30-AC65-3A04B92142CF}"/>
              </a:ext>
            </a:extLst>
          </p:cNvPr>
          <p:cNvSpPr txBox="1"/>
          <p:nvPr/>
        </p:nvSpPr>
        <p:spPr>
          <a:xfrm>
            <a:off x="1132204" y="921157"/>
            <a:ext cx="20314632"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Semantic Mismatch Vulnerability Classes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2" name="Afgeronde rechthoek 1">
            <a:extLst>
              <a:ext uri="{FF2B5EF4-FFF2-40B4-BE49-F238E27FC236}">
                <a16:creationId xmlns:a16="http://schemas.microsoft.com/office/drawing/2014/main" id="{4D1C2738-2872-F7EB-2932-804B31E31B7E}"/>
              </a:ext>
            </a:extLst>
          </p:cNvPr>
          <p:cNvSpPr/>
          <p:nvPr/>
        </p:nvSpPr>
        <p:spPr>
          <a:xfrm>
            <a:off x="1847821" y="3574131"/>
            <a:ext cx="9381600" cy="1864562"/>
          </a:xfrm>
          <a:prstGeom prst="roundRect">
            <a:avLst/>
          </a:prstGeom>
          <a:solidFill>
            <a:srgbClr val="1A8BCD"/>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Division by Zero</a:t>
            </a:r>
          </a:p>
        </p:txBody>
      </p:sp>
      <p:sp>
        <p:nvSpPr>
          <p:cNvPr id="5" name="Afgeronde rechthoek 4">
            <a:extLst>
              <a:ext uri="{FF2B5EF4-FFF2-40B4-BE49-F238E27FC236}">
                <a16:creationId xmlns:a16="http://schemas.microsoft.com/office/drawing/2014/main" id="{35C8C476-96E1-02A7-0566-8123326AE825}"/>
              </a:ext>
            </a:extLst>
          </p:cNvPr>
          <p:cNvSpPr/>
          <p:nvPr/>
        </p:nvSpPr>
        <p:spPr>
          <a:xfrm>
            <a:off x="12904442" y="3574131"/>
            <a:ext cx="9381600" cy="1864562"/>
          </a:xfrm>
          <a:prstGeom prst="roundRect">
            <a:avLst/>
          </a:prstGeom>
          <a:solidFill>
            <a:srgbClr val="1A8BCD"/>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Arithmetic Overflows</a:t>
            </a:r>
          </a:p>
        </p:txBody>
      </p:sp>
      <p:sp>
        <p:nvSpPr>
          <p:cNvPr id="7" name="Afgeronde rechthoek 6">
            <a:extLst>
              <a:ext uri="{FF2B5EF4-FFF2-40B4-BE49-F238E27FC236}">
                <a16:creationId xmlns:a16="http://schemas.microsoft.com/office/drawing/2014/main" id="{FC94B508-CFAF-0C1E-D02C-8610D91A097A}"/>
              </a:ext>
            </a:extLst>
          </p:cNvPr>
          <p:cNvSpPr/>
          <p:nvPr/>
        </p:nvSpPr>
        <p:spPr>
          <a:xfrm>
            <a:off x="1847821" y="6243771"/>
            <a:ext cx="9383396" cy="1864562"/>
          </a:xfrm>
          <a:prstGeom prst="roundRect">
            <a:avLst/>
          </a:prstGeom>
          <a:solidFill>
            <a:srgbClr val="1A8BCD"/>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Circuit Logic Assumptions</a:t>
            </a:r>
          </a:p>
        </p:txBody>
      </p:sp>
      <p:sp>
        <p:nvSpPr>
          <p:cNvPr id="8" name="Afgeronde rechthoek 7">
            <a:extLst>
              <a:ext uri="{FF2B5EF4-FFF2-40B4-BE49-F238E27FC236}">
                <a16:creationId xmlns:a16="http://schemas.microsoft.com/office/drawing/2014/main" id="{03ED5D29-8BF6-782C-E5A7-33DBF7349CBB}"/>
              </a:ext>
            </a:extLst>
          </p:cNvPr>
          <p:cNvSpPr/>
          <p:nvPr/>
        </p:nvSpPr>
        <p:spPr>
          <a:xfrm>
            <a:off x="12904442" y="6243771"/>
            <a:ext cx="9383396" cy="1864562"/>
          </a:xfrm>
          <a:prstGeom prst="roundRect">
            <a:avLst/>
          </a:prstGeom>
          <a:solidFill>
            <a:srgbClr val="1A8BCD"/>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Special Signals</a:t>
            </a:r>
          </a:p>
        </p:txBody>
      </p:sp>
      <p:sp>
        <p:nvSpPr>
          <p:cNvPr id="9" name="Afgeronde rechthoek 8">
            <a:extLst>
              <a:ext uri="{FF2B5EF4-FFF2-40B4-BE49-F238E27FC236}">
                <a16:creationId xmlns:a16="http://schemas.microsoft.com/office/drawing/2014/main" id="{E135FB8D-EEC6-A4C4-34A6-EDC75AB68BC2}"/>
              </a:ext>
            </a:extLst>
          </p:cNvPr>
          <p:cNvSpPr/>
          <p:nvPr/>
        </p:nvSpPr>
        <p:spPr>
          <a:xfrm>
            <a:off x="1847821" y="9119816"/>
            <a:ext cx="9383396" cy="1864562"/>
          </a:xfrm>
          <a:prstGeom prst="roundRect">
            <a:avLst/>
          </a:prstGeom>
          <a:solidFill>
            <a:srgbClr val="1A8BCD"/>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Out-of-Bounds Indexing</a:t>
            </a:r>
          </a:p>
        </p:txBody>
      </p:sp>
      <p:sp>
        <p:nvSpPr>
          <p:cNvPr id="12" name="Afgeronde rechthoek 11">
            <a:extLst>
              <a:ext uri="{FF2B5EF4-FFF2-40B4-BE49-F238E27FC236}">
                <a16:creationId xmlns:a16="http://schemas.microsoft.com/office/drawing/2014/main" id="{3DFAD36B-8FA3-F790-0558-D1A2D1FECC43}"/>
              </a:ext>
            </a:extLst>
          </p:cNvPr>
          <p:cNvSpPr/>
          <p:nvPr/>
        </p:nvSpPr>
        <p:spPr>
          <a:xfrm>
            <a:off x="12904442" y="9135389"/>
            <a:ext cx="9383396" cy="1864562"/>
          </a:xfrm>
          <a:prstGeom prst="roundRect">
            <a:avLst/>
          </a:prstGeom>
          <a:solidFill>
            <a:srgbClr val="1A8BCD"/>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Conditionals with </a:t>
            </a:r>
            <a:br>
              <a:rPr lang="en-US" sz="6000" b="1" dirty="0"/>
            </a:br>
            <a:r>
              <a:rPr lang="en-US" sz="6000" b="1" dirty="0"/>
              <a:t>Non-Binary Guard</a:t>
            </a:r>
          </a:p>
        </p:txBody>
      </p:sp>
      <p:sp>
        <p:nvSpPr>
          <p:cNvPr id="4" name="Tekstvak 3">
            <a:extLst>
              <a:ext uri="{FF2B5EF4-FFF2-40B4-BE49-F238E27FC236}">
                <a16:creationId xmlns:a16="http://schemas.microsoft.com/office/drawing/2014/main" id="{650CBBD7-9EF5-B4C2-1247-09F76D086E00}"/>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43</a:t>
            </a:r>
          </a:p>
        </p:txBody>
      </p:sp>
    </p:spTree>
    <p:extLst>
      <p:ext uri="{BB962C8B-B14F-4D97-AF65-F5344CB8AC3E}">
        <p14:creationId xmlns:p14="http://schemas.microsoft.com/office/powerpoint/2010/main" val="225106487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E93DF-1520-C453-CC31-24DCEF73B97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F142E73-7DB2-6D12-851D-2ABE9BEF41E4}"/>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013F"/>
                </a:solidFill>
                <a:latin typeface="+mj-lt"/>
              </a:rPr>
              <a:t>Contributions</a:t>
            </a:r>
          </a:p>
        </p:txBody>
      </p:sp>
      <p:sp>
        <p:nvSpPr>
          <p:cNvPr id="7" name="Tekstvak 6">
            <a:extLst>
              <a:ext uri="{FF2B5EF4-FFF2-40B4-BE49-F238E27FC236}">
                <a16:creationId xmlns:a16="http://schemas.microsoft.com/office/drawing/2014/main" id="{9A69DCDD-7A40-3813-75CA-5F284A80A7DA}"/>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Wingdings" pitchFamily="2" charset="2"/>
              <a:buChar char="ü"/>
            </a:pPr>
            <a:r>
              <a:rPr lang="nl-BE" sz="6000" b="1" dirty="0">
                <a:solidFill>
                  <a:schemeClr val="accent6">
                    <a:lumMod val="90000"/>
                  </a:schemeClr>
                </a:solidFill>
              </a:rPr>
              <a:t>Formalization: Domain Consistency Model (DCM)</a:t>
            </a:r>
          </a:p>
          <a:p>
            <a:pPr marL="857250" indent="-857250">
              <a:lnSpc>
                <a:spcPct val="150000"/>
              </a:lnSpc>
              <a:buFont typeface="Courier New" panose="02070309020205020404" pitchFamily="49" charset="0"/>
              <a:buChar char="o"/>
            </a:pPr>
            <a:r>
              <a:rPr lang="nl-BE" sz="6000" b="1" u="sng" dirty="0">
                <a:solidFill>
                  <a:srgbClr val="1B243A"/>
                </a:solidFill>
              </a:rPr>
              <a:t>Algorithm: Value Inference Engine</a:t>
            </a:r>
          </a:p>
          <a:p>
            <a:pPr marL="857250" indent="-857250">
              <a:lnSpc>
                <a:spcPct val="150000"/>
              </a:lnSpc>
              <a:buFont typeface="Courier New" panose="02070309020205020404" pitchFamily="49" charset="0"/>
              <a:buChar char="o"/>
            </a:pPr>
            <a:r>
              <a:rPr lang="nl-BE" sz="6000" b="1"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2126014295"/>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45C0-E676-3FD8-76CC-11194A4E46E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2379454-6737-4359-F38D-AFCD41FFCAC1}"/>
              </a:ext>
            </a:extLst>
          </p:cNvPr>
          <p:cNvSpPr txBox="1"/>
          <p:nvPr/>
        </p:nvSpPr>
        <p:spPr>
          <a:xfrm>
            <a:off x="1132205" y="921157"/>
            <a:ext cx="1651232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(Over-)Approximating the DCM</a:t>
            </a:r>
            <a:endParaRPr lang="nl-BE" sz="11500" b="1" dirty="0">
              <a:effectLst/>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2" name="Tekstvak 1">
            <a:extLst>
              <a:ext uri="{FF2B5EF4-FFF2-40B4-BE49-F238E27FC236}">
                <a16:creationId xmlns:a16="http://schemas.microsoft.com/office/drawing/2014/main" id="{DC3E7420-8BD8-1F35-30C7-195FB6D3065C}"/>
              </a:ext>
            </a:extLst>
          </p:cNvPr>
          <p:cNvSpPr txBox="1"/>
          <p:nvPr/>
        </p:nvSpPr>
        <p:spPr>
          <a:xfrm>
            <a:off x="2126557" y="7659569"/>
            <a:ext cx="7633821" cy="3785652"/>
          </a:xfrm>
          <a:prstGeom prst="rect">
            <a:avLst/>
          </a:prstGeom>
          <a:noFill/>
        </p:spPr>
        <p:txBody>
          <a:bodyPr wrap="none" rtlCol="0">
            <a:spAutoFit/>
          </a:bodyPr>
          <a:lstStyle/>
          <a:p>
            <a:r>
              <a:rPr lang="en-US" sz="6000" b="1" dirty="0"/>
              <a:t>Instantiating the DCM </a:t>
            </a:r>
            <a:br>
              <a:rPr lang="en-US" sz="6000" b="1" dirty="0"/>
            </a:br>
            <a:br>
              <a:rPr lang="en-US" sz="6000" b="1" dirty="0"/>
            </a:br>
            <a:br>
              <a:rPr lang="en-US" sz="6000" b="1" dirty="0"/>
            </a:br>
            <a:endParaRPr lang="en-US" sz="6000" b="1" dirty="0"/>
          </a:p>
        </p:txBody>
      </p:sp>
      <p:sp>
        <p:nvSpPr>
          <p:cNvPr id="10" name="Tekstvak 9">
            <a:extLst>
              <a:ext uri="{FF2B5EF4-FFF2-40B4-BE49-F238E27FC236}">
                <a16:creationId xmlns:a16="http://schemas.microsoft.com/office/drawing/2014/main" id="{64483945-16B5-CD42-9698-667274C38ECA}"/>
              </a:ext>
            </a:extLst>
          </p:cNvPr>
          <p:cNvSpPr txBox="1"/>
          <p:nvPr/>
        </p:nvSpPr>
        <p:spPr>
          <a:xfrm>
            <a:off x="2843032" y="8795277"/>
            <a:ext cx="16602606" cy="3416320"/>
          </a:xfrm>
          <a:prstGeom prst="rect">
            <a:avLst/>
          </a:prstGeom>
          <a:noFill/>
        </p:spPr>
        <p:txBody>
          <a:bodyPr wrap="square">
            <a:spAutoFit/>
          </a:bodyPr>
          <a:lstStyle/>
          <a:p>
            <a:r>
              <a:rPr lang="en-US" sz="5400" b="1" dirty="0"/>
              <a:t>→ reasoning about all possible values of variables </a:t>
            </a:r>
            <a:br>
              <a:rPr lang="en-US" sz="5400" b="1" dirty="0"/>
            </a:br>
            <a:r>
              <a:rPr lang="en-US" sz="5400" b="1" dirty="0"/>
              <a:t>→ iterating over </a:t>
            </a:r>
            <a:r>
              <a:rPr lang="en-US" sz="5400" b="1" dirty="0">
                <a:solidFill>
                  <a:srgbClr val="FF0000"/>
                </a:solidFill>
              </a:rPr>
              <a:t>p</a:t>
            </a:r>
            <a:r>
              <a:rPr lang="en-US" sz="5400" b="1" dirty="0"/>
              <a:t> possible values</a:t>
            </a:r>
          </a:p>
          <a:p>
            <a:r>
              <a:rPr lang="en-US" sz="5400" b="1" dirty="0"/>
              <a:t>→ too slow!</a:t>
            </a:r>
            <a:br>
              <a:rPr lang="en-US" sz="5400" b="1" dirty="0"/>
            </a:br>
            <a:endParaRPr lang="en-US" sz="5400" b="1" dirty="0"/>
          </a:p>
        </p:txBody>
      </p:sp>
      <p:sp>
        <p:nvSpPr>
          <p:cNvPr id="11" name="Rechthoekige toelichting 10">
            <a:extLst>
              <a:ext uri="{FF2B5EF4-FFF2-40B4-BE49-F238E27FC236}">
                <a16:creationId xmlns:a16="http://schemas.microsoft.com/office/drawing/2014/main" id="{02349BF1-2ED8-89C9-70ED-715B1F673A0A}"/>
              </a:ext>
            </a:extLst>
          </p:cNvPr>
          <p:cNvSpPr/>
          <p:nvPr/>
        </p:nvSpPr>
        <p:spPr>
          <a:xfrm>
            <a:off x="5263921" y="11370193"/>
            <a:ext cx="18409973" cy="813695"/>
          </a:xfrm>
          <a:prstGeom prst="wedgeRectCallout">
            <a:avLst>
              <a:gd name="adj1" fmla="val -35034"/>
              <a:gd name="adj2" fmla="val -156839"/>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3200" dirty="0"/>
              <a:t>21888242871839275222246405745257275088548364400416034343698204186575808495617</a:t>
            </a:r>
          </a:p>
        </p:txBody>
      </p:sp>
      <p:sp>
        <p:nvSpPr>
          <p:cNvPr id="17" name="Tekstvak 16">
            <a:extLst>
              <a:ext uri="{FF2B5EF4-FFF2-40B4-BE49-F238E27FC236}">
                <a16:creationId xmlns:a16="http://schemas.microsoft.com/office/drawing/2014/main" id="{B88D08B0-A345-DCFE-E9C6-154CF218C14E}"/>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46</a:t>
            </a:r>
          </a:p>
        </p:txBody>
      </p:sp>
      <p:graphicFrame>
        <p:nvGraphicFramePr>
          <p:cNvPr id="4" name="Tabel 3">
            <a:extLst>
              <a:ext uri="{FF2B5EF4-FFF2-40B4-BE49-F238E27FC236}">
                <a16:creationId xmlns:a16="http://schemas.microsoft.com/office/drawing/2014/main" id="{6E7D5869-D50D-6940-6603-B2B80CDE7768}"/>
              </a:ext>
            </a:extLst>
          </p:cNvPr>
          <p:cNvGraphicFramePr>
            <a:graphicFrameLocks noGrp="1"/>
          </p:cNvGraphicFramePr>
          <p:nvPr>
            <p:extLst>
              <p:ext uri="{D42A27DB-BD31-4B8C-83A1-F6EECF244321}">
                <p14:modId xmlns:p14="http://schemas.microsoft.com/office/powerpoint/2010/main" val="3200895074"/>
              </p:ext>
            </p:extLst>
          </p:nvPr>
        </p:nvGraphicFramePr>
        <p:xfrm>
          <a:off x="2126557" y="3295770"/>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5" name="Tabel 4">
            <a:extLst>
              <a:ext uri="{FF2B5EF4-FFF2-40B4-BE49-F238E27FC236}">
                <a16:creationId xmlns:a16="http://schemas.microsoft.com/office/drawing/2014/main" id="{44BD49ED-05C7-614B-D200-754AE6FB8518}"/>
              </a:ext>
            </a:extLst>
          </p:cNvPr>
          <p:cNvGraphicFramePr>
            <a:graphicFrameLocks noGrp="1"/>
          </p:cNvGraphicFramePr>
          <p:nvPr>
            <p:extLst>
              <p:ext uri="{D42A27DB-BD31-4B8C-83A1-F6EECF244321}">
                <p14:modId xmlns:p14="http://schemas.microsoft.com/office/powerpoint/2010/main" val="86878550"/>
              </p:ext>
            </p:extLst>
          </p:nvPr>
        </p:nvGraphicFramePr>
        <p:xfrm>
          <a:off x="16703513" y="3295770"/>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cxnSp>
        <p:nvCxnSpPr>
          <p:cNvPr id="6" name="Rechte verbindingslijn 5">
            <a:extLst>
              <a:ext uri="{FF2B5EF4-FFF2-40B4-BE49-F238E27FC236}">
                <a16:creationId xmlns:a16="http://schemas.microsoft.com/office/drawing/2014/main" id="{CB415852-1119-0D9E-6170-F1EE03F3171B}"/>
              </a:ext>
            </a:extLst>
          </p:cNvPr>
          <p:cNvCxnSpPr/>
          <p:nvPr/>
        </p:nvCxnSpPr>
        <p:spPr>
          <a:xfrm>
            <a:off x="7931341" y="566862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A94CB2F3-BB95-4D17-C690-CFEDBA6A1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6472" y="434103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9" name="Afgeronde rechthoek 8">
            <a:extLst>
              <a:ext uri="{FF2B5EF4-FFF2-40B4-BE49-F238E27FC236}">
                <a16:creationId xmlns:a16="http://schemas.microsoft.com/office/drawing/2014/main" id="{3DD95EE7-482B-26DC-3759-0930D7DB7BD2}"/>
              </a:ext>
            </a:extLst>
          </p:cNvPr>
          <p:cNvSpPr/>
          <p:nvPr/>
        </p:nvSpPr>
        <p:spPr>
          <a:xfrm>
            <a:off x="10451613" y="3018529"/>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8" name="Rechte verbindingslijn 7">
            <a:extLst>
              <a:ext uri="{FF2B5EF4-FFF2-40B4-BE49-F238E27FC236}">
                <a16:creationId xmlns:a16="http://schemas.microsoft.com/office/drawing/2014/main" id="{E306BBC1-A41C-41C3-34AD-BD9DA197ED3D}"/>
              </a:ext>
            </a:extLst>
          </p:cNvPr>
          <p:cNvCxnSpPr>
            <a:cxnSpLocks/>
          </p:cNvCxnSpPr>
          <p:nvPr/>
        </p:nvCxnSpPr>
        <p:spPr>
          <a:xfrm>
            <a:off x="2910598" y="5513794"/>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B1EEC0E-8516-D3A1-764B-E6FE452391A5}"/>
              </a:ext>
            </a:extLst>
          </p:cNvPr>
          <p:cNvCxnSpPr>
            <a:cxnSpLocks/>
          </p:cNvCxnSpPr>
          <p:nvPr/>
        </p:nvCxnSpPr>
        <p:spPr>
          <a:xfrm>
            <a:off x="4849395" y="5513794"/>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6E57113D-1232-6C89-B0A9-CAEFD0EEA562}"/>
              </a:ext>
            </a:extLst>
          </p:cNvPr>
          <p:cNvCxnSpPr>
            <a:cxnSpLocks/>
          </p:cNvCxnSpPr>
          <p:nvPr/>
        </p:nvCxnSpPr>
        <p:spPr>
          <a:xfrm>
            <a:off x="6788192" y="5513794"/>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D09FE6AA-4C7F-860C-8C35-A6F24CE0FEE8}"/>
              </a:ext>
            </a:extLst>
          </p:cNvPr>
          <p:cNvCxnSpPr>
            <a:cxnSpLocks/>
          </p:cNvCxnSpPr>
          <p:nvPr/>
        </p:nvCxnSpPr>
        <p:spPr>
          <a:xfrm>
            <a:off x="2910598" y="6175354"/>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3DAD4DB3-E138-B142-6C37-118011163705}"/>
              </a:ext>
            </a:extLst>
          </p:cNvPr>
          <p:cNvCxnSpPr>
            <a:cxnSpLocks/>
          </p:cNvCxnSpPr>
          <p:nvPr/>
        </p:nvCxnSpPr>
        <p:spPr>
          <a:xfrm>
            <a:off x="4849395" y="6175354"/>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AACF6241-A900-D561-4534-C239B81661E8}"/>
              </a:ext>
            </a:extLst>
          </p:cNvPr>
          <p:cNvCxnSpPr>
            <a:cxnSpLocks/>
          </p:cNvCxnSpPr>
          <p:nvPr/>
        </p:nvCxnSpPr>
        <p:spPr>
          <a:xfrm>
            <a:off x="6788192" y="6175354"/>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0693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4C922-6941-5B89-2228-EC28013EE8D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486C205-C521-BE5B-2577-8F5DA4A1F376}"/>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(Over-)Approximating the DCM</a:t>
            </a:r>
            <a:endParaRPr lang="nl-BE" sz="11500" b="1"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cxnSp>
        <p:nvCxnSpPr>
          <p:cNvPr id="4" name="Rechte verbindingslijn met pijl 3">
            <a:extLst>
              <a:ext uri="{FF2B5EF4-FFF2-40B4-BE49-F238E27FC236}">
                <a16:creationId xmlns:a16="http://schemas.microsoft.com/office/drawing/2014/main" id="{CB0295B2-C214-C099-116E-0B91487B32E4}"/>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11BDDA5D-2E31-4339-EC20-982DDB6799E3}"/>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78C2EB3-2A1E-8FEF-9B9E-2517815ED1E1}"/>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ABF37A03-C1BB-C6F3-DC96-17E4EFAFC221}"/>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C1B64C2-58D5-EFB8-3A31-D975B7C80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84B8A902-0C31-2D3C-DD9F-CEA5DF47D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BC5A7D07-EB9A-0E60-240A-3FC80A04CFA1}"/>
              </a:ext>
            </a:extLst>
          </p:cNvPr>
          <p:cNvGraphicFramePr>
            <a:graphicFrameLocks noGrp="1"/>
          </p:cNvGraphicFramePr>
          <p:nvPr>
            <p:extLst>
              <p:ext uri="{D42A27DB-BD31-4B8C-83A1-F6EECF244321}">
                <p14:modId xmlns:p14="http://schemas.microsoft.com/office/powerpoint/2010/main" val="354660092"/>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a:solidFill>
                            <a:schemeClr val="accent5">
                              <a:lumMod val="75000"/>
                            </a:schemeClr>
                          </a:solidFill>
                        </a:rPr>
                        <a:t>2</a:t>
                      </a:r>
                      <a:endParaRPr lang="en-US" b="1" dirty="0">
                        <a:solidFill>
                          <a:schemeClr val="accent5">
                            <a:lumMod val="75000"/>
                          </a:schemeClr>
                        </a:solidFill>
                      </a:endParaRP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a:solidFill>
                            <a:schemeClr val="accent5">
                              <a:lumMod val="75000"/>
                            </a:schemeClr>
                          </a:solidFill>
                        </a:rPr>
                        <a:t>2</a:t>
                      </a:r>
                      <a:endParaRPr lang="en-US" b="1" dirty="0">
                        <a:solidFill>
                          <a:schemeClr val="accent5">
                            <a:lumMod val="75000"/>
                          </a:schemeClr>
                        </a:solidFill>
                      </a:endParaRP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a:solidFill>
                            <a:srgbClr val="FF0000"/>
                          </a:solidFill>
                        </a:rPr>
                        <a:t>5</a:t>
                      </a:r>
                      <a:endParaRPr lang="en-US" b="1" dirty="0">
                        <a:solidFill>
                          <a:srgbClr val="FF0000"/>
                        </a:solidFill>
                      </a:endParaRP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pic>
        <p:nvPicPr>
          <p:cNvPr id="24" name="Picture 2" descr="Three dots - Free interface icons">
            <a:extLst>
              <a:ext uri="{FF2B5EF4-FFF2-40B4-BE49-F238E27FC236}">
                <a16:creationId xmlns:a16="http://schemas.microsoft.com/office/drawing/2014/main" id="{D48AB808-FA15-0EA6-2F6D-A79A6BF41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EF26BD1D-70A8-60EC-60B3-FF4E40EDB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55E623C5-D805-DF95-FE02-B6197A009DB0}"/>
              </a:ext>
            </a:extLst>
          </p:cNvPr>
          <p:cNvGraphicFramePr>
            <a:graphicFrameLocks noGrp="1"/>
          </p:cNvGraphicFramePr>
          <p:nvPr>
            <p:extLst>
              <p:ext uri="{D42A27DB-BD31-4B8C-83A1-F6EECF244321}">
                <p14:modId xmlns:p14="http://schemas.microsoft.com/office/powerpoint/2010/main" val="4114234421"/>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7" name="Tekstvak 6">
            <a:extLst>
              <a:ext uri="{FF2B5EF4-FFF2-40B4-BE49-F238E27FC236}">
                <a16:creationId xmlns:a16="http://schemas.microsoft.com/office/drawing/2014/main" id="{53062914-30E4-31A6-5600-400D8A9EFBE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8" name="Tekstvak 7">
            <a:extLst>
              <a:ext uri="{FF2B5EF4-FFF2-40B4-BE49-F238E27FC236}">
                <a16:creationId xmlns:a16="http://schemas.microsoft.com/office/drawing/2014/main" id="{3A7ED856-2EBF-A4D6-29C9-28919369785F}"/>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9" name="Vrije vorm 8">
            <a:extLst>
              <a:ext uri="{FF2B5EF4-FFF2-40B4-BE49-F238E27FC236}">
                <a16:creationId xmlns:a16="http://schemas.microsoft.com/office/drawing/2014/main" id="{F11B7F2A-1570-8029-2AED-1447A934542F}"/>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Rechte verbindingslijn 10">
            <a:extLst>
              <a:ext uri="{FF2B5EF4-FFF2-40B4-BE49-F238E27FC236}">
                <a16:creationId xmlns:a16="http://schemas.microsoft.com/office/drawing/2014/main" id="{BD015719-018B-2391-8723-0A090A78E860}"/>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7A522C37-AF77-8055-6643-B2D4DAAFECA2}"/>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FF676FEA-F4EB-1DBE-46A2-35AC7458D17E}"/>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B8F95CF3-58A7-ADD9-AD0E-78E462A59148}"/>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8B137DB7-1EBF-3F74-E3D2-9820EFD955B0}"/>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4BDDACB-DB5D-0835-AA07-CCFF6D19912A}"/>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123FF2E1-C254-FEEB-B339-4BC9B104FB1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47</a:t>
            </a:r>
          </a:p>
        </p:txBody>
      </p:sp>
    </p:spTree>
    <p:extLst>
      <p:ext uri="{BB962C8B-B14F-4D97-AF65-F5344CB8AC3E}">
        <p14:creationId xmlns:p14="http://schemas.microsoft.com/office/powerpoint/2010/main" val="37665426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FE95-5B48-7DD7-952E-4DCD98C6A91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5F58BF3-DE3C-419C-7206-E3E90DC32AFF}"/>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50FADD75-2B9C-9527-DFAA-1061E0C5B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46F2DFDE-DCC9-78E6-E2E9-9BC8909A07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77FA6F67-8673-3BAB-A30A-80D1ED250B05}"/>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9DB0415E-19F7-8200-EDB3-26A4CB35D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3543" y="48694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365257B4-9D5B-953A-B46D-5491A3CF0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54" name="Tekstvak 53">
            <a:extLst>
              <a:ext uri="{FF2B5EF4-FFF2-40B4-BE49-F238E27FC236}">
                <a16:creationId xmlns:a16="http://schemas.microsoft.com/office/drawing/2014/main" id="{E8B09D64-CBAD-F773-B3FC-35B0CF888EBC}"/>
              </a:ext>
            </a:extLst>
          </p:cNvPr>
          <p:cNvSpPr txBox="1"/>
          <p:nvPr/>
        </p:nvSpPr>
        <p:spPr>
          <a:xfrm>
            <a:off x="5804663" y="3760405"/>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29" name="Pijl links 1028">
            <a:extLst>
              <a:ext uri="{FF2B5EF4-FFF2-40B4-BE49-F238E27FC236}">
                <a16:creationId xmlns:a16="http://schemas.microsoft.com/office/drawing/2014/main" id="{DC08D781-F29C-AF4C-D40A-2CAA53BF19DF}"/>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0" name="Rechthoek 1029">
            <a:extLst>
              <a:ext uri="{FF2B5EF4-FFF2-40B4-BE49-F238E27FC236}">
                <a16:creationId xmlns:a16="http://schemas.microsoft.com/office/drawing/2014/main" id="{9CB970ED-6C27-068F-35C0-ECA30231E2F2}"/>
              </a:ext>
            </a:extLst>
          </p:cNvPr>
          <p:cNvSpPr/>
          <p:nvPr/>
        </p:nvSpPr>
        <p:spPr>
          <a:xfrm>
            <a:off x="7394255" y="7757122"/>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sp>
        <p:nvSpPr>
          <p:cNvPr id="1031" name="Rechthoek 1030">
            <a:extLst>
              <a:ext uri="{FF2B5EF4-FFF2-40B4-BE49-F238E27FC236}">
                <a16:creationId xmlns:a16="http://schemas.microsoft.com/office/drawing/2014/main" id="{0734B327-7D14-BE55-5090-EC50B7B698D5}"/>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sp>
        <p:nvSpPr>
          <p:cNvPr id="1034" name="Rechthoek 1033">
            <a:extLst>
              <a:ext uri="{FF2B5EF4-FFF2-40B4-BE49-F238E27FC236}">
                <a16:creationId xmlns:a16="http://schemas.microsoft.com/office/drawing/2014/main" id="{37DF894F-6D03-C0E1-1E4B-51D9202C4E23}"/>
              </a:ext>
            </a:extLst>
          </p:cNvPr>
          <p:cNvSpPr/>
          <p:nvPr/>
        </p:nvSpPr>
        <p:spPr>
          <a:xfrm>
            <a:off x="19843429" y="4479992"/>
            <a:ext cx="2334510"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PROOF</a:t>
            </a:r>
          </a:p>
        </p:txBody>
      </p:sp>
      <p:sp>
        <p:nvSpPr>
          <p:cNvPr id="1035" name="Rechthoek 1034">
            <a:extLst>
              <a:ext uri="{FF2B5EF4-FFF2-40B4-BE49-F238E27FC236}">
                <a16:creationId xmlns:a16="http://schemas.microsoft.com/office/drawing/2014/main" id="{49A51C54-5342-68E3-671B-D914409262E1}"/>
              </a:ext>
            </a:extLst>
          </p:cNvPr>
          <p:cNvSpPr/>
          <p:nvPr/>
        </p:nvSpPr>
        <p:spPr>
          <a:xfrm>
            <a:off x="17690704" y="1235043"/>
            <a:ext cx="2620867"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PROVER</a:t>
            </a:r>
          </a:p>
        </p:txBody>
      </p:sp>
      <p:sp>
        <p:nvSpPr>
          <p:cNvPr id="1036" name="Rechthoek 1035">
            <a:extLst>
              <a:ext uri="{FF2B5EF4-FFF2-40B4-BE49-F238E27FC236}">
                <a16:creationId xmlns:a16="http://schemas.microsoft.com/office/drawing/2014/main" id="{F1A46679-BA38-C40A-38D1-66C342B74B99}"/>
              </a:ext>
            </a:extLst>
          </p:cNvPr>
          <p:cNvSpPr/>
          <p:nvPr/>
        </p:nvSpPr>
        <p:spPr>
          <a:xfrm>
            <a:off x="17690704" y="7801195"/>
            <a:ext cx="2620871"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VERIFIER</a:t>
            </a:r>
          </a:p>
        </p:txBody>
      </p:sp>
      <p:sp>
        <p:nvSpPr>
          <p:cNvPr id="5" name="Tekstvak 4">
            <a:extLst>
              <a:ext uri="{FF2B5EF4-FFF2-40B4-BE49-F238E27FC236}">
                <a16:creationId xmlns:a16="http://schemas.microsoft.com/office/drawing/2014/main" id="{39289DDE-E58E-C267-8250-9082A0B7CC2F}"/>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9</a:t>
            </a:r>
          </a:p>
        </p:txBody>
      </p:sp>
      <p:cxnSp>
        <p:nvCxnSpPr>
          <p:cNvPr id="31" name="Rechte verbindingslijn met pijl 30">
            <a:extLst>
              <a:ext uri="{FF2B5EF4-FFF2-40B4-BE49-F238E27FC236}">
                <a16:creationId xmlns:a16="http://schemas.microsoft.com/office/drawing/2014/main" id="{992A6584-93BE-648E-5B7E-F0CB8B6EF140}"/>
              </a:ext>
            </a:extLst>
          </p:cNvPr>
          <p:cNvCxnSpPr>
            <a:cxnSpLocks/>
          </p:cNvCxnSpPr>
          <p:nvPr/>
        </p:nvCxnSpPr>
        <p:spPr>
          <a:xfrm flipV="1">
            <a:off x="12959501" y="2244596"/>
            <a:ext cx="2324042" cy="1515809"/>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78203816-DB62-D0F0-241B-FE7B466843FE}"/>
              </a:ext>
            </a:extLst>
          </p:cNvPr>
          <p:cNvCxnSpPr>
            <a:cxnSpLocks/>
          </p:cNvCxnSpPr>
          <p:nvPr/>
        </p:nvCxnSpPr>
        <p:spPr>
          <a:xfrm>
            <a:off x="12959501" y="7176725"/>
            <a:ext cx="2445771" cy="1695512"/>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E8EFDDC3-F5C3-0FAA-8F84-3CD625C985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BB50A2CA-5F7F-A8EA-A986-F998B423FB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ADE791A2-B845-5AF5-93C0-E0471D35A2EA}"/>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96BABAAD-17A0-546F-3B74-D7BC9C65909E}"/>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161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ppt_y</p:attrName>
                                        </p:attrNameLst>
                                      </p:cBhvr>
                                      <p:tavLst>
                                        <p:tav tm="0">
                                          <p:val>
                                            <p:strVal val="#ppt_y+#ppt_h*1.125000"/>
                                          </p:val>
                                        </p:tav>
                                        <p:tav tm="100000">
                                          <p:val>
                                            <p:strVal val="#ppt_y"/>
                                          </p:val>
                                        </p:tav>
                                      </p:tavLst>
                                    </p:anim>
                                    <p:animEffect transition="in" filter="wipe(up)">
                                      <p:cBhvr>
                                        <p:cTn id="12" dur="500"/>
                                        <p:tgtEl>
                                          <p:spTgt spid="5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500"/>
                                        <p:tgtEl>
                                          <p:spTgt spid="1030"/>
                                        </p:tgtEl>
                                        <p:attrNameLst>
                                          <p:attrName>ppt_y</p:attrName>
                                        </p:attrNameLst>
                                      </p:cBhvr>
                                      <p:tavLst>
                                        <p:tav tm="0">
                                          <p:val>
                                            <p:strVal val="#ppt_y+#ppt_h*1.125000"/>
                                          </p:val>
                                        </p:tav>
                                        <p:tav tm="100000">
                                          <p:val>
                                            <p:strVal val="#ppt_y"/>
                                          </p:val>
                                        </p:tav>
                                      </p:tavLst>
                                    </p:anim>
                                    <p:animEffect transition="in" filter="wipe(up)">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strips(downRight)">
                                      <p:cBhvr>
                                        <p:cTn id="21" dur="500"/>
                                        <p:tgtEl>
                                          <p:spTgt spid="32"/>
                                        </p:tgtEl>
                                      </p:cBhvr>
                                    </p:animEffect>
                                  </p:childTnLst>
                                </p:cTn>
                              </p:par>
                              <p:par>
                                <p:cTn id="22" presetID="18" presetClass="entr" presetSubtype="3"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strips(upRight)">
                                      <p:cBhvr>
                                        <p:cTn id="24" dur="500"/>
                                        <p:tgtEl>
                                          <p:spTgt spid="31"/>
                                        </p:tgtEl>
                                      </p:cBhvr>
                                    </p:animEffect>
                                  </p:childTnLst>
                                </p:cTn>
                              </p:par>
                              <p:par>
                                <p:cTn id="25" presetID="1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ppt_x</p:attrName>
                                        </p:attrNameLst>
                                      </p:cBhvr>
                                      <p:tavLst>
                                        <p:tav tm="0">
                                          <p:val>
                                            <p:strVal val="#ppt_x+#ppt_w*1.125000"/>
                                          </p:val>
                                        </p:tav>
                                        <p:tav tm="100000">
                                          <p:val>
                                            <p:strVal val="#ppt_x"/>
                                          </p:val>
                                        </p:tav>
                                      </p:tavLst>
                                    </p:anim>
                                    <p:animEffect transition="in" filter="wipe(left)">
                                      <p:cBhvr>
                                        <p:cTn id="28" dur="500"/>
                                        <p:tgtEl>
                                          <p:spTgt spid="6"/>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1035"/>
                                        </p:tgtEl>
                                        <p:attrNameLst>
                                          <p:attrName>style.visibility</p:attrName>
                                        </p:attrNameLst>
                                      </p:cBhvr>
                                      <p:to>
                                        <p:strVal val="visible"/>
                                      </p:to>
                                    </p:set>
                                    <p:anim calcmode="lin" valueType="num">
                                      <p:cBhvr additive="base">
                                        <p:cTn id="31" dur="500"/>
                                        <p:tgtEl>
                                          <p:spTgt spid="1035"/>
                                        </p:tgtEl>
                                        <p:attrNameLst>
                                          <p:attrName>ppt_x</p:attrName>
                                        </p:attrNameLst>
                                      </p:cBhvr>
                                      <p:tavLst>
                                        <p:tav tm="0">
                                          <p:val>
                                            <p:strVal val="#ppt_x+#ppt_w*1.125000"/>
                                          </p:val>
                                        </p:tav>
                                        <p:tav tm="100000">
                                          <p:val>
                                            <p:strVal val="#ppt_x"/>
                                          </p:val>
                                        </p:tav>
                                      </p:tavLst>
                                    </p:anim>
                                    <p:animEffect transition="in" filter="wipe(left)">
                                      <p:cBhvr>
                                        <p:cTn id="32" dur="500"/>
                                        <p:tgtEl>
                                          <p:spTgt spid="1035"/>
                                        </p:tgtEl>
                                      </p:cBhvr>
                                    </p:animEffect>
                                  </p:childTnLst>
                                </p:cTn>
                              </p:par>
                              <p:par>
                                <p:cTn id="33" presetID="12" presetClass="entr" presetSubtype="2"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p:tgtEl>
                                          <p:spTgt spid="50"/>
                                        </p:tgtEl>
                                        <p:attrNameLst>
                                          <p:attrName>ppt_x</p:attrName>
                                        </p:attrNameLst>
                                      </p:cBhvr>
                                      <p:tavLst>
                                        <p:tav tm="0">
                                          <p:val>
                                            <p:strVal val="#ppt_x+#ppt_w*1.125000"/>
                                          </p:val>
                                        </p:tav>
                                        <p:tav tm="100000">
                                          <p:val>
                                            <p:strVal val="#ppt_x"/>
                                          </p:val>
                                        </p:tav>
                                      </p:tavLst>
                                    </p:anim>
                                    <p:animEffect transition="in" filter="wipe(left)">
                                      <p:cBhvr>
                                        <p:cTn id="36" dur="500"/>
                                        <p:tgtEl>
                                          <p:spTgt spid="50"/>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additive="base">
                                        <p:cTn id="39" dur="500"/>
                                        <p:tgtEl>
                                          <p:spTgt spid="1036"/>
                                        </p:tgtEl>
                                        <p:attrNameLst>
                                          <p:attrName>ppt_x</p:attrName>
                                        </p:attrNameLst>
                                      </p:cBhvr>
                                      <p:tavLst>
                                        <p:tav tm="0">
                                          <p:val>
                                            <p:strVal val="#ppt_x+#ppt_w*1.125000"/>
                                          </p:val>
                                        </p:tav>
                                        <p:tav tm="100000">
                                          <p:val>
                                            <p:strVal val="#ppt_x"/>
                                          </p:val>
                                        </p:tav>
                                      </p:tavLst>
                                    </p:anim>
                                    <p:animEffect transition="in" filter="wipe(left)">
                                      <p:cBhvr>
                                        <p:cTn id="40" dur="500"/>
                                        <p:tgtEl>
                                          <p:spTgt spid="103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2" fill="hold" nodeType="clickEffect">
                                  <p:stCondLst>
                                    <p:cond delay="0"/>
                                  </p:stCondLst>
                                  <p:childTnLst>
                                    <p:set>
                                      <p:cBhvr>
                                        <p:cTn id="44" dur="1" fill="hold">
                                          <p:stCondLst>
                                            <p:cond delay="0"/>
                                          </p:stCondLst>
                                        </p:cTn>
                                        <p:tgtEl>
                                          <p:spTgt spid="9222"/>
                                        </p:tgtEl>
                                        <p:attrNameLst>
                                          <p:attrName>style.visibility</p:attrName>
                                        </p:attrNameLst>
                                      </p:cBhvr>
                                      <p:to>
                                        <p:strVal val="visible"/>
                                      </p:to>
                                    </p:set>
                                    <p:anim calcmode="lin" valueType="num">
                                      <p:cBhvr additive="base">
                                        <p:cTn id="45" dur="500"/>
                                        <p:tgtEl>
                                          <p:spTgt spid="9222"/>
                                        </p:tgtEl>
                                        <p:attrNameLst>
                                          <p:attrName>ppt_x</p:attrName>
                                        </p:attrNameLst>
                                      </p:cBhvr>
                                      <p:tavLst>
                                        <p:tav tm="0">
                                          <p:val>
                                            <p:strVal val="#ppt_x+#ppt_w*1.125000"/>
                                          </p:val>
                                        </p:tav>
                                        <p:tav tm="100000">
                                          <p:val>
                                            <p:strVal val="#ppt_x"/>
                                          </p:val>
                                        </p:tav>
                                      </p:tavLst>
                                    </p:anim>
                                    <p:animEffect transition="in" filter="wipe(left)">
                                      <p:cBhvr>
                                        <p:cTn id="46" dur="500"/>
                                        <p:tgtEl>
                                          <p:spTgt spid="9222"/>
                                        </p:tgtEl>
                                      </p:cBhvr>
                                    </p:animEffect>
                                  </p:childTnLst>
                                </p:cTn>
                              </p:par>
                              <p:par>
                                <p:cTn id="47" presetID="12" presetClass="entr" presetSubtype="2" fill="hold" grpId="0" nodeType="with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p:tgtEl>
                                          <p:spTgt spid="1034"/>
                                        </p:tgtEl>
                                        <p:attrNameLst>
                                          <p:attrName>ppt_x</p:attrName>
                                        </p:attrNameLst>
                                      </p:cBhvr>
                                      <p:tavLst>
                                        <p:tav tm="0">
                                          <p:val>
                                            <p:strVal val="#ppt_x+#ppt_w*1.125000"/>
                                          </p:val>
                                        </p:tav>
                                        <p:tav tm="100000">
                                          <p:val>
                                            <p:strVal val="#ppt_x"/>
                                          </p:val>
                                        </p:tav>
                                      </p:tavLst>
                                    </p:anim>
                                    <p:animEffect transition="in" filter="wipe(left)">
                                      <p:cBhvr>
                                        <p:cTn id="50" dur="500"/>
                                        <p:tgtEl>
                                          <p:spTgt spid="10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29"/>
                                        </p:tgtEl>
                                        <p:attrNameLst>
                                          <p:attrName>style.visibility</p:attrName>
                                        </p:attrNameLst>
                                      </p:cBhvr>
                                      <p:to>
                                        <p:strVal val="visible"/>
                                      </p:to>
                                    </p:set>
                                    <p:animEffect transition="in" filter="fade">
                                      <p:cBhvr>
                                        <p:cTn id="53" dur="500"/>
                                        <p:tgtEl>
                                          <p:spTgt spid="102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par>
                                <p:cTn id="59" presetID="9"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dissolve">
                                      <p:cBhvr>
                                        <p:cTn id="61" dur="500"/>
                                        <p:tgtEl>
                                          <p:spTgt spid="3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dissolve">
                                      <p:cBhvr>
                                        <p:cTn id="64" dur="500"/>
                                        <p:tgtEl>
                                          <p:spTgt spid="42"/>
                                        </p:tgtEl>
                                      </p:cBhvr>
                                    </p:animEffect>
                                  </p:childTnLst>
                                </p:cTn>
                              </p:par>
                              <p:par>
                                <p:cTn id="65" presetID="18" presetClass="entr" presetSubtype="3"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strips(upRight)">
                                      <p:cBhvr>
                                        <p:cTn id="6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4" grpId="0" animBg="1"/>
      <p:bldP spid="1029" grpId="0" animBg="1"/>
      <p:bldP spid="1030" grpId="0" animBg="1"/>
      <p:bldP spid="1034" grpId="0" animBg="1"/>
      <p:bldP spid="1035" grpId="0" animBg="1"/>
      <p:bldP spid="1036"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1AA1-468B-E336-18DE-F8196112D2E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166DFEE-9C78-5547-5080-BA12C6772095}"/>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Insight #1: Signal Tags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34" name="Tekstvak 33">
            <a:extLst>
              <a:ext uri="{FF2B5EF4-FFF2-40B4-BE49-F238E27FC236}">
                <a16:creationId xmlns:a16="http://schemas.microsoft.com/office/drawing/2014/main" id="{1DDB049E-70EA-4E55-8830-B3EF0A874185}"/>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48</a:t>
            </a:r>
          </a:p>
        </p:txBody>
      </p:sp>
      <p:cxnSp>
        <p:nvCxnSpPr>
          <p:cNvPr id="4" name="Rechte verbindingslijn met pijl 3">
            <a:extLst>
              <a:ext uri="{FF2B5EF4-FFF2-40B4-BE49-F238E27FC236}">
                <a16:creationId xmlns:a16="http://schemas.microsoft.com/office/drawing/2014/main" id="{D071FCAB-330B-62BC-4892-41E9499BD6F1}"/>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DC34727-42E0-F736-4006-85A360617734}"/>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79091093-BC46-3077-9D72-B239C6282D22}"/>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7E9A9E2D-076F-BD53-3488-4090F63187E5}"/>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24BCD436-1BCC-B78D-1367-EA8287EC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9D64094A-0DFF-95C5-B8C8-97099E9CA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ree dots - Free interface icons">
            <a:extLst>
              <a:ext uri="{FF2B5EF4-FFF2-40B4-BE49-F238E27FC236}">
                <a16:creationId xmlns:a16="http://schemas.microsoft.com/office/drawing/2014/main" id="{1975DF92-56CC-F988-6AA3-C46AFE763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596" y="10485555"/>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570D8F1F-3AA5-BEB0-D498-60A98A268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99339FB1-6AAF-B5E0-54FA-280C051DE8A2}"/>
              </a:ext>
            </a:extLst>
          </p:cNvPr>
          <p:cNvGraphicFramePr>
            <a:graphicFrameLocks noGrp="1"/>
          </p:cNvGraphicFramePr>
          <p:nvPr>
            <p:extLst>
              <p:ext uri="{D42A27DB-BD31-4B8C-83A1-F6EECF244321}">
                <p14:modId xmlns:p14="http://schemas.microsoft.com/office/powerpoint/2010/main" val="1976232056"/>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1" name="Rechthoekige toelichting 10">
            <a:extLst>
              <a:ext uri="{FF2B5EF4-FFF2-40B4-BE49-F238E27FC236}">
                <a16:creationId xmlns:a16="http://schemas.microsoft.com/office/drawing/2014/main" id="{C6D33858-5CF4-8946-B30B-5D20666BCEAF}"/>
              </a:ext>
            </a:extLst>
          </p:cNvPr>
          <p:cNvSpPr/>
          <p:nvPr/>
        </p:nvSpPr>
        <p:spPr>
          <a:xfrm>
            <a:off x="59767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computation side</a:t>
            </a:r>
            <a:r>
              <a:rPr lang="en-US" sz="3200" dirty="0">
                <a:latin typeface="+mj-lt"/>
              </a:rPr>
              <a:t>!</a:t>
            </a:r>
          </a:p>
        </p:txBody>
      </p:sp>
      <p:graphicFrame>
        <p:nvGraphicFramePr>
          <p:cNvPr id="6" name="Tabel 5">
            <a:extLst>
              <a:ext uri="{FF2B5EF4-FFF2-40B4-BE49-F238E27FC236}">
                <a16:creationId xmlns:a16="http://schemas.microsoft.com/office/drawing/2014/main" id="{31D44A8C-6428-F269-5040-52C1A88999B0}"/>
              </a:ext>
            </a:extLst>
          </p:cNvPr>
          <p:cNvGraphicFramePr>
            <a:graphicFrameLocks noGrp="1"/>
          </p:cNvGraphicFramePr>
          <p:nvPr>
            <p:extLst>
              <p:ext uri="{D42A27DB-BD31-4B8C-83A1-F6EECF244321}">
                <p14:modId xmlns:p14="http://schemas.microsoft.com/office/powerpoint/2010/main" val="919824847"/>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
        <p:nvSpPr>
          <p:cNvPr id="5" name="Tekstvak 4">
            <a:extLst>
              <a:ext uri="{FF2B5EF4-FFF2-40B4-BE49-F238E27FC236}">
                <a16:creationId xmlns:a16="http://schemas.microsoft.com/office/drawing/2014/main" id="{838763B5-290C-E7AA-C398-DF4406F0860F}"/>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7" name="Tekstvak 6">
            <a:extLst>
              <a:ext uri="{FF2B5EF4-FFF2-40B4-BE49-F238E27FC236}">
                <a16:creationId xmlns:a16="http://schemas.microsoft.com/office/drawing/2014/main" id="{FAB430EE-94DB-0BBF-86A0-C35BD495F2F8}"/>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8" name="Vrije vorm 7">
            <a:extLst>
              <a:ext uri="{FF2B5EF4-FFF2-40B4-BE49-F238E27FC236}">
                <a16:creationId xmlns:a16="http://schemas.microsoft.com/office/drawing/2014/main" id="{CB5AECD7-8CD6-4D5D-8EC9-63A9175F7944}"/>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417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5D71-4473-B659-9ADB-E8BD7FF6354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DF9BD14-5506-E7B9-F22B-5491AB202E33}"/>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Insight #2: Abstract Values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34" name="Tekstvak 33">
            <a:extLst>
              <a:ext uri="{FF2B5EF4-FFF2-40B4-BE49-F238E27FC236}">
                <a16:creationId xmlns:a16="http://schemas.microsoft.com/office/drawing/2014/main" id="{33174766-DC82-30C9-96C8-7B44A97BF7E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49</a:t>
            </a:r>
          </a:p>
        </p:txBody>
      </p:sp>
      <p:cxnSp>
        <p:nvCxnSpPr>
          <p:cNvPr id="4" name="Rechte verbindingslijn met pijl 3">
            <a:extLst>
              <a:ext uri="{FF2B5EF4-FFF2-40B4-BE49-F238E27FC236}">
                <a16:creationId xmlns:a16="http://schemas.microsoft.com/office/drawing/2014/main" id="{01E5039D-7DA6-67D3-19EA-FAE95D853A3D}"/>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E5177AA-313A-65F5-16CC-65C68C1BF535}"/>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611ECC61-42B1-5270-2D36-E75D963B3A2A}"/>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64477F7E-BED4-DED9-6509-7474B9212BF1}"/>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3A2816C0-7510-FE65-132C-4C642533C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85AE620E-C88E-C574-3233-36D95AB06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56324C0D-E88D-0967-CD66-3FD2019C9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5408" y="10395088"/>
            <a:ext cx="1208044" cy="1208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3BAC502E-FDB4-E596-CEC2-6E0DD7F9757C}"/>
              </a:ext>
            </a:extLst>
          </p:cNvPr>
          <p:cNvGraphicFramePr>
            <a:graphicFrameLocks noGrp="1"/>
          </p:cNvGraphicFramePr>
          <p:nvPr>
            <p:extLst>
              <p:ext uri="{D42A27DB-BD31-4B8C-83A1-F6EECF244321}">
                <p14:modId xmlns:p14="http://schemas.microsoft.com/office/powerpoint/2010/main" val="3788712808"/>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6">
                              <a:lumMod val="10000"/>
                            </a:schemeClr>
                          </a:solidFill>
                        </a:rPr>
                        <a:t>[0, 15]</a:t>
                      </a:r>
                    </a:p>
                  </a:txBody>
                  <a:tcPr/>
                </a:tc>
                <a:tc>
                  <a:txBody>
                    <a:bodyPr/>
                    <a:lstStyle/>
                    <a:p>
                      <a:pPr algn="ctr"/>
                      <a:r>
                        <a:rPr lang="en-US" b="1" dirty="0">
                          <a:solidFill>
                            <a:schemeClr val="accent6">
                              <a:lumMod val="10000"/>
                            </a:schemeClr>
                          </a:solidFill>
                        </a:rPr>
                        <a:t>[0, 5]</a:t>
                      </a:r>
                    </a:p>
                  </a:txBody>
                  <a:tcPr/>
                </a:tc>
                <a:tc>
                  <a:txBody>
                    <a:bodyPr/>
                    <a:lstStyle/>
                    <a:p>
                      <a:pPr algn="ctr"/>
                      <a:r>
                        <a:rPr lang="en-US" b="1" dirty="0">
                          <a:solidFill>
                            <a:schemeClr val="accent6">
                              <a:lumMod val="10000"/>
                            </a:schemeClr>
                          </a:solidFill>
                        </a:rPr>
                        <a:t>[1, 10]</a:t>
                      </a:r>
                    </a:p>
                  </a:txBody>
                  <a:tcPr/>
                </a:tc>
                <a:extLst>
                  <a:ext uri="{0D108BD9-81ED-4DB2-BD59-A6C34878D82A}">
                    <a16:rowId xmlns:a16="http://schemas.microsoft.com/office/drawing/2014/main" val="199035966"/>
                  </a:ext>
                </a:extLst>
              </a:tr>
            </a:tbl>
          </a:graphicData>
        </a:graphic>
      </p:graphicFrame>
      <p:sp>
        <p:nvSpPr>
          <p:cNvPr id="7" name="Rechthoekige toelichting 6">
            <a:extLst>
              <a:ext uri="{FF2B5EF4-FFF2-40B4-BE49-F238E27FC236}">
                <a16:creationId xmlns:a16="http://schemas.microsoft.com/office/drawing/2014/main" id="{8A3DF1DE-9125-05F7-414A-2321003A525C}"/>
              </a:ext>
            </a:extLst>
          </p:cNvPr>
          <p:cNvSpPr/>
          <p:nvPr/>
        </p:nvSpPr>
        <p:spPr>
          <a:xfrm>
            <a:off x="59767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computation side</a:t>
            </a:r>
            <a:r>
              <a:rPr lang="en-US" sz="3200" dirty="0">
                <a:latin typeface="+mj-lt"/>
              </a:rPr>
              <a:t>!</a:t>
            </a:r>
          </a:p>
        </p:txBody>
      </p:sp>
      <p:pic>
        <p:nvPicPr>
          <p:cNvPr id="5" name="Picture 2" descr="Three dots - Free interface icons">
            <a:extLst>
              <a:ext uri="{FF2B5EF4-FFF2-40B4-BE49-F238E27FC236}">
                <a16:creationId xmlns:a16="http://schemas.microsoft.com/office/drawing/2014/main" id="{A9682563-7C4F-8258-10B7-37A1B5D25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596" y="10485555"/>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AC219C8-57BC-2C77-D86C-81530F97345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8" name="Tekstvak 7">
            <a:extLst>
              <a:ext uri="{FF2B5EF4-FFF2-40B4-BE49-F238E27FC236}">
                <a16:creationId xmlns:a16="http://schemas.microsoft.com/office/drawing/2014/main" id="{E0597FB9-EF77-B3A7-7ADA-A7E93A253E64}"/>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1" name="Vrije vorm 10">
            <a:extLst>
              <a:ext uri="{FF2B5EF4-FFF2-40B4-BE49-F238E27FC236}">
                <a16:creationId xmlns:a16="http://schemas.microsoft.com/office/drawing/2014/main" id="{826AEBCE-1418-37C0-7CE7-EA18B1586FC5}"/>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el 12">
            <a:extLst>
              <a:ext uri="{FF2B5EF4-FFF2-40B4-BE49-F238E27FC236}">
                <a16:creationId xmlns:a16="http://schemas.microsoft.com/office/drawing/2014/main" id="{6C6445B0-0C86-F3A8-75CA-87D22CD6E672}"/>
              </a:ext>
            </a:extLst>
          </p:cNvPr>
          <p:cNvGraphicFramePr>
            <a:graphicFrameLocks noGrp="1"/>
          </p:cNvGraphicFramePr>
          <p:nvPr>
            <p:extLst>
              <p:ext uri="{D42A27DB-BD31-4B8C-83A1-F6EECF244321}">
                <p14:modId xmlns:p14="http://schemas.microsoft.com/office/powerpoint/2010/main" val="1133950378"/>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Tree>
    <p:extLst>
      <p:ext uri="{BB962C8B-B14F-4D97-AF65-F5344CB8AC3E}">
        <p14:creationId xmlns:p14="http://schemas.microsoft.com/office/powerpoint/2010/main" val="369164836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4791-6FB7-D8C9-6EB1-C8D046F33F3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4B2E004-0A61-D2E6-7FD3-451E73005B02}"/>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Insight #2: Abstract Values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34" name="Tekstvak 33">
            <a:extLst>
              <a:ext uri="{FF2B5EF4-FFF2-40B4-BE49-F238E27FC236}">
                <a16:creationId xmlns:a16="http://schemas.microsoft.com/office/drawing/2014/main" id="{DBE9916B-9B90-9DF0-8FC1-015A3391BA9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50</a:t>
            </a:r>
          </a:p>
        </p:txBody>
      </p:sp>
      <p:cxnSp>
        <p:nvCxnSpPr>
          <p:cNvPr id="4" name="Rechte verbindingslijn met pijl 3">
            <a:extLst>
              <a:ext uri="{FF2B5EF4-FFF2-40B4-BE49-F238E27FC236}">
                <a16:creationId xmlns:a16="http://schemas.microsoft.com/office/drawing/2014/main" id="{3284C9A3-BDEB-E7DC-3413-79B1D4A8ADBC}"/>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69A6AB8-E67E-89BD-461C-12E16978D4DB}"/>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AA0805EF-ED22-1ACF-D34B-CAA5D3E08730}"/>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738B3121-BB62-9485-2A5A-CB1E9F85926C}"/>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8A4ADDDA-CA4D-956F-1401-9EAA997CC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68BDDF23-ACBA-78EF-8BAB-CAA771738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FAF5BE52-949D-D779-16DD-63B9C23B78B9}"/>
              </a:ext>
            </a:extLst>
          </p:cNvPr>
          <p:cNvGraphicFramePr>
            <a:graphicFrameLocks noGrp="1"/>
          </p:cNvGraphicFramePr>
          <p:nvPr>
            <p:extLst>
              <p:ext uri="{D42A27DB-BD31-4B8C-83A1-F6EECF244321}">
                <p14:modId xmlns:p14="http://schemas.microsoft.com/office/powerpoint/2010/main" val="2910390117"/>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6">
                              <a:lumMod val="10000"/>
                            </a:schemeClr>
                          </a:solidFill>
                        </a:rPr>
                        <a:t>[0, </a:t>
                      </a:r>
                      <a:r>
                        <a:rPr lang="en-US" b="1" dirty="0">
                          <a:solidFill>
                            <a:schemeClr val="accent5">
                              <a:lumMod val="75000"/>
                            </a:schemeClr>
                          </a:solidFill>
                        </a:rPr>
                        <a:t>15</a:t>
                      </a:r>
                      <a:r>
                        <a:rPr lang="en-US" b="1" dirty="0">
                          <a:solidFill>
                            <a:schemeClr val="accent6">
                              <a:lumMod val="10000"/>
                            </a:schemeClr>
                          </a:solidFill>
                        </a:rPr>
                        <a:t>]</a:t>
                      </a:r>
                    </a:p>
                  </a:txBody>
                  <a:tcPr/>
                </a:tc>
                <a:tc>
                  <a:txBody>
                    <a:bodyPr/>
                    <a:lstStyle/>
                    <a:p>
                      <a:pPr algn="ctr"/>
                      <a:r>
                        <a:rPr lang="en-US" b="1" dirty="0">
                          <a:solidFill>
                            <a:schemeClr val="accent6">
                              <a:lumMod val="10000"/>
                            </a:schemeClr>
                          </a:solidFill>
                        </a:rPr>
                        <a:t>[</a:t>
                      </a:r>
                      <a:r>
                        <a:rPr lang="en-US" b="1" dirty="0">
                          <a:solidFill>
                            <a:srgbClr val="FF0000"/>
                          </a:solidFill>
                        </a:rPr>
                        <a:t>0</a:t>
                      </a:r>
                      <a:r>
                        <a:rPr lang="en-US" b="1" dirty="0">
                          <a:solidFill>
                            <a:schemeClr val="accent6">
                              <a:lumMod val="10000"/>
                            </a:schemeClr>
                          </a:solidFill>
                        </a:rPr>
                        <a:t>, 5]</a:t>
                      </a:r>
                    </a:p>
                  </a:txBody>
                  <a:tcPr/>
                </a:tc>
                <a:tc>
                  <a:txBody>
                    <a:bodyPr/>
                    <a:lstStyle/>
                    <a:p>
                      <a:pPr algn="ctr"/>
                      <a:r>
                        <a:rPr lang="en-US" b="1" dirty="0">
                          <a:solidFill>
                            <a:schemeClr val="accent6">
                              <a:lumMod val="10000"/>
                            </a:schemeClr>
                          </a:solidFill>
                        </a:rPr>
                        <a:t>[1, 10]</a:t>
                      </a:r>
                    </a:p>
                  </a:txBody>
                  <a:tcPr/>
                </a:tc>
                <a:extLst>
                  <a:ext uri="{0D108BD9-81ED-4DB2-BD59-A6C34878D82A}">
                    <a16:rowId xmlns:a16="http://schemas.microsoft.com/office/drawing/2014/main" val="199035966"/>
                  </a:ext>
                </a:extLst>
              </a:tr>
            </a:tbl>
          </a:graphicData>
        </a:graphic>
      </p:graphicFrame>
      <p:sp>
        <p:nvSpPr>
          <p:cNvPr id="6" name="Rechthoekige toelichting 5">
            <a:extLst>
              <a:ext uri="{FF2B5EF4-FFF2-40B4-BE49-F238E27FC236}">
                <a16:creationId xmlns:a16="http://schemas.microsoft.com/office/drawing/2014/main" id="{353D78CC-E01F-3000-7F23-535F4F78470B}"/>
              </a:ext>
            </a:extLst>
          </p:cNvPr>
          <p:cNvSpPr/>
          <p:nvPr/>
        </p:nvSpPr>
        <p:spPr>
          <a:xfrm>
            <a:off x="59767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computation side</a:t>
            </a:r>
            <a:r>
              <a:rPr lang="en-US" sz="3200" dirty="0">
                <a:latin typeface="+mj-lt"/>
              </a:rPr>
              <a:t>!</a:t>
            </a:r>
          </a:p>
        </p:txBody>
      </p:sp>
      <p:sp>
        <p:nvSpPr>
          <p:cNvPr id="7" name="Rechthoekige toelichting 6">
            <a:extLst>
              <a:ext uri="{FF2B5EF4-FFF2-40B4-BE49-F238E27FC236}">
                <a16:creationId xmlns:a16="http://schemas.microsoft.com/office/drawing/2014/main" id="{F7BD8DA1-CCBD-4AC0-B7C4-5FD0CD913DB2}"/>
              </a:ext>
            </a:extLst>
          </p:cNvPr>
          <p:cNvSpPr/>
          <p:nvPr/>
        </p:nvSpPr>
        <p:spPr>
          <a:xfrm>
            <a:off x="13673246" y="11603132"/>
            <a:ext cx="6712996" cy="1325050"/>
          </a:xfrm>
          <a:prstGeom prst="wedgeRectCallout">
            <a:avLst>
              <a:gd name="adj1" fmla="val 29253"/>
              <a:gd name="adj2" fmla="val -147228"/>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a:t>
            </a:r>
            <a:r>
              <a:rPr lang="en-US" sz="3200" u="sng" dirty="0">
                <a:latin typeface="+mj-lt"/>
              </a:rPr>
              <a:t>approximate the values </a:t>
            </a:r>
            <a:r>
              <a:rPr lang="en-US" sz="3200" dirty="0">
                <a:latin typeface="+mj-lt"/>
              </a:rPr>
              <a:t>on the constraint side!</a:t>
            </a:r>
          </a:p>
        </p:txBody>
      </p:sp>
      <p:pic>
        <p:nvPicPr>
          <p:cNvPr id="5" name="Picture 2" descr="Three dots - Free interface icons">
            <a:extLst>
              <a:ext uri="{FF2B5EF4-FFF2-40B4-BE49-F238E27FC236}">
                <a16:creationId xmlns:a16="http://schemas.microsoft.com/office/drawing/2014/main" id="{25BC43EA-6EAB-1C0C-D068-95EE7C93C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5408" y="10395088"/>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ree dots - Free interface icons">
            <a:extLst>
              <a:ext uri="{FF2B5EF4-FFF2-40B4-BE49-F238E27FC236}">
                <a16:creationId xmlns:a16="http://schemas.microsoft.com/office/drawing/2014/main" id="{05979D0B-1852-04BC-ED48-36FEA147A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596" y="10485555"/>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4E8C8CE0-0BD0-C87D-5043-90139A5F40A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13" name="Tekstvak 12">
            <a:extLst>
              <a:ext uri="{FF2B5EF4-FFF2-40B4-BE49-F238E27FC236}">
                <a16:creationId xmlns:a16="http://schemas.microsoft.com/office/drawing/2014/main" id="{99F46D8F-E340-C834-6665-50B5AB0215CA}"/>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Vrije vorm 16">
            <a:extLst>
              <a:ext uri="{FF2B5EF4-FFF2-40B4-BE49-F238E27FC236}">
                <a16:creationId xmlns:a16="http://schemas.microsoft.com/office/drawing/2014/main" id="{9B6ED614-182F-1AB6-E8EA-82659F867227}"/>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el 19">
            <a:extLst>
              <a:ext uri="{FF2B5EF4-FFF2-40B4-BE49-F238E27FC236}">
                <a16:creationId xmlns:a16="http://schemas.microsoft.com/office/drawing/2014/main" id="{A9A55CDE-6174-C8F8-7A79-61C433E3F7F8}"/>
              </a:ext>
            </a:extLst>
          </p:cNvPr>
          <p:cNvGraphicFramePr>
            <a:graphicFrameLocks noGrp="1"/>
          </p:cNvGraphicFramePr>
          <p:nvPr>
            <p:extLst>
              <p:ext uri="{D42A27DB-BD31-4B8C-83A1-F6EECF244321}">
                <p14:modId xmlns:p14="http://schemas.microsoft.com/office/powerpoint/2010/main" val="901482882"/>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Tree>
    <p:extLst>
      <p:ext uri="{BB962C8B-B14F-4D97-AF65-F5344CB8AC3E}">
        <p14:creationId xmlns:p14="http://schemas.microsoft.com/office/powerpoint/2010/main" val="3893440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3F6EE-E341-36C9-BBE7-B5683C56DFC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6CC6EA28-E6E0-386F-B70E-576A61FC596A}"/>
              </a:ext>
            </a:extLst>
          </p:cNvPr>
          <p:cNvSpPr txBox="1"/>
          <p:nvPr/>
        </p:nvSpPr>
        <p:spPr>
          <a:xfrm>
            <a:off x="1132205" y="921157"/>
            <a:ext cx="13040995"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Inference Rules</a:t>
            </a:r>
            <a:endParaRPr lang="nl-BE" sz="11500" b="1" dirty="0">
              <a:effectLst/>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6" name="Afbeelding 5">
            <a:extLst>
              <a:ext uri="{FF2B5EF4-FFF2-40B4-BE49-F238E27FC236}">
                <a16:creationId xmlns:a16="http://schemas.microsoft.com/office/drawing/2014/main" id="{E7A0E155-7E13-5844-673E-83DDD0F13D9B}"/>
              </a:ext>
            </a:extLst>
          </p:cNvPr>
          <p:cNvPicPr>
            <a:picLocks noChangeAspect="1"/>
          </p:cNvPicPr>
          <p:nvPr/>
        </p:nvPicPr>
        <p:blipFill>
          <a:blip r:embed="rId3"/>
          <a:stretch>
            <a:fillRect/>
          </a:stretch>
        </p:blipFill>
        <p:spPr>
          <a:xfrm>
            <a:off x="522605" y="3209548"/>
            <a:ext cx="12693990" cy="6848849"/>
          </a:xfrm>
          <a:prstGeom prst="rect">
            <a:avLst/>
          </a:prstGeom>
        </p:spPr>
      </p:pic>
      <p:pic>
        <p:nvPicPr>
          <p:cNvPr id="7" name="Afbeelding 6">
            <a:extLst>
              <a:ext uri="{FF2B5EF4-FFF2-40B4-BE49-F238E27FC236}">
                <a16:creationId xmlns:a16="http://schemas.microsoft.com/office/drawing/2014/main" id="{D491947C-F156-6BE3-801D-4C49EB28E5D6}"/>
              </a:ext>
            </a:extLst>
          </p:cNvPr>
          <p:cNvPicPr>
            <a:picLocks noChangeAspect="1"/>
          </p:cNvPicPr>
          <p:nvPr/>
        </p:nvPicPr>
        <p:blipFill>
          <a:blip r:embed="rId4"/>
          <a:stretch>
            <a:fillRect/>
          </a:stretch>
        </p:blipFill>
        <p:spPr>
          <a:xfrm>
            <a:off x="13216595" y="1833030"/>
            <a:ext cx="9429461" cy="8225367"/>
          </a:xfrm>
          <a:prstGeom prst="rect">
            <a:avLst/>
          </a:prstGeom>
        </p:spPr>
      </p:pic>
      <p:pic>
        <p:nvPicPr>
          <p:cNvPr id="8" name="Afbeelding 7">
            <a:extLst>
              <a:ext uri="{FF2B5EF4-FFF2-40B4-BE49-F238E27FC236}">
                <a16:creationId xmlns:a16="http://schemas.microsoft.com/office/drawing/2014/main" id="{2E3A173E-44BC-F65B-EC47-93F43BF4899F}"/>
              </a:ext>
            </a:extLst>
          </p:cNvPr>
          <p:cNvPicPr>
            <a:picLocks noChangeAspect="1"/>
          </p:cNvPicPr>
          <p:nvPr/>
        </p:nvPicPr>
        <p:blipFill>
          <a:blip r:embed="rId5"/>
          <a:stretch>
            <a:fillRect/>
          </a:stretch>
        </p:blipFill>
        <p:spPr>
          <a:xfrm>
            <a:off x="8775411" y="6633972"/>
            <a:ext cx="7658100" cy="5346700"/>
          </a:xfrm>
          <a:prstGeom prst="rect">
            <a:avLst/>
          </a:prstGeom>
        </p:spPr>
      </p:pic>
      <p:sp>
        <p:nvSpPr>
          <p:cNvPr id="2" name="Tekstvak 1">
            <a:extLst>
              <a:ext uri="{FF2B5EF4-FFF2-40B4-BE49-F238E27FC236}">
                <a16:creationId xmlns:a16="http://schemas.microsoft.com/office/drawing/2014/main" id="{B2ACF55C-59DE-2F76-8444-CA54D18367EA}"/>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51</a:t>
            </a:r>
          </a:p>
        </p:txBody>
      </p:sp>
      <p:sp>
        <p:nvSpPr>
          <p:cNvPr id="4" name="Afgeronde rechthoek 3">
            <a:extLst>
              <a:ext uri="{FF2B5EF4-FFF2-40B4-BE49-F238E27FC236}">
                <a16:creationId xmlns:a16="http://schemas.microsoft.com/office/drawing/2014/main" id="{54F517E5-4143-D89B-475D-2E79466A99F1}"/>
              </a:ext>
            </a:extLst>
          </p:cNvPr>
          <p:cNvSpPr/>
          <p:nvPr/>
        </p:nvSpPr>
        <p:spPr>
          <a:xfrm>
            <a:off x="11097681" y="4594728"/>
            <a:ext cx="3810481" cy="1492207"/>
          </a:xfrm>
          <a:prstGeom prst="roundRect">
            <a:avLst/>
          </a:prstGeom>
          <a:solidFill>
            <a:srgbClr val="1B243A"/>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mj-lt"/>
              </a:rPr>
              <a:t>x * (x – 2) === 0 </a:t>
            </a:r>
          </a:p>
        </p:txBody>
      </p:sp>
      <p:sp>
        <p:nvSpPr>
          <p:cNvPr id="5" name="Afgeronde rechthoek 4">
            <a:extLst>
              <a:ext uri="{FF2B5EF4-FFF2-40B4-BE49-F238E27FC236}">
                <a16:creationId xmlns:a16="http://schemas.microsoft.com/office/drawing/2014/main" id="{D9845FC4-8B91-0830-0E8D-766978BA66CC}"/>
              </a:ext>
            </a:extLst>
          </p:cNvPr>
          <p:cNvSpPr/>
          <p:nvPr/>
        </p:nvSpPr>
        <p:spPr>
          <a:xfrm>
            <a:off x="11961047" y="8276055"/>
            <a:ext cx="2162370" cy="1492207"/>
          </a:xfrm>
          <a:prstGeom prst="roundRect">
            <a:avLst/>
          </a:prstGeom>
          <a:solidFill>
            <a:srgbClr val="1B243A"/>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mj-lt"/>
              </a:rPr>
              <a:t>x ∈ [0,2]</a:t>
            </a:r>
          </a:p>
        </p:txBody>
      </p:sp>
      <p:sp>
        <p:nvSpPr>
          <p:cNvPr id="10" name="Pijl links 9">
            <a:extLst>
              <a:ext uri="{FF2B5EF4-FFF2-40B4-BE49-F238E27FC236}">
                <a16:creationId xmlns:a16="http://schemas.microsoft.com/office/drawing/2014/main" id="{844AFAE7-67CC-065A-91DA-D5B9F89B9641}"/>
              </a:ext>
            </a:extLst>
          </p:cNvPr>
          <p:cNvSpPr/>
          <p:nvPr/>
        </p:nvSpPr>
        <p:spPr>
          <a:xfrm rot="5400000">
            <a:off x="12081716" y="6905579"/>
            <a:ext cx="1842413" cy="576939"/>
          </a:xfrm>
          <a:prstGeom prst="rightArrow">
            <a:avLst/>
          </a:prstGeom>
          <a:solidFill>
            <a:srgbClr val="1B24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a:extLst>
              <a:ext uri="{FF2B5EF4-FFF2-40B4-BE49-F238E27FC236}">
                <a16:creationId xmlns:a16="http://schemas.microsoft.com/office/drawing/2014/main" id="{FB918A86-39BF-2FA3-1C67-EB78BA09A1FB}"/>
              </a:ext>
            </a:extLst>
          </p:cNvPr>
          <p:cNvSpPr txBox="1"/>
          <p:nvPr/>
        </p:nvSpPr>
        <p:spPr>
          <a:xfrm>
            <a:off x="17053200" y="12186000"/>
            <a:ext cx="7239482" cy="646331"/>
          </a:xfrm>
          <a:prstGeom prst="rect">
            <a:avLst/>
          </a:prstGeom>
          <a:noFill/>
        </p:spPr>
        <p:txBody>
          <a:bodyPr wrap="none" rtlCol="0">
            <a:spAutoFit/>
          </a:bodyPr>
          <a:lstStyle/>
          <a:p>
            <a:r>
              <a:rPr lang="nl-BE" dirty="0">
                <a:solidFill>
                  <a:schemeClr val="accent6">
                    <a:lumMod val="75000"/>
                  </a:schemeClr>
                </a:solidFill>
              </a:rPr>
              <a:t>[Shankara Pailoor et al., PLDI 2023]</a:t>
            </a:r>
          </a:p>
        </p:txBody>
      </p:sp>
      <p:pic>
        <p:nvPicPr>
          <p:cNvPr id="11" name="Afbeelding 10">
            <a:extLst>
              <a:ext uri="{FF2B5EF4-FFF2-40B4-BE49-F238E27FC236}">
                <a16:creationId xmlns:a16="http://schemas.microsoft.com/office/drawing/2014/main" id="{9B1C6A4D-8301-0CEF-1927-70D02C303ADF}"/>
              </a:ext>
            </a:extLst>
          </p:cNvPr>
          <p:cNvPicPr>
            <a:picLocks noChangeAspect="1"/>
          </p:cNvPicPr>
          <p:nvPr/>
        </p:nvPicPr>
        <p:blipFill>
          <a:blip r:embed="rId6"/>
          <a:stretch>
            <a:fillRect/>
          </a:stretch>
        </p:blipFill>
        <p:spPr>
          <a:xfrm>
            <a:off x="16163198" y="2933198"/>
            <a:ext cx="6985000" cy="8521700"/>
          </a:xfrm>
          <a:prstGeom prst="round2DiagRect">
            <a:avLst>
              <a:gd name="adj1" fmla="val 3125"/>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290137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E0C7-FBA2-397F-BEB4-94FF6E21009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B0C25E2-51C3-0743-19FE-022938CC10C2}"/>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Insight #2: Abstract Values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34" name="Tekstvak 33">
            <a:extLst>
              <a:ext uri="{FF2B5EF4-FFF2-40B4-BE49-F238E27FC236}">
                <a16:creationId xmlns:a16="http://schemas.microsoft.com/office/drawing/2014/main" id="{23507F5C-087C-914C-624A-D9DAB0CE03E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52</a:t>
            </a:r>
          </a:p>
        </p:txBody>
      </p:sp>
      <p:cxnSp>
        <p:nvCxnSpPr>
          <p:cNvPr id="4" name="Rechte verbindingslijn met pijl 3">
            <a:extLst>
              <a:ext uri="{FF2B5EF4-FFF2-40B4-BE49-F238E27FC236}">
                <a16:creationId xmlns:a16="http://schemas.microsoft.com/office/drawing/2014/main" id="{0C11FBBC-DBF6-440C-9869-C51EE5A1B4A4}"/>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EBCC770A-EC8D-2308-AA06-EBD96145BBFC}"/>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7CD7D9C2-3FBB-B33D-7FAA-87BDA929E563}"/>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76C81615-CA06-9A53-42CB-E20D7EF4480A}"/>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8A1F279A-7A9F-1303-7664-4A6F542F8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0BBE8F8A-DB15-2EB8-4717-26E0186BD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C84FBCB6-91C3-20F1-5EEF-BF0BA944D819}"/>
              </a:ext>
            </a:extLst>
          </p:cNvPr>
          <p:cNvGraphicFramePr>
            <a:graphicFrameLocks noGrp="1"/>
          </p:cNvGraphicFramePr>
          <p:nvPr>
            <p:extLst>
              <p:ext uri="{D42A27DB-BD31-4B8C-83A1-F6EECF244321}">
                <p14:modId xmlns:p14="http://schemas.microsoft.com/office/powerpoint/2010/main" val="2623206343"/>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6">
                              <a:lumMod val="10000"/>
                            </a:schemeClr>
                          </a:solidFill>
                        </a:rPr>
                        <a:t>[0, </a:t>
                      </a:r>
                      <a:r>
                        <a:rPr lang="en-US" b="1" dirty="0">
                          <a:solidFill>
                            <a:schemeClr val="accent5">
                              <a:lumMod val="75000"/>
                            </a:schemeClr>
                          </a:solidFill>
                        </a:rPr>
                        <a:t>15</a:t>
                      </a:r>
                      <a:r>
                        <a:rPr lang="en-US" b="1" dirty="0">
                          <a:solidFill>
                            <a:schemeClr val="accent6">
                              <a:lumMod val="10000"/>
                            </a:schemeClr>
                          </a:solidFill>
                        </a:rPr>
                        <a:t>]</a:t>
                      </a:r>
                    </a:p>
                  </a:txBody>
                  <a:tcPr/>
                </a:tc>
                <a:tc>
                  <a:txBody>
                    <a:bodyPr/>
                    <a:lstStyle/>
                    <a:p>
                      <a:pPr algn="ctr"/>
                      <a:r>
                        <a:rPr lang="en-US" b="1" dirty="0">
                          <a:solidFill>
                            <a:schemeClr val="accent6">
                              <a:lumMod val="10000"/>
                            </a:schemeClr>
                          </a:solidFill>
                        </a:rPr>
                        <a:t>[</a:t>
                      </a:r>
                      <a:r>
                        <a:rPr lang="en-US" b="1" dirty="0">
                          <a:solidFill>
                            <a:srgbClr val="FF0000"/>
                          </a:solidFill>
                        </a:rPr>
                        <a:t>0</a:t>
                      </a:r>
                      <a:r>
                        <a:rPr lang="en-US" b="1" dirty="0">
                          <a:solidFill>
                            <a:schemeClr val="accent6">
                              <a:lumMod val="10000"/>
                            </a:schemeClr>
                          </a:solidFill>
                        </a:rPr>
                        <a:t>, 5]</a:t>
                      </a:r>
                    </a:p>
                  </a:txBody>
                  <a:tcPr/>
                </a:tc>
                <a:tc>
                  <a:txBody>
                    <a:bodyPr/>
                    <a:lstStyle/>
                    <a:p>
                      <a:pPr algn="ctr"/>
                      <a:r>
                        <a:rPr lang="en-US" b="1" dirty="0">
                          <a:solidFill>
                            <a:schemeClr val="accent6">
                              <a:lumMod val="10000"/>
                            </a:schemeClr>
                          </a:solidFill>
                        </a:rPr>
                        <a:t>[1, 10]</a:t>
                      </a:r>
                    </a:p>
                  </a:txBody>
                  <a:tcPr/>
                </a:tc>
                <a:extLst>
                  <a:ext uri="{0D108BD9-81ED-4DB2-BD59-A6C34878D82A}">
                    <a16:rowId xmlns:a16="http://schemas.microsoft.com/office/drawing/2014/main" val="199035966"/>
                  </a:ext>
                </a:extLst>
              </a:tr>
            </a:tbl>
          </a:graphicData>
        </a:graphic>
      </p:graphicFrame>
      <p:sp>
        <p:nvSpPr>
          <p:cNvPr id="6" name="Rechthoekige toelichting 5">
            <a:extLst>
              <a:ext uri="{FF2B5EF4-FFF2-40B4-BE49-F238E27FC236}">
                <a16:creationId xmlns:a16="http://schemas.microsoft.com/office/drawing/2014/main" id="{453D40A8-6FC6-7047-1091-C9D9F9563F1A}"/>
              </a:ext>
            </a:extLst>
          </p:cNvPr>
          <p:cNvSpPr/>
          <p:nvPr/>
        </p:nvSpPr>
        <p:spPr>
          <a:xfrm>
            <a:off x="59767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computation side</a:t>
            </a:r>
            <a:r>
              <a:rPr lang="en-US" sz="3200" dirty="0">
                <a:latin typeface="+mj-lt"/>
              </a:rPr>
              <a:t>!</a:t>
            </a:r>
          </a:p>
        </p:txBody>
      </p:sp>
      <p:sp>
        <p:nvSpPr>
          <p:cNvPr id="7" name="Rechthoekige toelichting 6">
            <a:extLst>
              <a:ext uri="{FF2B5EF4-FFF2-40B4-BE49-F238E27FC236}">
                <a16:creationId xmlns:a16="http://schemas.microsoft.com/office/drawing/2014/main" id="{DBBE9BC6-D713-55C7-22DF-A466CB3006DA}"/>
              </a:ext>
            </a:extLst>
          </p:cNvPr>
          <p:cNvSpPr/>
          <p:nvPr/>
        </p:nvSpPr>
        <p:spPr>
          <a:xfrm>
            <a:off x="13673246" y="11603132"/>
            <a:ext cx="6712996" cy="1325050"/>
          </a:xfrm>
          <a:prstGeom prst="wedgeRectCallout">
            <a:avLst>
              <a:gd name="adj1" fmla="val 29253"/>
              <a:gd name="adj2" fmla="val -147228"/>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a:t>
            </a:r>
            <a:r>
              <a:rPr lang="en-US" sz="3200" u="sng" dirty="0">
                <a:latin typeface="+mj-lt"/>
              </a:rPr>
              <a:t>approximate the values </a:t>
            </a:r>
            <a:r>
              <a:rPr lang="en-US" sz="3200" dirty="0">
                <a:latin typeface="+mj-lt"/>
              </a:rPr>
              <a:t>on the constraint side!</a:t>
            </a:r>
          </a:p>
        </p:txBody>
      </p:sp>
      <p:pic>
        <p:nvPicPr>
          <p:cNvPr id="5" name="Picture 2" descr="Three dots - Free interface icons">
            <a:extLst>
              <a:ext uri="{FF2B5EF4-FFF2-40B4-BE49-F238E27FC236}">
                <a16:creationId xmlns:a16="http://schemas.microsoft.com/office/drawing/2014/main" id="{136108D6-5B7B-7386-7E32-1EB53EB26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5408" y="10395088"/>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ree dots - Free interface icons">
            <a:extLst>
              <a:ext uri="{FF2B5EF4-FFF2-40B4-BE49-F238E27FC236}">
                <a16:creationId xmlns:a16="http://schemas.microsoft.com/office/drawing/2014/main" id="{2737502B-D4B4-7964-B279-CBA06DD19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596" y="10485555"/>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C8EF44FF-9FE5-EB77-3FEE-875D5AF1F39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13" name="Tekstvak 12">
            <a:extLst>
              <a:ext uri="{FF2B5EF4-FFF2-40B4-BE49-F238E27FC236}">
                <a16:creationId xmlns:a16="http://schemas.microsoft.com/office/drawing/2014/main" id="{D7438DF9-36D2-7C0E-336C-7E3B31D40526}"/>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Vrije vorm 16">
            <a:extLst>
              <a:ext uri="{FF2B5EF4-FFF2-40B4-BE49-F238E27FC236}">
                <a16:creationId xmlns:a16="http://schemas.microsoft.com/office/drawing/2014/main" id="{52DC470F-F215-4E48-CD53-1CB9AD8B14C2}"/>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el 11">
            <a:extLst>
              <a:ext uri="{FF2B5EF4-FFF2-40B4-BE49-F238E27FC236}">
                <a16:creationId xmlns:a16="http://schemas.microsoft.com/office/drawing/2014/main" id="{94BD8A58-1D1D-B63D-165F-BC3DFBFB1693}"/>
              </a:ext>
            </a:extLst>
          </p:cNvPr>
          <p:cNvGraphicFramePr>
            <a:graphicFrameLocks noGrp="1"/>
          </p:cNvGraphicFramePr>
          <p:nvPr>
            <p:extLst>
              <p:ext uri="{D42A27DB-BD31-4B8C-83A1-F6EECF244321}">
                <p14:modId xmlns:p14="http://schemas.microsoft.com/office/powerpoint/2010/main" val="2323537021"/>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Tree>
    <p:extLst>
      <p:ext uri="{BB962C8B-B14F-4D97-AF65-F5344CB8AC3E}">
        <p14:creationId xmlns:p14="http://schemas.microsoft.com/office/powerpoint/2010/main" val="249607657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5628F-010D-07F6-E09C-5909DA4130BA}"/>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CC8DD00-2FE9-ABFF-4436-F1B94B6FFE40}"/>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013F"/>
                </a:solidFill>
                <a:latin typeface="+mj-lt"/>
              </a:rPr>
              <a:t>Contributions</a:t>
            </a:r>
          </a:p>
        </p:txBody>
      </p:sp>
      <p:sp>
        <p:nvSpPr>
          <p:cNvPr id="7" name="Tekstvak 6">
            <a:extLst>
              <a:ext uri="{FF2B5EF4-FFF2-40B4-BE49-F238E27FC236}">
                <a16:creationId xmlns:a16="http://schemas.microsoft.com/office/drawing/2014/main" id="{20C0AC35-B1FA-8D6D-7B62-B76CCB64F730}"/>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Wingdings" pitchFamily="2" charset="2"/>
              <a:buChar char="ü"/>
            </a:pPr>
            <a:r>
              <a:rPr lang="nl-BE" sz="6000" b="1" dirty="0">
                <a:solidFill>
                  <a:schemeClr val="accent6">
                    <a:lumMod val="90000"/>
                  </a:schemeClr>
                </a:solidFill>
              </a:rPr>
              <a:t>Formalization: Domain Consistency Model (DCM)</a:t>
            </a:r>
          </a:p>
          <a:p>
            <a:pPr marL="857250" indent="-857250">
              <a:lnSpc>
                <a:spcPct val="150000"/>
              </a:lnSpc>
              <a:buFont typeface="Wingdings" pitchFamily="2" charset="2"/>
              <a:buChar char="ü"/>
            </a:pPr>
            <a:r>
              <a:rPr lang="nl-BE" sz="6000" b="1" dirty="0">
                <a:solidFill>
                  <a:schemeClr val="accent6">
                    <a:lumMod val="90000"/>
                  </a:schemeClr>
                </a:solidFill>
              </a:rPr>
              <a:t>Algorithm: Value Inference Engine</a:t>
            </a:r>
          </a:p>
          <a:p>
            <a:pPr marL="857250" indent="-857250">
              <a:lnSpc>
                <a:spcPct val="150000"/>
              </a:lnSpc>
              <a:buFont typeface="Courier New" panose="02070309020205020404" pitchFamily="49" charset="0"/>
              <a:buChar char="o"/>
            </a:pPr>
            <a:r>
              <a:rPr lang="nl-BE" sz="6000" b="1" u="sng"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2237513070"/>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2B71E-292C-7ED8-A172-A881BA4B9DFD}"/>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FE605B6-7327-48D7-294C-00F6F479AEC8}"/>
              </a:ext>
            </a:extLst>
          </p:cNvPr>
          <p:cNvSpPr txBox="1"/>
          <p:nvPr/>
        </p:nvSpPr>
        <p:spPr>
          <a:xfrm>
            <a:off x="1132205" y="921157"/>
            <a:ext cx="13040995"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Multi-Language Support?</a:t>
            </a:r>
            <a:endParaRPr lang="nl-BE" sz="11500" b="1" dirty="0">
              <a:effectLst/>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2" name="Picture 2">
            <a:extLst>
              <a:ext uri="{FF2B5EF4-FFF2-40B4-BE49-F238E27FC236}">
                <a16:creationId xmlns:a16="http://schemas.microsoft.com/office/drawing/2014/main" id="{A92A1063-0E00-9958-AFF4-D9223EBD2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630434" y="3252522"/>
            <a:ext cx="1735609" cy="2053237"/>
          </a:xfrm>
          <a:prstGeom prst="rect">
            <a:avLst/>
          </a:prstGeom>
          <a:noFill/>
          <a:extLst>
            <a:ext uri="{909E8E84-426E-40DD-AFC4-6F175D3DCCD1}">
              <a14:hiddenFill xmlns:a14="http://schemas.microsoft.com/office/drawing/2010/main">
                <a:solidFill>
                  <a:srgbClr val="FFFFFF"/>
                </a:solidFill>
              </a14:hiddenFill>
            </a:ext>
          </a:extLst>
        </p:spPr>
      </p:pic>
      <p:sp>
        <p:nvSpPr>
          <p:cNvPr id="7" name="Afgeronde rechthoek 6">
            <a:extLst>
              <a:ext uri="{FF2B5EF4-FFF2-40B4-BE49-F238E27FC236}">
                <a16:creationId xmlns:a16="http://schemas.microsoft.com/office/drawing/2014/main" id="{F007EC57-DFFB-99D5-7C80-C47BCE60F37C}"/>
              </a:ext>
            </a:extLst>
          </p:cNvPr>
          <p:cNvSpPr/>
          <p:nvPr/>
        </p:nvSpPr>
        <p:spPr>
          <a:xfrm>
            <a:off x="12563096" y="3786399"/>
            <a:ext cx="7166989" cy="1126029"/>
          </a:xfrm>
          <a:prstGeom prst="roundRect">
            <a:avLst/>
          </a:prstGeom>
          <a:solidFill>
            <a:srgbClr val="1A8B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Intermediate Representation! </a:t>
            </a:r>
          </a:p>
        </p:txBody>
      </p:sp>
      <p:sp>
        <p:nvSpPr>
          <p:cNvPr id="13" name="Tekstvak 12">
            <a:extLst>
              <a:ext uri="{FF2B5EF4-FFF2-40B4-BE49-F238E27FC236}">
                <a16:creationId xmlns:a16="http://schemas.microsoft.com/office/drawing/2014/main" id="{D1BB3930-BF34-F121-F6EA-FFB2121041A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55</a:t>
            </a:r>
          </a:p>
        </p:txBody>
      </p:sp>
      <p:pic>
        <p:nvPicPr>
          <p:cNvPr id="14" name="Graphic 13">
            <a:extLst>
              <a:ext uri="{FF2B5EF4-FFF2-40B4-BE49-F238E27FC236}">
                <a16:creationId xmlns:a16="http://schemas.microsoft.com/office/drawing/2014/main" id="{54B63C0F-9DC9-921B-AF50-155EC4385BDF}"/>
              </a:ext>
            </a:extLst>
          </p:cNvPr>
          <p:cNvPicPr>
            <a:picLocks noChangeAspect="1"/>
          </p:cNvPicPr>
          <p:nvPr/>
        </p:nvPicPr>
        <p:blipFill>
          <a:blip>
            <a:extLst>
              <a:ext uri="{96DAC541-7B7A-43D3-8B79-37D633B846F1}">
                <asvg:svgBlip xmlns:asvg="http://schemas.microsoft.com/office/drawing/2016/SVG/main" r:embed="rId4"/>
              </a:ext>
            </a:extLst>
          </a:blip>
          <a:srcRect t="45663"/>
          <a:stretch>
            <a:fillRect/>
          </a:stretch>
        </p:blipFill>
        <p:spPr>
          <a:xfrm>
            <a:off x="14433897" y="871065"/>
            <a:ext cx="8873918" cy="2442197"/>
          </a:xfrm>
          <a:prstGeom prst="rect">
            <a:avLst/>
          </a:prstGeom>
        </p:spPr>
      </p:pic>
      <p:sp>
        <p:nvSpPr>
          <p:cNvPr id="15" name="Tekstvak 14">
            <a:extLst>
              <a:ext uri="{FF2B5EF4-FFF2-40B4-BE49-F238E27FC236}">
                <a16:creationId xmlns:a16="http://schemas.microsoft.com/office/drawing/2014/main" id="{549237CC-C777-0E6B-6E51-88EACFA9827C}"/>
              </a:ext>
            </a:extLst>
          </p:cNvPr>
          <p:cNvSpPr txBox="1"/>
          <p:nvPr/>
        </p:nvSpPr>
        <p:spPr>
          <a:xfrm>
            <a:off x="21523569" y="1430215"/>
            <a:ext cx="184731" cy="646331"/>
          </a:xfrm>
          <a:prstGeom prst="rect">
            <a:avLst/>
          </a:prstGeom>
          <a:noFill/>
        </p:spPr>
        <p:txBody>
          <a:bodyPr wrap="none" rtlCol="0">
            <a:spAutoFit/>
          </a:bodyPr>
          <a:lstStyle/>
          <a:p>
            <a:endParaRPr lang="en-US" dirty="0"/>
          </a:p>
        </p:txBody>
      </p:sp>
      <p:sp>
        <p:nvSpPr>
          <p:cNvPr id="6" name="Tekstvak 5">
            <a:extLst>
              <a:ext uri="{FF2B5EF4-FFF2-40B4-BE49-F238E27FC236}">
                <a16:creationId xmlns:a16="http://schemas.microsoft.com/office/drawing/2014/main" id="{56B6FD0B-27F5-F111-CC6F-7BA1DDF4EA29}"/>
              </a:ext>
            </a:extLst>
          </p:cNvPr>
          <p:cNvSpPr txBox="1"/>
          <p:nvPr/>
        </p:nvSpPr>
        <p:spPr>
          <a:xfrm>
            <a:off x="19634898" y="3294798"/>
            <a:ext cx="3869970" cy="369332"/>
          </a:xfrm>
          <a:prstGeom prst="rect">
            <a:avLst/>
          </a:prstGeom>
          <a:noFill/>
        </p:spPr>
        <p:txBody>
          <a:bodyPr wrap="none" rtlCol="0">
            <a:spAutoFit/>
          </a:bodyPr>
          <a:lstStyle/>
          <a:p>
            <a:r>
              <a:rPr lang="nl-BE" sz="1800" dirty="0">
                <a:solidFill>
                  <a:schemeClr val="accent6">
                    <a:lumMod val="90000"/>
                  </a:schemeClr>
                </a:solidFill>
              </a:rPr>
              <a:t>[Alex Ozdemir et al., IEEE S&amp;P 2022]</a:t>
            </a:r>
          </a:p>
        </p:txBody>
      </p:sp>
      <p:pic>
        <p:nvPicPr>
          <p:cNvPr id="9" name="Afbeelding 8">
            <a:extLst>
              <a:ext uri="{FF2B5EF4-FFF2-40B4-BE49-F238E27FC236}">
                <a16:creationId xmlns:a16="http://schemas.microsoft.com/office/drawing/2014/main" id="{E32E012A-09CC-5696-CC10-B3F79947BFC3}"/>
              </a:ext>
            </a:extLst>
          </p:cNvPr>
          <p:cNvPicPr>
            <a:picLocks noChangeAspect="1"/>
          </p:cNvPicPr>
          <p:nvPr/>
        </p:nvPicPr>
        <p:blipFill>
          <a:blip r:embed="rId5"/>
          <a:stretch>
            <a:fillRect/>
          </a:stretch>
        </p:blipFill>
        <p:spPr>
          <a:xfrm>
            <a:off x="1104260" y="4707524"/>
            <a:ext cx="6673011" cy="6946776"/>
          </a:xfrm>
          <a:prstGeom prst="rect">
            <a:avLst/>
          </a:prstGeom>
        </p:spPr>
      </p:pic>
      <p:pic>
        <p:nvPicPr>
          <p:cNvPr id="1026" name="Picture 2" descr="Github Logo - Free social media icons">
            <a:extLst>
              <a:ext uri="{FF2B5EF4-FFF2-40B4-BE49-F238E27FC236}">
                <a16:creationId xmlns:a16="http://schemas.microsoft.com/office/drawing/2014/main" id="{1B1E8350-4AC4-E640-967C-A361D6054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872" y="2338243"/>
            <a:ext cx="2823498" cy="282349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47A8AB7B-40DD-E60E-7CDA-90E61FD64BA1}"/>
              </a:ext>
            </a:extLst>
          </p:cNvPr>
          <p:cNvPicPr>
            <a:picLocks noChangeAspect="1"/>
          </p:cNvPicPr>
          <p:nvPr/>
        </p:nvPicPr>
        <p:blipFill>
          <a:blip r:embed="rId7"/>
          <a:stretch>
            <a:fillRect/>
          </a:stretch>
        </p:blipFill>
        <p:spPr>
          <a:xfrm>
            <a:off x="888903" y="5480909"/>
            <a:ext cx="6888368" cy="6287085"/>
          </a:xfrm>
          <a:prstGeom prst="rect">
            <a:avLst/>
          </a:prstGeom>
        </p:spPr>
      </p:pic>
      <p:pic>
        <p:nvPicPr>
          <p:cNvPr id="5" name="Afbeelding 4">
            <a:extLst>
              <a:ext uri="{FF2B5EF4-FFF2-40B4-BE49-F238E27FC236}">
                <a16:creationId xmlns:a16="http://schemas.microsoft.com/office/drawing/2014/main" id="{F3F535E4-3CA0-FFFE-2F46-0A8EDD528F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21682" y="6716948"/>
            <a:ext cx="12239758" cy="5916909"/>
          </a:xfrm>
          <a:prstGeom prst="rect">
            <a:avLst/>
          </a:prstGeom>
        </p:spPr>
      </p:pic>
      <p:cxnSp>
        <p:nvCxnSpPr>
          <p:cNvPr id="8" name="Kromme verbindingslijn 7">
            <a:extLst>
              <a:ext uri="{FF2B5EF4-FFF2-40B4-BE49-F238E27FC236}">
                <a16:creationId xmlns:a16="http://schemas.microsoft.com/office/drawing/2014/main" id="{535A231A-222B-5E99-C89B-7ACB8CB168E6}"/>
              </a:ext>
            </a:extLst>
          </p:cNvPr>
          <p:cNvCxnSpPr/>
          <p:nvPr/>
        </p:nvCxnSpPr>
        <p:spPr>
          <a:xfrm>
            <a:off x="16146590" y="4943633"/>
            <a:ext cx="1665515" cy="914400"/>
          </a:xfrm>
          <a:prstGeom prst="curvedConnector3">
            <a:avLst/>
          </a:prstGeom>
          <a:ln w="57150">
            <a:solidFill>
              <a:srgbClr val="1989C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Kromme verbindingslijn 10">
            <a:extLst>
              <a:ext uri="{FF2B5EF4-FFF2-40B4-BE49-F238E27FC236}">
                <a16:creationId xmlns:a16="http://schemas.microsoft.com/office/drawing/2014/main" id="{1307320E-DEBC-4728-1028-0A8B3EBDA6FC}"/>
              </a:ext>
            </a:extLst>
          </p:cNvPr>
          <p:cNvCxnSpPr>
            <a:cxnSpLocks/>
          </p:cNvCxnSpPr>
          <p:nvPr/>
        </p:nvCxnSpPr>
        <p:spPr>
          <a:xfrm flipH="1">
            <a:off x="14485213" y="4943633"/>
            <a:ext cx="1665515" cy="914400"/>
          </a:xfrm>
          <a:prstGeom prst="curvedConnector3">
            <a:avLst/>
          </a:prstGeom>
          <a:ln w="57150">
            <a:solidFill>
              <a:srgbClr val="1989CC"/>
            </a:solidFill>
            <a:tailEnd type="triangle"/>
          </a:ln>
        </p:spPr>
        <p:style>
          <a:lnRef idx="1">
            <a:schemeClr val="accent1"/>
          </a:lnRef>
          <a:fillRef idx="0">
            <a:schemeClr val="accent1"/>
          </a:fillRef>
          <a:effectRef idx="0">
            <a:schemeClr val="accent1"/>
          </a:effectRef>
          <a:fontRef idx="minor">
            <a:schemeClr val="tx1"/>
          </a:fontRef>
        </p:style>
      </p:cxnSp>
      <p:sp>
        <p:nvSpPr>
          <p:cNvPr id="12" name="Afgeronde rechthoek 11">
            <a:extLst>
              <a:ext uri="{FF2B5EF4-FFF2-40B4-BE49-F238E27FC236}">
                <a16:creationId xmlns:a16="http://schemas.microsoft.com/office/drawing/2014/main" id="{7786B41E-1F58-9D8A-0FD1-E39393FC2481}"/>
              </a:ext>
            </a:extLst>
          </p:cNvPr>
          <p:cNvSpPr/>
          <p:nvPr/>
        </p:nvSpPr>
        <p:spPr>
          <a:xfrm>
            <a:off x="11979591" y="5526858"/>
            <a:ext cx="2454306" cy="706404"/>
          </a:xfrm>
          <a:prstGeom prst="roundRect">
            <a:avLst/>
          </a:prstGeom>
          <a:solidFill>
            <a:srgbClr val="1A8B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Computations</a:t>
            </a:r>
          </a:p>
        </p:txBody>
      </p:sp>
      <p:sp>
        <p:nvSpPr>
          <p:cNvPr id="16" name="Afgeronde rechthoek 15">
            <a:extLst>
              <a:ext uri="{FF2B5EF4-FFF2-40B4-BE49-F238E27FC236}">
                <a16:creationId xmlns:a16="http://schemas.microsoft.com/office/drawing/2014/main" id="{790CC1DB-B7E2-904D-FFE4-C4394DCC7DA1}"/>
              </a:ext>
            </a:extLst>
          </p:cNvPr>
          <p:cNvSpPr/>
          <p:nvPr/>
        </p:nvSpPr>
        <p:spPr>
          <a:xfrm>
            <a:off x="17842076" y="5526858"/>
            <a:ext cx="2455200" cy="706404"/>
          </a:xfrm>
          <a:prstGeom prst="roundRect">
            <a:avLst/>
          </a:prstGeom>
          <a:solidFill>
            <a:srgbClr val="1A8B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Constraints</a:t>
            </a:r>
          </a:p>
        </p:txBody>
      </p:sp>
    </p:spTree>
    <p:extLst>
      <p:ext uri="{BB962C8B-B14F-4D97-AF65-F5344CB8AC3E}">
        <p14:creationId xmlns:p14="http://schemas.microsoft.com/office/powerpoint/2010/main" val="2868173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Left)">
                                      <p:cBhvr>
                                        <p:cTn id="30" dur="500"/>
                                        <p:tgtEl>
                                          <p:spTgt spid="11"/>
                                        </p:tgtEl>
                                      </p:cBhvr>
                                    </p:animEffect>
                                  </p:childTnLst>
                                </p:cTn>
                              </p:par>
                              <p:par>
                                <p:cTn id="31" presetID="18" presetClass="entr" presetSubtype="12"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Left)">
                                      <p:cBhvr>
                                        <p:cTn id="33" dur="500"/>
                                        <p:tgtEl>
                                          <p:spTgt spid="8"/>
                                        </p:tgtEl>
                                      </p:cBhvr>
                                    </p:animEffect>
                                  </p:childTnLst>
                                </p:cTn>
                              </p:par>
                            </p:childTnLst>
                          </p:cTn>
                        </p:par>
                        <p:par>
                          <p:cTn id="34" fill="hold">
                            <p:stCondLst>
                              <p:cond delay="500"/>
                            </p:stCondLst>
                            <p:childTnLst>
                              <p:par>
                                <p:cTn id="35" presetID="18" presetClass="entr" presetSubtype="12"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trips(down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2"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83DE-7298-EE93-DCDD-444D28D03AC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0DA7B54-03AA-8CA2-4385-1AC2B43E16BC}"/>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013F"/>
                </a:solidFill>
                <a:latin typeface="+mj-lt"/>
              </a:rPr>
              <a:t>Contributions</a:t>
            </a:r>
          </a:p>
        </p:txBody>
      </p:sp>
      <p:sp>
        <p:nvSpPr>
          <p:cNvPr id="7" name="Tekstvak 6">
            <a:extLst>
              <a:ext uri="{FF2B5EF4-FFF2-40B4-BE49-F238E27FC236}">
                <a16:creationId xmlns:a16="http://schemas.microsoft.com/office/drawing/2014/main" id="{707071D9-50F3-6B82-A8D3-8439A93632FF}"/>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Wingdings" pitchFamily="2" charset="2"/>
              <a:buChar char="ü"/>
            </a:pPr>
            <a:r>
              <a:rPr lang="nl-BE" sz="6000" b="1" dirty="0">
                <a:solidFill>
                  <a:schemeClr val="accent6">
                    <a:lumMod val="90000"/>
                  </a:schemeClr>
                </a:solidFill>
              </a:rPr>
              <a:t>Formalization: Domain Consistency Model (DCM)</a:t>
            </a:r>
          </a:p>
          <a:p>
            <a:pPr marL="857250" indent="-857250">
              <a:lnSpc>
                <a:spcPct val="150000"/>
              </a:lnSpc>
              <a:buFont typeface="Wingdings" pitchFamily="2" charset="2"/>
              <a:buChar char="ü"/>
            </a:pPr>
            <a:r>
              <a:rPr lang="nl-BE" sz="6000" b="1" dirty="0">
                <a:solidFill>
                  <a:schemeClr val="accent6">
                    <a:lumMod val="90000"/>
                  </a:schemeClr>
                </a:solidFill>
              </a:rPr>
              <a:t>Algorithm: Value Inference Engine</a:t>
            </a:r>
          </a:p>
          <a:p>
            <a:pPr marL="857250" indent="-857250">
              <a:lnSpc>
                <a:spcPct val="150000"/>
              </a:lnSpc>
              <a:buFont typeface="Wingdings" pitchFamily="2" charset="2"/>
              <a:buChar char="ü"/>
            </a:pPr>
            <a:r>
              <a:rPr lang="nl-BE" sz="6000" b="1" dirty="0">
                <a:solidFill>
                  <a:schemeClr val="accent6">
                    <a:lumMod val="90000"/>
                  </a:schemeClr>
                </a:solidFill>
              </a:rPr>
              <a:t>Implementation: Multi-Language Support</a:t>
            </a:r>
          </a:p>
          <a:p>
            <a:pPr marL="857250" indent="-857250">
              <a:lnSpc>
                <a:spcPct val="150000"/>
              </a:lnSpc>
              <a:buFont typeface="Courier New" panose="02070309020205020404" pitchFamily="49" charset="0"/>
              <a:buChar char="o"/>
            </a:pPr>
            <a:r>
              <a:rPr lang="nl-BE" sz="6000" b="1" u="sng"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1586827923"/>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D6B02-0523-3F4D-DF9D-62CC92E6E11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4B9D8A1-5A4D-A9E6-A5DE-027A3C439AF4}"/>
              </a:ext>
            </a:extLst>
          </p:cNvPr>
          <p:cNvSpPr txBox="1"/>
          <p:nvPr/>
        </p:nvSpPr>
        <p:spPr>
          <a:xfrm>
            <a:off x="0" y="5742310"/>
            <a:ext cx="24377649" cy="2231380"/>
          </a:xfrm>
          <a:prstGeom prst="rect">
            <a:avLst/>
          </a:prstGeom>
          <a:noFill/>
        </p:spPr>
        <p:txBody>
          <a:bodyPr wrap="square" rtlCol="0">
            <a:spAutoFit/>
          </a:bodyPr>
          <a:lstStyle/>
          <a:p>
            <a:pPr algn="ctr"/>
            <a:r>
              <a:rPr lang="nl-BE" sz="13900" b="1" dirty="0">
                <a:solidFill>
                  <a:srgbClr val="0B013F"/>
                </a:solidFill>
                <a:latin typeface="+mj-lt"/>
              </a:rPr>
              <a:t>Evaluation</a:t>
            </a:r>
          </a:p>
        </p:txBody>
      </p:sp>
    </p:spTree>
    <p:extLst>
      <p:ext uri="{BB962C8B-B14F-4D97-AF65-F5344CB8AC3E}">
        <p14:creationId xmlns:p14="http://schemas.microsoft.com/office/powerpoint/2010/main" val="367908972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0F994-56F3-76D4-A267-6975574EAD7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42BE28D-1A2A-1C7E-4711-AE5EEC294D83}"/>
              </a:ext>
            </a:extLst>
          </p:cNvPr>
          <p:cNvSpPr txBox="1"/>
          <p:nvPr/>
        </p:nvSpPr>
        <p:spPr>
          <a:xfrm>
            <a:off x="1132204" y="921157"/>
            <a:ext cx="22825076" cy="1015663"/>
          </a:xfrm>
          <a:prstGeom prst="rect">
            <a:avLst/>
          </a:prstGeom>
          <a:noFill/>
        </p:spPr>
        <p:txBody>
          <a:bodyPr wrap="square">
            <a:spAutoFit/>
          </a:bodyPr>
          <a:lstStyle/>
          <a:p>
            <a:pPr>
              <a:spcBef>
                <a:spcPts val="0"/>
              </a:spcBef>
              <a:spcAft>
                <a:spcPts val="0"/>
              </a:spcAft>
            </a:pPr>
            <a:r>
              <a:rPr lang="nl-BE" sz="6000" b="1" dirty="0">
                <a:latin typeface="Red Hat Text SemiBold" panose="02010503040201060303" pitchFamily="2" charset="0"/>
                <a:ea typeface="Red Hat Text SemiBold" panose="02010503040201060303" pitchFamily="2" charset="0"/>
                <a:cs typeface="Red Hat Text SemiBold" panose="02010503040201060303" pitchFamily="2" charset="0"/>
              </a:rPr>
              <a:t>How </a:t>
            </a:r>
            <a:r>
              <a:rPr lang="nl-BE" sz="5400" b="1" dirty="0">
                <a:latin typeface="Red Hat Text SemiBold" panose="02010503040201060303" pitchFamily="2" charset="0"/>
                <a:ea typeface="Red Hat Text SemiBold" panose="02010503040201060303" pitchFamily="2" charset="0"/>
                <a:cs typeface="Red Hat Text SemiBold" panose="02010503040201060303" pitchFamily="2" charset="0"/>
              </a:rPr>
              <a:t>effective</a:t>
            </a:r>
            <a:r>
              <a:rPr lang="nl-BE" sz="6000" b="1" dirty="0">
                <a:latin typeface="Red Hat Text SemiBold" panose="02010503040201060303" pitchFamily="2" charset="0"/>
                <a:ea typeface="Red Hat Text SemiBold" panose="02010503040201060303" pitchFamily="2" charset="0"/>
                <a:cs typeface="Red Hat Text SemiBold" panose="02010503040201060303" pitchFamily="2" charset="0"/>
              </a:rPr>
              <a:t> is our approach in verifying tagged programs?</a:t>
            </a:r>
          </a:p>
        </p:txBody>
      </p:sp>
      <p:sp>
        <p:nvSpPr>
          <p:cNvPr id="12" name="Tekstvak 11">
            <a:extLst>
              <a:ext uri="{FF2B5EF4-FFF2-40B4-BE49-F238E27FC236}">
                <a16:creationId xmlns:a16="http://schemas.microsoft.com/office/drawing/2014/main" id="{2ED7BC75-3D59-0175-DA6C-3CF488E8FC7B}"/>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58</a:t>
            </a:r>
          </a:p>
        </p:txBody>
      </p:sp>
      <p:sp>
        <p:nvSpPr>
          <p:cNvPr id="5" name="Tekstvak 4">
            <a:extLst>
              <a:ext uri="{FF2B5EF4-FFF2-40B4-BE49-F238E27FC236}">
                <a16:creationId xmlns:a16="http://schemas.microsoft.com/office/drawing/2014/main" id="{2A8B2C34-8329-46B9-5F9C-1B827487EAC6}"/>
              </a:ext>
            </a:extLst>
          </p:cNvPr>
          <p:cNvSpPr txBox="1"/>
          <p:nvPr/>
        </p:nvSpPr>
        <p:spPr>
          <a:xfrm>
            <a:off x="1132204" y="3078690"/>
            <a:ext cx="21682076"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accent6">
                    <a:lumMod val="10000"/>
                  </a:schemeClr>
                </a:solidFill>
                <a:latin typeface="+mn-lt"/>
              </a:rPr>
              <a:t>Comparison of time and effectiveness against SMT-based approach (CIVER)</a:t>
            </a:r>
          </a:p>
          <a:p>
            <a:pPr marL="571500" indent="-571500">
              <a:buFont typeface="Arial" panose="020B0604020202020204" pitchFamily="34" charset="0"/>
              <a:buChar char="•"/>
            </a:pPr>
            <a:endParaRPr lang="en-US" sz="4000" dirty="0">
              <a:solidFill>
                <a:schemeClr val="accent6">
                  <a:lumMod val="10000"/>
                </a:schemeClr>
              </a:solidFill>
              <a:latin typeface="+mn-lt"/>
            </a:endParaRPr>
          </a:p>
          <a:p>
            <a:pPr marL="571500" indent="-571500">
              <a:buFont typeface="Arial" panose="020B0604020202020204" pitchFamily="34" charset="0"/>
              <a:buChar char="•"/>
            </a:pPr>
            <a:r>
              <a:rPr lang="en-US" sz="4000" dirty="0">
                <a:solidFill>
                  <a:schemeClr val="accent6">
                    <a:lumMod val="10000"/>
                  </a:schemeClr>
                </a:solidFill>
                <a:latin typeface="+mn-lt"/>
              </a:rPr>
              <a:t>35 tagged benchmark programs </a:t>
            </a:r>
          </a:p>
          <a:p>
            <a:pPr marL="571500" indent="-571500">
              <a:buFont typeface="Arial" panose="020B0604020202020204" pitchFamily="34" charset="0"/>
              <a:buChar char="•"/>
            </a:pPr>
            <a:endParaRPr lang="en-US" sz="4000" dirty="0">
              <a:solidFill>
                <a:schemeClr val="accent6">
                  <a:lumMod val="10000"/>
                </a:schemeClr>
              </a:solidFill>
              <a:latin typeface="+mn-lt"/>
            </a:endParaRPr>
          </a:p>
          <a:p>
            <a:pPr marL="571500" indent="-571500">
              <a:buFont typeface="Arial" panose="020B0604020202020204" pitchFamily="34" charset="0"/>
              <a:buChar char="•"/>
            </a:pPr>
            <a:r>
              <a:rPr lang="nl-BE" sz="4000" dirty="0"/>
              <a:t>On average</a:t>
            </a:r>
            <a:r>
              <a:rPr lang="nl-BE" sz="4000" dirty="0">
                <a:solidFill>
                  <a:srgbClr val="00B050"/>
                </a:solidFill>
              </a:rPr>
              <a:t> two orders of magnitude faster</a:t>
            </a:r>
            <a:endParaRPr lang="en-US" sz="4000" dirty="0">
              <a:solidFill>
                <a:schemeClr val="accent6">
                  <a:lumMod val="10000"/>
                </a:schemeClr>
              </a:solidFill>
              <a:latin typeface="+mn-lt"/>
            </a:endParaRPr>
          </a:p>
          <a:p>
            <a:pPr marL="571500" indent="-571500">
              <a:buFont typeface="Arial" panose="020B0604020202020204" pitchFamily="34" charset="0"/>
              <a:buChar char="•"/>
            </a:pPr>
            <a:endParaRPr lang="en-US" sz="4000" dirty="0">
              <a:solidFill>
                <a:schemeClr val="accent6">
                  <a:lumMod val="10000"/>
                </a:schemeClr>
              </a:solidFill>
              <a:latin typeface="+mn-lt"/>
            </a:endParaRPr>
          </a:p>
          <a:p>
            <a:pPr marL="571500" indent="-571500">
              <a:buFont typeface="Arial" panose="020B0604020202020204" pitchFamily="34" charset="0"/>
              <a:buChar char="•"/>
            </a:pPr>
            <a:r>
              <a:rPr lang="en-US" sz="4000" dirty="0">
                <a:solidFill>
                  <a:srgbClr val="FF0000"/>
                </a:solidFill>
                <a:latin typeface="+mn-lt"/>
              </a:rPr>
              <a:t>div-by-zero false positives</a:t>
            </a:r>
            <a:r>
              <a:rPr lang="en-US" sz="4000" dirty="0">
                <a:solidFill>
                  <a:schemeClr val="accent6">
                    <a:lumMod val="10000"/>
                  </a:schemeClr>
                </a:solidFill>
                <a:latin typeface="+mn-lt"/>
              </a:rPr>
              <a:t> due to over-approximation</a:t>
            </a:r>
          </a:p>
        </p:txBody>
      </p:sp>
      <p:pic>
        <p:nvPicPr>
          <p:cNvPr id="4" name="Afbeelding 3">
            <a:extLst>
              <a:ext uri="{FF2B5EF4-FFF2-40B4-BE49-F238E27FC236}">
                <a16:creationId xmlns:a16="http://schemas.microsoft.com/office/drawing/2014/main" id="{F5A98E07-5CF1-77B3-F30A-39847447EAD0}"/>
              </a:ext>
            </a:extLst>
          </p:cNvPr>
          <p:cNvPicPr>
            <a:picLocks noChangeAspect="1"/>
          </p:cNvPicPr>
          <p:nvPr/>
        </p:nvPicPr>
        <p:blipFill>
          <a:blip r:embed="rId3"/>
          <a:stretch>
            <a:fillRect/>
          </a:stretch>
        </p:blipFill>
        <p:spPr>
          <a:xfrm>
            <a:off x="13876892" y="4323254"/>
            <a:ext cx="9951516" cy="7249449"/>
          </a:xfrm>
          <a:prstGeom prst="rect">
            <a:avLst/>
          </a:prstGeom>
        </p:spPr>
      </p:pic>
    </p:spTree>
    <p:extLst>
      <p:ext uri="{BB962C8B-B14F-4D97-AF65-F5344CB8AC3E}">
        <p14:creationId xmlns:p14="http://schemas.microsoft.com/office/powerpoint/2010/main" val="274758553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5BE46-F60C-7D20-658B-659B01A9470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2A2740D-C2A9-3347-2293-04CDA3037CDA}"/>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CE75A330-8C57-B0C8-BCC1-7B647228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EFD90FB4-20D6-E4F8-3D33-FE62365D76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C8E9891E-8A6B-25A3-186A-5779D9CAAD2A}"/>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E3A6D3C9-8EF7-261F-CB2C-5CA42D187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54" name="Tekstvak 53">
            <a:extLst>
              <a:ext uri="{FF2B5EF4-FFF2-40B4-BE49-F238E27FC236}">
                <a16:creationId xmlns:a16="http://schemas.microsoft.com/office/drawing/2014/main" id="{56C4DB2F-71DF-9D02-06BC-2F4DEDAA2E2A}"/>
              </a:ext>
            </a:extLst>
          </p:cNvPr>
          <p:cNvSpPr txBox="1"/>
          <p:nvPr/>
        </p:nvSpPr>
        <p:spPr>
          <a:xfrm>
            <a:off x="5804663" y="3760405"/>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29" name="Pijl links 1028">
            <a:extLst>
              <a:ext uri="{FF2B5EF4-FFF2-40B4-BE49-F238E27FC236}">
                <a16:creationId xmlns:a16="http://schemas.microsoft.com/office/drawing/2014/main" id="{4118DE94-8AFE-3B80-6BA5-0B4B27EE4407}"/>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9BC372C5-9D86-5AC7-1023-D76903911E1D}"/>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sp>
        <p:nvSpPr>
          <p:cNvPr id="1034" name="Rechthoek 1033">
            <a:extLst>
              <a:ext uri="{FF2B5EF4-FFF2-40B4-BE49-F238E27FC236}">
                <a16:creationId xmlns:a16="http://schemas.microsoft.com/office/drawing/2014/main" id="{37ED801A-AABD-4A9D-D592-7DC1EA4C71FF}"/>
              </a:ext>
            </a:extLst>
          </p:cNvPr>
          <p:cNvSpPr/>
          <p:nvPr/>
        </p:nvSpPr>
        <p:spPr>
          <a:xfrm>
            <a:off x="19843429" y="4479992"/>
            <a:ext cx="2334510"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PROOF</a:t>
            </a:r>
          </a:p>
        </p:txBody>
      </p:sp>
      <p:sp>
        <p:nvSpPr>
          <p:cNvPr id="1035" name="Rechthoek 1034">
            <a:extLst>
              <a:ext uri="{FF2B5EF4-FFF2-40B4-BE49-F238E27FC236}">
                <a16:creationId xmlns:a16="http://schemas.microsoft.com/office/drawing/2014/main" id="{BB806685-260C-A634-8A8C-57705D27FC8A}"/>
              </a:ext>
            </a:extLst>
          </p:cNvPr>
          <p:cNvSpPr/>
          <p:nvPr/>
        </p:nvSpPr>
        <p:spPr>
          <a:xfrm>
            <a:off x="17690704" y="1235043"/>
            <a:ext cx="2620867"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PROVER</a:t>
            </a:r>
          </a:p>
        </p:txBody>
      </p:sp>
      <p:cxnSp>
        <p:nvCxnSpPr>
          <p:cNvPr id="31" name="Rechte verbindingslijn met pijl 30">
            <a:extLst>
              <a:ext uri="{FF2B5EF4-FFF2-40B4-BE49-F238E27FC236}">
                <a16:creationId xmlns:a16="http://schemas.microsoft.com/office/drawing/2014/main" id="{B06F66A9-80BE-4C30-D4D6-6D9143F1EE60}"/>
              </a:ext>
            </a:extLst>
          </p:cNvPr>
          <p:cNvCxnSpPr>
            <a:cxnSpLocks/>
          </p:cNvCxnSpPr>
          <p:nvPr/>
        </p:nvCxnSpPr>
        <p:spPr>
          <a:xfrm flipV="1">
            <a:off x="12959501" y="2244596"/>
            <a:ext cx="2324042" cy="1515809"/>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9590516E-8D65-AD9F-F26F-8147B96B5C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6BC1110D-C387-13DA-DA6F-C3556E365D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335EA1E5-E0A1-0433-F72C-D49465248805}"/>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3CD0D872-7930-1701-1600-7471E798953C}"/>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2CBFB375-96E3-A0E0-047F-A34B9BD260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0500" y="5343836"/>
            <a:ext cx="1362309" cy="150974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793E3290-D020-2064-2D75-6EC5536500BA}"/>
              </a:ext>
            </a:extLst>
          </p:cNvPr>
          <p:cNvSpPr/>
          <p:nvPr/>
        </p:nvSpPr>
        <p:spPr>
          <a:xfrm>
            <a:off x="7394255" y="7757122"/>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11" name="Rechte verbindingslijn met pijl 10">
            <a:extLst>
              <a:ext uri="{FF2B5EF4-FFF2-40B4-BE49-F238E27FC236}">
                <a16:creationId xmlns:a16="http://schemas.microsoft.com/office/drawing/2014/main" id="{79A19779-3082-A187-93F0-73CC68D0D365}"/>
              </a:ext>
            </a:extLst>
          </p:cNvPr>
          <p:cNvCxnSpPr>
            <a:cxnSpLocks/>
          </p:cNvCxnSpPr>
          <p:nvPr/>
        </p:nvCxnSpPr>
        <p:spPr>
          <a:xfrm>
            <a:off x="12959501" y="7176725"/>
            <a:ext cx="2445771" cy="1695512"/>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hthoek 11">
            <a:extLst>
              <a:ext uri="{FF2B5EF4-FFF2-40B4-BE49-F238E27FC236}">
                <a16:creationId xmlns:a16="http://schemas.microsoft.com/office/drawing/2014/main" id="{B39FE590-1200-7272-4F9E-61F68A9B3192}"/>
              </a:ext>
            </a:extLst>
          </p:cNvPr>
          <p:cNvSpPr/>
          <p:nvPr/>
        </p:nvSpPr>
        <p:spPr>
          <a:xfrm>
            <a:off x="17690704" y="7801195"/>
            <a:ext cx="2620871"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VERIFIER</a:t>
            </a:r>
          </a:p>
        </p:txBody>
      </p:sp>
      <p:sp>
        <p:nvSpPr>
          <p:cNvPr id="13" name="Tekstvak 12">
            <a:extLst>
              <a:ext uri="{FF2B5EF4-FFF2-40B4-BE49-F238E27FC236}">
                <a16:creationId xmlns:a16="http://schemas.microsoft.com/office/drawing/2014/main" id="{C3EBC309-8594-53F9-BF3B-029629F255D9}"/>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10</a:t>
            </a:r>
          </a:p>
        </p:txBody>
      </p:sp>
      <p:pic>
        <p:nvPicPr>
          <p:cNvPr id="2" name="Picture 2" descr="Cool boy emoji | AI Emoji Generator">
            <a:extLst>
              <a:ext uri="{FF2B5EF4-FFF2-40B4-BE49-F238E27FC236}">
                <a16:creationId xmlns:a16="http://schemas.microsoft.com/office/drawing/2014/main" id="{E96A57AA-68D0-7714-ACB8-A495160E4D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3544" y="481136"/>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DCA665D-9A7D-3FD6-3DE2-6510A53AF41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4887449" y="163560"/>
            <a:ext cx="2866841" cy="2866841"/>
          </a:xfrm>
          <a:prstGeom prst="rect">
            <a:avLst/>
          </a:prstGeom>
        </p:spPr>
      </p:pic>
    </p:spTree>
    <p:extLst>
      <p:ext uri="{BB962C8B-B14F-4D97-AF65-F5344CB8AC3E}">
        <p14:creationId xmlns:p14="http://schemas.microsoft.com/office/powerpoint/2010/main" val="2257104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
                                        </p:tgtEl>
                                      </p:cBhvr>
                                      <p:by x="0" y="0"/>
                                    </p:animScale>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034"/>
                                        </p:tgtEl>
                                        <p:attrNameLst>
                                          <p:attrName>fillcolor</p:attrName>
                                        </p:attrNameLst>
                                      </p:cBhvr>
                                      <p:to>
                                        <a:srgbClr val="941100"/>
                                      </p:to>
                                    </p:animClr>
                                    <p:set>
                                      <p:cBhvr>
                                        <p:cTn id="16" dur="500" fill="hold"/>
                                        <p:tgtEl>
                                          <p:spTgt spid="1034"/>
                                        </p:tgtEl>
                                        <p:attrNameLst>
                                          <p:attrName>fill.type</p:attrName>
                                        </p:attrNameLst>
                                      </p:cBhvr>
                                      <p:to>
                                        <p:strVal val="solid"/>
                                      </p:to>
                                    </p:set>
                                    <p:set>
                                      <p:cBhvr>
                                        <p:cTn id="17" dur="500" fill="hold"/>
                                        <p:tgtEl>
                                          <p:spTgt spid="1034"/>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p:cTn id="21" dur="indefinite"/>
                                        <p:tgtEl>
                                          <p:spTgt spid="38"/>
                                        </p:tgtEl>
                                        <p:attrNameLst>
                                          <p:attrName>style.opacity</p:attrName>
                                        </p:attrNameLst>
                                      </p:cBhvr>
                                      <p:to>
                                        <p:strVal val="0.1"/>
                                      </p:to>
                                    </p:set>
                                    <p:animEffect filter="image" prLst="opacity: 0.1">
                                      <p:cBhvr rctx="IE">
                                        <p:cTn id="22" dur="indefinite"/>
                                        <p:tgtEl>
                                          <p:spTgt spid="38"/>
                                        </p:tgtEl>
                                      </p:cBhvr>
                                    </p:animEffect>
                                  </p:childTnLst>
                                </p:cTn>
                              </p:par>
                              <p:par>
                                <p:cTn id="23" presetID="9" presetClass="emph" presetSubtype="0" nodeType="withEffect">
                                  <p:stCondLst>
                                    <p:cond delay="0"/>
                                  </p:stCondLst>
                                  <p:childTnLst>
                                    <p:set>
                                      <p:cBhvr>
                                        <p:cTn id="24" dur="indefinite"/>
                                        <p:tgtEl>
                                          <p:spTgt spid="48"/>
                                        </p:tgtEl>
                                        <p:attrNameLst>
                                          <p:attrName>style.opacity</p:attrName>
                                        </p:attrNameLst>
                                      </p:cBhvr>
                                      <p:to>
                                        <p:strVal val="0.1"/>
                                      </p:to>
                                    </p:set>
                                    <p:animEffect filter="image" prLst="opacity: 0.1">
                                      <p:cBhvr rctx="IE">
                                        <p:cTn id="25" dur="indefinite"/>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500" fill="hold"/>
                                        <p:tgtEl>
                                          <p:spTgt spid="2050"/>
                                        </p:tgtEl>
                                        <p:attrNameLst>
                                          <p:attrName>ppt_w</p:attrName>
                                        </p:attrNameLst>
                                      </p:cBhvr>
                                      <p:tavLst>
                                        <p:tav tm="0">
                                          <p:val>
                                            <p:fltVal val="0"/>
                                          </p:val>
                                        </p:tav>
                                        <p:tav tm="100000">
                                          <p:val>
                                            <p:strVal val="#ppt_w"/>
                                          </p:val>
                                        </p:tav>
                                      </p:tavLst>
                                    </p:anim>
                                    <p:anim calcmode="lin" valueType="num">
                                      <p:cBhvr>
                                        <p:cTn id="31" dur="500" fill="hold"/>
                                        <p:tgtEl>
                                          <p:spTgt spid="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F3EF-D665-5455-E4DE-D53E0D214E0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D092D19-C90A-B002-D600-12B22FEDADE2}"/>
              </a:ext>
            </a:extLst>
          </p:cNvPr>
          <p:cNvSpPr txBox="1"/>
          <p:nvPr/>
        </p:nvSpPr>
        <p:spPr>
          <a:xfrm>
            <a:off x="1132204" y="921157"/>
            <a:ext cx="22825076" cy="923330"/>
          </a:xfrm>
          <a:prstGeom prst="rect">
            <a:avLst/>
          </a:prstGeom>
          <a:noFill/>
        </p:spPr>
        <p:txBody>
          <a:bodyPr wrap="square">
            <a:spAutoFit/>
          </a:bodyPr>
          <a:lstStyle/>
          <a:p>
            <a:pPr>
              <a:spcBef>
                <a:spcPts val="0"/>
              </a:spcBef>
              <a:spcAft>
                <a:spcPts val="0"/>
              </a:spcAft>
            </a:pPr>
            <a:r>
              <a:rPr lang="nl-BE" sz="5400" b="1" dirty="0">
                <a:latin typeface="Red Hat Text SemiBold" panose="02010503040201060303" pitchFamily="2" charset="0"/>
                <a:ea typeface="Red Hat Text SemiBold" panose="02010503040201060303" pitchFamily="2" charset="0"/>
                <a:cs typeface="Red Hat Text SemiBold" panose="02010503040201060303" pitchFamily="2" charset="0"/>
              </a:rPr>
              <a:t>How prevalent are semantic mismatches in real-world programs?</a:t>
            </a:r>
          </a:p>
        </p:txBody>
      </p:sp>
      <p:pic>
        <p:nvPicPr>
          <p:cNvPr id="10242" name="Picture 2" descr="Microsoft Belgium (@Microsoftbe) / X">
            <a:extLst>
              <a:ext uri="{FF2B5EF4-FFF2-40B4-BE49-F238E27FC236}">
                <a16:creationId xmlns:a16="http://schemas.microsoft.com/office/drawing/2014/main" id="{6B32DE7F-1B5C-2F6E-C4F9-CEC2D636C7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82" t="17690" r="17690" b="17690"/>
          <a:stretch>
            <a:fillRect/>
          </a:stretch>
        </p:blipFill>
        <p:spPr bwMode="auto">
          <a:xfrm>
            <a:off x="1556951" y="2927787"/>
            <a:ext cx="3242504" cy="328273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D1C96678-F98B-06C4-6B20-FDCD9BFDF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58542" y="1978353"/>
            <a:ext cx="7772400" cy="5181600"/>
          </a:xfrm>
          <a:prstGeom prst="rect">
            <a:avLst/>
          </a:prstGeom>
        </p:spPr>
      </p:pic>
      <p:pic>
        <p:nvPicPr>
          <p:cNvPr id="10" name="Afbeelding 9" descr="Afbeelding met Graphics, grafische vormgeving, logo, clipart&#10;&#10;Door AI gegenereerde inhoud is mogelijk onjuist.">
            <a:extLst>
              <a:ext uri="{FF2B5EF4-FFF2-40B4-BE49-F238E27FC236}">
                <a16:creationId xmlns:a16="http://schemas.microsoft.com/office/drawing/2014/main" id="{B5D7536F-E786-8ACD-D3A6-CBA088326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9333" y="2478470"/>
            <a:ext cx="4181366" cy="4181366"/>
          </a:xfrm>
          <a:prstGeom prst="rect">
            <a:avLst/>
          </a:prstGeom>
        </p:spPr>
      </p:pic>
      <p:sp>
        <p:nvSpPr>
          <p:cNvPr id="2" name="Tekstvak 1">
            <a:extLst>
              <a:ext uri="{FF2B5EF4-FFF2-40B4-BE49-F238E27FC236}">
                <a16:creationId xmlns:a16="http://schemas.microsoft.com/office/drawing/2014/main" id="{0A546C27-3F49-DB66-E72A-DC293F6D0FD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59</a:t>
            </a:r>
          </a:p>
        </p:txBody>
      </p:sp>
      <p:pic>
        <p:nvPicPr>
          <p:cNvPr id="13" name="Afbeelding 12">
            <a:extLst>
              <a:ext uri="{FF2B5EF4-FFF2-40B4-BE49-F238E27FC236}">
                <a16:creationId xmlns:a16="http://schemas.microsoft.com/office/drawing/2014/main" id="{E783E5C2-1D9F-12E2-9341-9C330ECA6499}"/>
              </a:ext>
            </a:extLst>
          </p:cNvPr>
          <p:cNvPicPr>
            <a:picLocks noChangeAspect="1"/>
          </p:cNvPicPr>
          <p:nvPr/>
        </p:nvPicPr>
        <p:blipFill>
          <a:blip r:embed="rId6"/>
          <a:stretch>
            <a:fillRect/>
          </a:stretch>
        </p:blipFill>
        <p:spPr>
          <a:xfrm>
            <a:off x="163285" y="6659836"/>
            <a:ext cx="7772400" cy="4175076"/>
          </a:xfrm>
          <a:prstGeom prst="rect">
            <a:avLst/>
          </a:prstGeom>
        </p:spPr>
      </p:pic>
      <p:pic>
        <p:nvPicPr>
          <p:cNvPr id="14" name="Afbeelding 13">
            <a:extLst>
              <a:ext uri="{FF2B5EF4-FFF2-40B4-BE49-F238E27FC236}">
                <a16:creationId xmlns:a16="http://schemas.microsoft.com/office/drawing/2014/main" id="{5D697ABB-39AC-7B44-0845-5261810BC459}"/>
              </a:ext>
            </a:extLst>
          </p:cNvPr>
          <p:cNvPicPr>
            <a:picLocks noChangeAspect="1"/>
          </p:cNvPicPr>
          <p:nvPr/>
        </p:nvPicPr>
        <p:blipFill>
          <a:blip r:embed="rId7"/>
          <a:stretch>
            <a:fillRect/>
          </a:stretch>
        </p:blipFill>
        <p:spPr>
          <a:xfrm>
            <a:off x="546315" y="7056447"/>
            <a:ext cx="7772400" cy="3948049"/>
          </a:xfrm>
          <a:prstGeom prst="rect">
            <a:avLst/>
          </a:prstGeom>
        </p:spPr>
      </p:pic>
      <p:pic>
        <p:nvPicPr>
          <p:cNvPr id="15" name="Afbeelding 14">
            <a:extLst>
              <a:ext uri="{FF2B5EF4-FFF2-40B4-BE49-F238E27FC236}">
                <a16:creationId xmlns:a16="http://schemas.microsoft.com/office/drawing/2014/main" id="{C0D4121E-F623-448D-1026-F4051C542570}"/>
              </a:ext>
            </a:extLst>
          </p:cNvPr>
          <p:cNvPicPr>
            <a:picLocks noChangeAspect="1"/>
          </p:cNvPicPr>
          <p:nvPr/>
        </p:nvPicPr>
        <p:blipFill>
          <a:blip r:embed="rId8"/>
          <a:stretch>
            <a:fillRect/>
          </a:stretch>
        </p:blipFill>
        <p:spPr>
          <a:xfrm>
            <a:off x="929345" y="7555484"/>
            <a:ext cx="7772400" cy="4216471"/>
          </a:xfrm>
          <a:prstGeom prst="rect">
            <a:avLst/>
          </a:prstGeom>
        </p:spPr>
      </p:pic>
      <p:pic>
        <p:nvPicPr>
          <p:cNvPr id="16" name="Afbeelding 15">
            <a:extLst>
              <a:ext uri="{FF2B5EF4-FFF2-40B4-BE49-F238E27FC236}">
                <a16:creationId xmlns:a16="http://schemas.microsoft.com/office/drawing/2014/main" id="{A47781AC-CA5D-BAC3-C0E9-1D8E96169EBB}"/>
              </a:ext>
            </a:extLst>
          </p:cNvPr>
          <p:cNvPicPr>
            <a:picLocks noChangeAspect="1"/>
          </p:cNvPicPr>
          <p:nvPr/>
        </p:nvPicPr>
        <p:blipFill>
          <a:blip r:embed="rId9"/>
          <a:stretch>
            <a:fillRect/>
          </a:stretch>
        </p:blipFill>
        <p:spPr>
          <a:xfrm>
            <a:off x="1312375" y="8021576"/>
            <a:ext cx="7772400" cy="4216471"/>
          </a:xfrm>
          <a:prstGeom prst="rect">
            <a:avLst/>
          </a:prstGeom>
        </p:spPr>
      </p:pic>
      <p:pic>
        <p:nvPicPr>
          <p:cNvPr id="17" name="Afbeelding 16">
            <a:extLst>
              <a:ext uri="{FF2B5EF4-FFF2-40B4-BE49-F238E27FC236}">
                <a16:creationId xmlns:a16="http://schemas.microsoft.com/office/drawing/2014/main" id="{76577A35-8902-3720-010E-64CBD2AC01B5}"/>
              </a:ext>
            </a:extLst>
          </p:cNvPr>
          <p:cNvPicPr>
            <a:picLocks noChangeAspect="1"/>
          </p:cNvPicPr>
          <p:nvPr/>
        </p:nvPicPr>
        <p:blipFill>
          <a:blip r:embed="rId10"/>
          <a:stretch>
            <a:fillRect/>
          </a:stretch>
        </p:blipFill>
        <p:spPr>
          <a:xfrm>
            <a:off x="10461210" y="6858000"/>
            <a:ext cx="5691441" cy="5765717"/>
          </a:xfrm>
          <a:prstGeom prst="rect">
            <a:avLst/>
          </a:prstGeom>
        </p:spPr>
      </p:pic>
      <p:pic>
        <p:nvPicPr>
          <p:cNvPr id="18" name="Afbeelding 17">
            <a:extLst>
              <a:ext uri="{FF2B5EF4-FFF2-40B4-BE49-F238E27FC236}">
                <a16:creationId xmlns:a16="http://schemas.microsoft.com/office/drawing/2014/main" id="{8717D8A8-E450-BA84-313C-33EF4FBD8E7B}"/>
              </a:ext>
            </a:extLst>
          </p:cNvPr>
          <p:cNvPicPr>
            <a:picLocks noChangeAspect="1"/>
          </p:cNvPicPr>
          <p:nvPr/>
        </p:nvPicPr>
        <p:blipFill>
          <a:blip r:embed="rId11"/>
          <a:stretch>
            <a:fillRect/>
          </a:stretch>
        </p:blipFill>
        <p:spPr>
          <a:xfrm>
            <a:off x="17301741" y="6486303"/>
            <a:ext cx="6203127" cy="6308540"/>
          </a:xfrm>
          <a:prstGeom prst="rect">
            <a:avLst/>
          </a:prstGeom>
        </p:spPr>
      </p:pic>
    </p:spTree>
    <p:extLst>
      <p:ext uri="{BB962C8B-B14F-4D97-AF65-F5344CB8AC3E}">
        <p14:creationId xmlns:p14="http://schemas.microsoft.com/office/powerpoint/2010/main" val="27026622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6B55C-DD26-7B9A-356C-A2564B9B2EB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44EDCDE-0CA0-0D7E-0F0B-5A7B1F0FA654}"/>
              </a:ext>
            </a:extLst>
          </p:cNvPr>
          <p:cNvSpPr txBox="1"/>
          <p:nvPr/>
        </p:nvSpPr>
        <p:spPr>
          <a:xfrm>
            <a:off x="0" y="677317"/>
            <a:ext cx="24377650" cy="1323439"/>
          </a:xfrm>
          <a:prstGeom prst="rect">
            <a:avLst/>
          </a:prstGeom>
          <a:noFill/>
        </p:spPr>
        <p:txBody>
          <a:bodyPr wrap="square">
            <a:spAutoFit/>
          </a:bodyPr>
          <a:lstStyle/>
          <a:p>
            <a:pPr algn="ct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Language-Agnostic Detection of ZKP Bugs</a:t>
            </a:r>
            <a:endParaRPr lang="nl-BE" sz="115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sp>
        <p:nvSpPr>
          <p:cNvPr id="5" name="Tekstvak 4">
            <a:extLst>
              <a:ext uri="{FF2B5EF4-FFF2-40B4-BE49-F238E27FC236}">
                <a16:creationId xmlns:a16="http://schemas.microsoft.com/office/drawing/2014/main" id="{1710E39A-61BF-2871-34E9-217AAA0AD07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62</a:t>
            </a:r>
          </a:p>
        </p:txBody>
      </p:sp>
      <p:sp>
        <p:nvSpPr>
          <p:cNvPr id="4" name="Tekstvak 3">
            <a:extLst>
              <a:ext uri="{FF2B5EF4-FFF2-40B4-BE49-F238E27FC236}">
                <a16:creationId xmlns:a16="http://schemas.microsoft.com/office/drawing/2014/main" id="{8E0E1E9D-6D9A-5CA6-B8CA-638706E2137D}"/>
              </a:ext>
            </a:extLst>
          </p:cNvPr>
          <p:cNvSpPr txBox="1"/>
          <p:nvPr/>
        </p:nvSpPr>
        <p:spPr>
          <a:xfrm>
            <a:off x="0" y="1867912"/>
            <a:ext cx="24377650" cy="1015663"/>
          </a:xfrm>
          <a:prstGeom prst="rect">
            <a:avLst/>
          </a:prstGeom>
          <a:noFill/>
        </p:spPr>
        <p:txBody>
          <a:bodyPr wrap="square">
            <a:spAutoFit/>
          </a:bodyPr>
          <a:lstStyle/>
          <a:p>
            <a:pPr algn="ctr" rtl="0">
              <a:spcBef>
                <a:spcPts val="0"/>
              </a:spcBef>
              <a:spcAft>
                <a:spcPts val="0"/>
              </a:spcAft>
            </a:pPr>
            <a:r>
              <a:rPr lang="nl-BE" sz="6000" dirty="0">
                <a:latin typeface="Red Hat Text SemiBold" panose="02010503040201060303" pitchFamily="2" charset="0"/>
                <a:ea typeface="Red Hat Text SemiBold" panose="02010503040201060303" pitchFamily="2" charset="0"/>
                <a:cs typeface="Red Hat Text SemiBold" panose="02010503040201060303" pitchFamily="2" charset="0"/>
              </a:rPr>
              <a:t>Arman Kolozyan</a:t>
            </a:r>
          </a:p>
        </p:txBody>
      </p:sp>
      <p:sp>
        <p:nvSpPr>
          <p:cNvPr id="22" name="Tekstvak 21">
            <a:extLst>
              <a:ext uri="{FF2B5EF4-FFF2-40B4-BE49-F238E27FC236}">
                <a16:creationId xmlns:a16="http://schemas.microsoft.com/office/drawing/2014/main" id="{725D0932-5D26-85D0-5F0B-64CEE89799E2}"/>
              </a:ext>
            </a:extLst>
          </p:cNvPr>
          <p:cNvSpPr txBox="1"/>
          <p:nvPr/>
        </p:nvSpPr>
        <p:spPr>
          <a:xfrm>
            <a:off x="1324060" y="4188474"/>
            <a:ext cx="8582872" cy="1200329"/>
          </a:xfrm>
          <a:prstGeom prst="rect">
            <a:avLst/>
          </a:prstGeom>
          <a:noFill/>
        </p:spPr>
        <p:txBody>
          <a:bodyPr wrap="square">
            <a:spAutoFit/>
          </a:bodyPr>
          <a:lstStyle/>
          <a:p>
            <a:pPr algn="ctr"/>
            <a:r>
              <a:rPr lang="nl-BE" b="1" dirty="0">
                <a:latin typeface="+mj-lt"/>
              </a:rPr>
              <a:t>ZKP programs often violate (implicit) assumptions.</a:t>
            </a:r>
          </a:p>
        </p:txBody>
      </p:sp>
      <p:sp>
        <p:nvSpPr>
          <p:cNvPr id="27" name="Tekstvak 26">
            <a:extLst>
              <a:ext uri="{FF2B5EF4-FFF2-40B4-BE49-F238E27FC236}">
                <a16:creationId xmlns:a16="http://schemas.microsoft.com/office/drawing/2014/main" id="{E81241DD-B163-33AA-9021-B1F4418F749D}"/>
              </a:ext>
            </a:extLst>
          </p:cNvPr>
          <p:cNvSpPr txBox="1"/>
          <p:nvPr/>
        </p:nvSpPr>
        <p:spPr>
          <a:xfrm>
            <a:off x="12735459" y="3553278"/>
            <a:ext cx="13020260" cy="646331"/>
          </a:xfrm>
          <a:prstGeom prst="rect">
            <a:avLst/>
          </a:prstGeom>
          <a:noFill/>
        </p:spPr>
        <p:txBody>
          <a:bodyPr wrap="square">
            <a:spAutoFit/>
          </a:bodyPr>
          <a:lstStyle/>
          <a:p>
            <a:pPr algn="ctr"/>
            <a:r>
              <a:rPr lang="en-US" sz="3600" b="1" dirty="0">
                <a:latin typeface="+mj-lt"/>
              </a:rPr>
              <a:t>Detect Computation-Constraint Mismatches!</a:t>
            </a:r>
          </a:p>
        </p:txBody>
      </p:sp>
      <p:cxnSp>
        <p:nvCxnSpPr>
          <p:cNvPr id="28" name="Rechte verbindingslijn met pijl 27">
            <a:extLst>
              <a:ext uri="{FF2B5EF4-FFF2-40B4-BE49-F238E27FC236}">
                <a16:creationId xmlns:a16="http://schemas.microsoft.com/office/drawing/2014/main" id="{DA63DCD2-FB38-F5B5-64F5-B83231C3B546}"/>
              </a:ext>
            </a:extLst>
          </p:cNvPr>
          <p:cNvCxnSpPr>
            <a:cxnSpLocks/>
          </p:cNvCxnSpPr>
          <p:nvPr/>
        </p:nvCxnSpPr>
        <p:spPr>
          <a:xfrm flipH="1">
            <a:off x="17936309" y="4790757"/>
            <a:ext cx="2176369" cy="0"/>
          </a:xfrm>
          <a:prstGeom prst="straightConnector1">
            <a:avLst/>
          </a:prstGeom>
          <a:ln w="57150">
            <a:solidFill>
              <a:srgbClr val="8513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CBD1F24F-F2B8-60AB-2A4B-6497765736FA}"/>
              </a:ext>
            </a:extLst>
          </p:cNvPr>
          <p:cNvCxnSpPr>
            <a:cxnSpLocks/>
          </p:cNvCxnSpPr>
          <p:nvPr/>
        </p:nvCxnSpPr>
        <p:spPr>
          <a:xfrm flipH="1">
            <a:off x="18105334" y="4790756"/>
            <a:ext cx="2176369" cy="0"/>
          </a:xfrm>
          <a:prstGeom prst="straightConnector1">
            <a:avLst/>
          </a:prstGeom>
          <a:ln w="57150">
            <a:solidFill>
              <a:srgbClr val="85130E"/>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25516732-CB5F-A8AA-3BBC-D47CC08CCBB8}"/>
              </a:ext>
            </a:extLst>
          </p:cNvPr>
          <p:cNvSpPr txBox="1"/>
          <p:nvPr/>
        </p:nvSpPr>
        <p:spPr>
          <a:xfrm>
            <a:off x="20316536" y="449836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31" name="Tekstvak 30">
            <a:extLst>
              <a:ext uri="{FF2B5EF4-FFF2-40B4-BE49-F238E27FC236}">
                <a16:creationId xmlns:a16="http://schemas.microsoft.com/office/drawing/2014/main" id="{A01A5879-9FF5-813C-00CA-1C8022438CF4}"/>
              </a:ext>
            </a:extLst>
          </p:cNvPr>
          <p:cNvSpPr txBox="1"/>
          <p:nvPr/>
        </p:nvSpPr>
        <p:spPr>
          <a:xfrm>
            <a:off x="14461596" y="4498369"/>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34" name="Picture 2">
            <a:extLst>
              <a:ext uri="{FF2B5EF4-FFF2-40B4-BE49-F238E27FC236}">
                <a16:creationId xmlns:a16="http://schemas.microsoft.com/office/drawing/2014/main" id="{2FEBBDFB-DDD1-E56A-DB25-6B8714EE0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4663" y="4270321"/>
            <a:ext cx="872353" cy="1144963"/>
          </a:xfrm>
          <a:prstGeom prst="rect">
            <a:avLst/>
          </a:prstGeom>
          <a:noFill/>
          <a:extLst>
            <a:ext uri="{909E8E84-426E-40DD-AFC4-6F175D3DCCD1}">
              <a14:hiddenFill xmlns:a14="http://schemas.microsoft.com/office/drawing/2010/main">
                <a:solidFill>
                  <a:srgbClr val="FFFFFF"/>
                </a:solidFill>
              </a14:hiddenFill>
            </a:ext>
          </a:extLst>
        </p:spPr>
      </p:pic>
      <p:sp>
        <p:nvSpPr>
          <p:cNvPr id="38" name="Tekstvak 37">
            <a:extLst>
              <a:ext uri="{FF2B5EF4-FFF2-40B4-BE49-F238E27FC236}">
                <a16:creationId xmlns:a16="http://schemas.microsoft.com/office/drawing/2014/main" id="{5A8F9923-89FE-51A5-FC5B-7D5FAB43B7BB}"/>
              </a:ext>
            </a:extLst>
          </p:cNvPr>
          <p:cNvSpPr txBox="1"/>
          <p:nvPr/>
        </p:nvSpPr>
        <p:spPr>
          <a:xfrm>
            <a:off x="12378347" y="5940687"/>
            <a:ext cx="6137981" cy="646331"/>
          </a:xfrm>
          <a:custGeom>
            <a:avLst/>
            <a:gdLst>
              <a:gd name="csX0" fmla="*/ 0 w 6137981"/>
              <a:gd name="csY0" fmla="*/ 0 h 646331"/>
              <a:gd name="csX1" fmla="*/ 496618 w 6137981"/>
              <a:gd name="csY1" fmla="*/ 0 h 646331"/>
              <a:gd name="csX2" fmla="*/ 870477 w 6137981"/>
              <a:gd name="csY2" fmla="*/ 0 h 646331"/>
              <a:gd name="csX3" fmla="*/ 1551235 w 6137981"/>
              <a:gd name="csY3" fmla="*/ 0 h 646331"/>
              <a:gd name="csX4" fmla="*/ 2047854 w 6137981"/>
              <a:gd name="csY4" fmla="*/ 0 h 646331"/>
              <a:gd name="csX5" fmla="*/ 2544472 w 6137981"/>
              <a:gd name="csY5" fmla="*/ 0 h 646331"/>
              <a:gd name="csX6" fmla="*/ 3225230 w 6137981"/>
              <a:gd name="csY6" fmla="*/ 0 h 646331"/>
              <a:gd name="csX7" fmla="*/ 3660469 w 6137981"/>
              <a:gd name="csY7" fmla="*/ 0 h 646331"/>
              <a:gd name="csX8" fmla="*/ 4341227 w 6137981"/>
              <a:gd name="csY8" fmla="*/ 0 h 646331"/>
              <a:gd name="csX9" fmla="*/ 5021984 w 6137981"/>
              <a:gd name="csY9" fmla="*/ 0 h 646331"/>
              <a:gd name="csX10" fmla="*/ 5579983 w 6137981"/>
              <a:gd name="csY10" fmla="*/ 0 h 646331"/>
              <a:gd name="csX11" fmla="*/ 6137981 w 6137981"/>
              <a:gd name="csY11" fmla="*/ 0 h 646331"/>
              <a:gd name="csX12" fmla="*/ 6137981 w 6137981"/>
              <a:gd name="csY12" fmla="*/ 316702 h 646331"/>
              <a:gd name="csX13" fmla="*/ 6137981 w 6137981"/>
              <a:gd name="csY13" fmla="*/ 646331 h 646331"/>
              <a:gd name="csX14" fmla="*/ 5579983 w 6137981"/>
              <a:gd name="csY14" fmla="*/ 646331 h 646331"/>
              <a:gd name="csX15" fmla="*/ 5144744 w 6137981"/>
              <a:gd name="csY15" fmla="*/ 646331 h 646331"/>
              <a:gd name="csX16" fmla="*/ 4586746 w 6137981"/>
              <a:gd name="csY16" fmla="*/ 646331 h 646331"/>
              <a:gd name="csX17" fmla="*/ 3905988 w 6137981"/>
              <a:gd name="csY17" fmla="*/ 646331 h 646331"/>
              <a:gd name="csX18" fmla="*/ 3347990 w 6137981"/>
              <a:gd name="csY18" fmla="*/ 646331 h 646331"/>
              <a:gd name="csX19" fmla="*/ 2974131 w 6137981"/>
              <a:gd name="csY19" fmla="*/ 646331 h 646331"/>
              <a:gd name="csX20" fmla="*/ 2538892 w 6137981"/>
              <a:gd name="csY20" fmla="*/ 646331 h 646331"/>
              <a:gd name="csX21" fmla="*/ 1858134 w 6137981"/>
              <a:gd name="csY21" fmla="*/ 646331 h 646331"/>
              <a:gd name="csX22" fmla="*/ 1300136 w 6137981"/>
              <a:gd name="csY22" fmla="*/ 646331 h 646331"/>
              <a:gd name="csX23" fmla="*/ 864897 w 6137981"/>
              <a:gd name="csY23" fmla="*/ 646331 h 646331"/>
              <a:gd name="csX24" fmla="*/ 0 w 6137981"/>
              <a:gd name="csY24" fmla="*/ 646331 h 646331"/>
              <a:gd name="csX25" fmla="*/ 0 w 6137981"/>
              <a:gd name="csY25" fmla="*/ 342555 h 646331"/>
              <a:gd name="csX26" fmla="*/ 0 w 6137981"/>
              <a:gd name="csY26"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137981" h="646331" extrusionOk="0">
                <a:moveTo>
                  <a:pt x="0" y="0"/>
                </a:moveTo>
                <a:cubicBezTo>
                  <a:pt x="235855" y="-19488"/>
                  <a:pt x="304044" y="34847"/>
                  <a:pt x="496618" y="0"/>
                </a:cubicBezTo>
                <a:cubicBezTo>
                  <a:pt x="689192" y="-34847"/>
                  <a:pt x="762110" y="14179"/>
                  <a:pt x="870477" y="0"/>
                </a:cubicBezTo>
                <a:cubicBezTo>
                  <a:pt x="978844" y="-14179"/>
                  <a:pt x="1234398" y="47505"/>
                  <a:pt x="1551235" y="0"/>
                </a:cubicBezTo>
                <a:cubicBezTo>
                  <a:pt x="1868072" y="-47505"/>
                  <a:pt x="1846704" y="22437"/>
                  <a:pt x="2047854" y="0"/>
                </a:cubicBezTo>
                <a:cubicBezTo>
                  <a:pt x="2249004" y="-22437"/>
                  <a:pt x="2371911" y="5104"/>
                  <a:pt x="2544472" y="0"/>
                </a:cubicBezTo>
                <a:cubicBezTo>
                  <a:pt x="2717033" y="-5104"/>
                  <a:pt x="2978347" y="77948"/>
                  <a:pt x="3225230" y="0"/>
                </a:cubicBezTo>
                <a:cubicBezTo>
                  <a:pt x="3472113" y="-77948"/>
                  <a:pt x="3484879" y="14640"/>
                  <a:pt x="3660469" y="0"/>
                </a:cubicBezTo>
                <a:cubicBezTo>
                  <a:pt x="3836059" y="-14640"/>
                  <a:pt x="4094682" y="27153"/>
                  <a:pt x="4341227" y="0"/>
                </a:cubicBezTo>
                <a:cubicBezTo>
                  <a:pt x="4587772" y="-27153"/>
                  <a:pt x="4793958" y="37927"/>
                  <a:pt x="5021984" y="0"/>
                </a:cubicBezTo>
                <a:cubicBezTo>
                  <a:pt x="5250010" y="-37927"/>
                  <a:pt x="5311202" y="9987"/>
                  <a:pt x="5579983" y="0"/>
                </a:cubicBezTo>
                <a:cubicBezTo>
                  <a:pt x="5848764" y="-9987"/>
                  <a:pt x="5969848" y="35132"/>
                  <a:pt x="6137981" y="0"/>
                </a:cubicBezTo>
                <a:cubicBezTo>
                  <a:pt x="6173919" y="82963"/>
                  <a:pt x="6115043" y="180507"/>
                  <a:pt x="6137981" y="316702"/>
                </a:cubicBezTo>
                <a:cubicBezTo>
                  <a:pt x="6160919" y="452897"/>
                  <a:pt x="6098848" y="530388"/>
                  <a:pt x="6137981" y="646331"/>
                </a:cubicBezTo>
                <a:cubicBezTo>
                  <a:pt x="5918729" y="652914"/>
                  <a:pt x="5730620" y="599812"/>
                  <a:pt x="5579983" y="646331"/>
                </a:cubicBezTo>
                <a:cubicBezTo>
                  <a:pt x="5429346" y="692850"/>
                  <a:pt x="5271910" y="633305"/>
                  <a:pt x="5144744" y="646331"/>
                </a:cubicBezTo>
                <a:cubicBezTo>
                  <a:pt x="5017578" y="659357"/>
                  <a:pt x="4771238" y="640767"/>
                  <a:pt x="4586746" y="646331"/>
                </a:cubicBezTo>
                <a:cubicBezTo>
                  <a:pt x="4402254" y="651895"/>
                  <a:pt x="4060341" y="588988"/>
                  <a:pt x="3905988" y="646331"/>
                </a:cubicBezTo>
                <a:cubicBezTo>
                  <a:pt x="3751635" y="703674"/>
                  <a:pt x="3587447" y="642688"/>
                  <a:pt x="3347990" y="646331"/>
                </a:cubicBezTo>
                <a:cubicBezTo>
                  <a:pt x="3108533" y="649974"/>
                  <a:pt x="3083557" y="612414"/>
                  <a:pt x="2974131" y="646331"/>
                </a:cubicBezTo>
                <a:cubicBezTo>
                  <a:pt x="2864705" y="680248"/>
                  <a:pt x="2672126" y="605490"/>
                  <a:pt x="2538892" y="646331"/>
                </a:cubicBezTo>
                <a:cubicBezTo>
                  <a:pt x="2405658" y="687172"/>
                  <a:pt x="2188202" y="617184"/>
                  <a:pt x="1858134" y="646331"/>
                </a:cubicBezTo>
                <a:cubicBezTo>
                  <a:pt x="1528066" y="675478"/>
                  <a:pt x="1532626" y="615938"/>
                  <a:pt x="1300136" y="646331"/>
                </a:cubicBezTo>
                <a:cubicBezTo>
                  <a:pt x="1067646" y="676724"/>
                  <a:pt x="970649" y="646082"/>
                  <a:pt x="864897" y="646331"/>
                </a:cubicBezTo>
                <a:cubicBezTo>
                  <a:pt x="759145" y="646580"/>
                  <a:pt x="180446" y="593455"/>
                  <a:pt x="0" y="646331"/>
                </a:cubicBezTo>
                <a:cubicBezTo>
                  <a:pt x="-10891" y="578005"/>
                  <a:pt x="13391" y="448872"/>
                  <a:pt x="0" y="342555"/>
                </a:cubicBezTo>
                <a:cubicBezTo>
                  <a:pt x="-13391" y="236238"/>
                  <a:pt x="2374" y="70449"/>
                  <a:pt x="0" y="0"/>
                </a:cubicBezTo>
                <a:close/>
              </a:path>
            </a:pathLst>
          </a:custGeom>
          <a:noFill/>
          <a:ln w="381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US" sz="3600" b="1" dirty="0"/>
              <a:t>Specifications (e.g., signal tags)</a:t>
            </a:r>
          </a:p>
        </p:txBody>
      </p:sp>
      <p:pic>
        <p:nvPicPr>
          <p:cNvPr id="40" name="Afbeelding 39">
            <a:extLst>
              <a:ext uri="{FF2B5EF4-FFF2-40B4-BE49-F238E27FC236}">
                <a16:creationId xmlns:a16="http://schemas.microsoft.com/office/drawing/2014/main" id="{C4966213-3032-555E-7B9B-56DDE29EB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9024" y="5622973"/>
            <a:ext cx="959323" cy="1134885"/>
          </a:xfrm>
          <a:prstGeom prst="rect">
            <a:avLst/>
          </a:prstGeom>
        </p:spPr>
      </p:pic>
      <p:sp>
        <p:nvSpPr>
          <p:cNvPr id="42" name="Vrije vorm 41">
            <a:extLst>
              <a:ext uri="{FF2B5EF4-FFF2-40B4-BE49-F238E27FC236}">
                <a16:creationId xmlns:a16="http://schemas.microsoft.com/office/drawing/2014/main" id="{DE36177B-5D3A-252C-E994-50561D32379B}"/>
              </a:ext>
            </a:extLst>
          </p:cNvPr>
          <p:cNvSpPr/>
          <p:nvPr/>
        </p:nvSpPr>
        <p:spPr>
          <a:xfrm>
            <a:off x="15328094" y="5105322"/>
            <a:ext cx="570933" cy="866802"/>
          </a:xfrm>
          <a:custGeom>
            <a:avLst/>
            <a:gdLst>
              <a:gd name="csX0" fmla="*/ 854439 w 1130059"/>
              <a:gd name="csY0" fmla="*/ 0 h 1813810"/>
              <a:gd name="csX1" fmla="*/ 1079292 w 1130059"/>
              <a:gd name="csY1" fmla="*/ 1139252 h 1813810"/>
              <a:gd name="csX2" fmla="*/ 0 w 1130059"/>
              <a:gd name="csY2" fmla="*/ 1813810 h 1813810"/>
            </a:gdLst>
            <a:ahLst/>
            <a:cxnLst>
              <a:cxn ang="0">
                <a:pos x="csX0" y="csY0"/>
              </a:cxn>
              <a:cxn ang="0">
                <a:pos x="csX1" y="csY1"/>
              </a:cxn>
              <a:cxn ang="0">
                <a:pos x="csX2" y="csY2"/>
              </a:cxn>
            </a:cxnLst>
            <a:rect l="l" t="t" r="r" b="b"/>
            <a:pathLst>
              <a:path w="1130059" h="1813810">
                <a:moveTo>
                  <a:pt x="854439" y="0"/>
                </a:moveTo>
                <a:cubicBezTo>
                  <a:pt x="1038069" y="418475"/>
                  <a:pt x="1221699" y="836950"/>
                  <a:pt x="1079292" y="1139252"/>
                </a:cubicBezTo>
                <a:cubicBezTo>
                  <a:pt x="936886" y="1441554"/>
                  <a:pt x="468443" y="1627682"/>
                  <a:pt x="0" y="181381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kstvak 42">
            <a:extLst>
              <a:ext uri="{FF2B5EF4-FFF2-40B4-BE49-F238E27FC236}">
                <a16:creationId xmlns:a16="http://schemas.microsoft.com/office/drawing/2014/main" id="{698FC7CA-77A4-9C0F-E6E7-CD0F8A692E06}"/>
              </a:ext>
            </a:extLst>
          </p:cNvPr>
          <p:cNvSpPr txBox="1"/>
          <p:nvPr/>
        </p:nvSpPr>
        <p:spPr>
          <a:xfrm>
            <a:off x="20598788" y="5935991"/>
            <a:ext cx="3216007" cy="646331"/>
          </a:xfrm>
          <a:custGeom>
            <a:avLst/>
            <a:gdLst>
              <a:gd name="csX0" fmla="*/ 0 w 3216007"/>
              <a:gd name="csY0" fmla="*/ 0 h 646331"/>
              <a:gd name="csX1" fmla="*/ 503841 w 3216007"/>
              <a:gd name="csY1" fmla="*/ 0 h 646331"/>
              <a:gd name="csX2" fmla="*/ 943362 w 3216007"/>
              <a:gd name="csY2" fmla="*/ 0 h 646331"/>
              <a:gd name="csX3" fmla="*/ 1543683 w 3216007"/>
              <a:gd name="csY3" fmla="*/ 0 h 646331"/>
              <a:gd name="csX4" fmla="*/ 2047524 w 3216007"/>
              <a:gd name="csY4" fmla="*/ 0 h 646331"/>
              <a:gd name="csX5" fmla="*/ 2551366 w 3216007"/>
              <a:gd name="csY5" fmla="*/ 0 h 646331"/>
              <a:gd name="csX6" fmla="*/ 3216007 w 3216007"/>
              <a:gd name="csY6" fmla="*/ 0 h 646331"/>
              <a:gd name="csX7" fmla="*/ 3216007 w 3216007"/>
              <a:gd name="csY7" fmla="*/ 310239 h 646331"/>
              <a:gd name="csX8" fmla="*/ 3216007 w 3216007"/>
              <a:gd name="csY8" fmla="*/ 646331 h 646331"/>
              <a:gd name="csX9" fmla="*/ 2744326 w 3216007"/>
              <a:gd name="csY9" fmla="*/ 646331 h 646331"/>
              <a:gd name="csX10" fmla="*/ 2208325 w 3216007"/>
              <a:gd name="csY10" fmla="*/ 646331 h 646331"/>
              <a:gd name="csX11" fmla="*/ 1672324 w 3216007"/>
              <a:gd name="csY11" fmla="*/ 646331 h 646331"/>
              <a:gd name="csX12" fmla="*/ 1168483 w 3216007"/>
              <a:gd name="csY12" fmla="*/ 646331 h 646331"/>
              <a:gd name="csX13" fmla="*/ 568161 w 3216007"/>
              <a:gd name="csY13" fmla="*/ 646331 h 646331"/>
              <a:gd name="csX14" fmla="*/ 0 w 3216007"/>
              <a:gd name="csY14" fmla="*/ 646331 h 646331"/>
              <a:gd name="csX15" fmla="*/ 0 w 3216007"/>
              <a:gd name="csY15" fmla="*/ 336092 h 646331"/>
              <a:gd name="csX16" fmla="*/ 0 w 3216007"/>
              <a:gd name="csY16"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16007" h="646331" extrusionOk="0">
                <a:moveTo>
                  <a:pt x="0" y="0"/>
                </a:moveTo>
                <a:cubicBezTo>
                  <a:pt x="230075" y="-4916"/>
                  <a:pt x="350703" y="2787"/>
                  <a:pt x="503841" y="0"/>
                </a:cubicBezTo>
                <a:cubicBezTo>
                  <a:pt x="656979" y="-2787"/>
                  <a:pt x="751187" y="4940"/>
                  <a:pt x="943362" y="0"/>
                </a:cubicBezTo>
                <a:cubicBezTo>
                  <a:pt x="1135537" y="-4940"/>
                  <a:pt x="1311970" y="1089"/>
                  <a:pt x="1543683" y="0"/>
                </a:cubicBezTo>
                <a:cubicBezTo>
                  <a:pt x="1775396" y="-1089"/>
                  <a:pt x="1824561" y="48691"/>
                  <a:pt x="2047524" y="0"/>
                </a:cubicBezTo>
                <a:cubicBezTo>
                  <a:pt x="2270487" y="-48691"/>
                  <a:pt x="2332090" y="28227"/>
                  <a:pt x="2551366" y="0"/>
                </a:cubicBezTo>
                <a:cubicBezTo>
                  <a:pt x="2770642" y="-28227"/>
                  <a:pt x="2997421" y="77442"/>
                  <a:pt x="3216007" y="0"/>
                </a:cubicBezTo>
                <a:cubicBezTo>
                  <a:pt x="3223963" y="88056"/>
                  <a:pt x="3208761" y="222591"/>
                  <a:pt x="3216007" y="310239"/>
                </a:cubicBezTo>
                <a:cubicBezTo>
                  <a:pt x="3223253" y="397887"/>
                  <a:pt x="3188325" y="498093"/>
                  <a:pt x="3216007" y="646331"/>
                </a:cubicBezTo>
                <a:cubicBezTo>
                  <a:pt x="3025337" y="698405"/>
                  <a:pt x="2869510" y="637457"/>
                  <a:pt x="2744326" y="646331"/>
                </a:cubicBezTo>
                <a:cubicBezTo>
                  <a:pt x="2619142" y="655205"/>
                  <a:pt x="2385665" y="639934"/>
                  <a:pt x="2208325" y="646331"/>
                </a:cubicBezTo>
                <a:cubicBezTo>
                  <a:pt x="2030985" y="652728"/>
                  <a:pt x="1867927" y="604755"/>
                  <a:pt x="1672324" y="646331"/>
                </a:cubicBezTo>
                <a:cubicBezTo>
                  <a:pt x="1476721" y="687907"/>
                  <a:pt x="1412984" y="628031"/>
                  <a:pt x="1168483" y="646331"/>
                </a:cubicBezTo>
                <a:cubicBezTo>
                  <a:pt x="923982" y="664631"/>
                  <a:pt x="805358" y="588085"/>
                  <a:pt x="568161" y="646331"/>
                </a:cubicBezTo>
                <a:cubicBezTo>
                  <a:pt x="330964" y="704577"/>
                  <a:pt x="229646" y="590968"/>
                  <a:pt x="0" y="646331"/>
                </a:cubicBezTo>
                <a:cubicBezTo>
                  <a:pt x="-12452" y="566656"/>
                  <a:pt x="1926" y="454460"/>
                  <a:pt x="0" y="336092"/>
                </a:cubicBezTo>
                <a:cubicBezTo>
                  <a:pt x="-1926" y="217724"/>
                  <a:pt x="19950" y="139684"/>
                  <a:pt x="0" y="0"/>
                </a:cubicBezTo>
                <a:close/>
              </a:path>
            </a:pathLst>
          </a:custGeom>
          <a:noFill/>
          <a:ln w="381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US" sz="3600" b="1" dirty="0"/>
              <a:t>Abstract values</a:t>
            </a:r>
          </a:p>
        </p:txBody>
      </p:sp>
      <p:pic>
        <p:nvPicPr>
          <p:cNvPr id="45" name="Afbeelding 44">
            <a:extLst>
              <a:ext uri="{FF2B5EF4-FFF2-40B4-BE49-F238E27FC236}">
                <a16:creationId xmlns:a16="http://schemas.microsoft.com/office/drawing/2014/main" id="{98BA7514-3EDF-B017-69CC-87DFBD5FD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9465" y="5619997"/>
            <a:ext cx="959323" cy="1134885"/>
          </a:xfrm>
          <a:prstGeom prst="rect">
            <a:avLst/>
          </a:prstGeom>
        </p:spPr>
      </p:pic>
      <p:pic>
        <p:nvPicPr>
          <p:cNvPr id="48" name="Picture 6" descr="Right Arrow PNG Transparent Background, Free Download #41970 - FreeIconsPNG">
            <a:extLst>
              <a:ext uri="{FF2B5EF4-FFF2-40B4-BE49-F238E27FC236}">
                <a16:creationId xmlns:a16="http://schemas.microsoft.com/office/drawing/2014/main" id="{912D7A86-D6C3-AD9E-69FC-40FDA5C83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1692" y="2782460"/>
            <a:ext cx="3614208" cy="3614208"/>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938910BB-9A19-49CE-1926-6EFF4B5FC70F}"/>
              </a:ext>
            </a:extLst>
          </p:cNvPr>
          <p:cNvPicPr>
            <a:picLocks noChangeAspect="1"/>
          </p:cNvPicPr>
          <p:nvPr/>
        </p:nvPicPr>
        <p:blipFill>
          <a:blip>
            <a:extLst>
              <a:ext uri="{96DAC541-7B7A-43D3-8B79-37D633B846F1}">
                <asvg:svgBlip xmlns:asvg="http://schemas.microsoft.com/office/drawing/2016/SVG/main" r:embed="rId6"/>
              </a:ext>
            </a:extLst>
          </a:blip>
          <a:srcRect t="56396"/>
          <a:stretch>
            <a:fillRect/>
          </a:stretch>
        </p:blipFill>
        <p:spPr>
          <a:xfrm>
            <a:off x="14908959" y="8136000"/>
            <a:ext cx="8873918" cy="1959794"/>
          </a:xfrm>
          <a:prstGeom prst="rect">
            <a:avLst/>
          </a:prstGeom>
        </p:spPr>
      </p:pic>
      <p:sp>
        <p:nvSpPr>
          <p:cNvPr id="7" name="Tekstvak 6">
            <a:extLst>
              <a:ext uri="{FF2B5EF4-FFF2-40B4-BE49-F238E27FC236}">
                <a16:creationId xmlns:a16="http://schemas.microsoft.com/office/drawing/2014/main" id="{F0FA0B36-6E28-9CEE-6C7F-BD6E93B329E8}"/>
              </a:ext>
            </a:extLst>
          </p:cNvPr>
          <p:cNvSpPr txBox="1"/>
          <p:nvPr/>
        </p:nvSpPr>
        <p:spPr>
          <a:xfrm>
            <a:off x="473691" y="7229084"/>
            <a:ext cx="10923183" cy="1200329"/>
          </a:xfrm>
          <a:prstGeom prst="rect">
            <a:avLst/>
          </a:prstGeom>
          <a:noFill/>
        </p:spPr>
        <p:txBody>
          <a:bodyPr wrap="none" rtlCol="0">
            <a:spAutoFit/>
          </a:bodyPr>
          <a:lstStyle/>
          <a:p>
            <a:r>
              <a:rPr lang="en-US" b="1" dirty="0">
                <a:latin typeface="+mj-lt"/>
              </a:rPr>
              <a:t>There is a need for language-agnostic bug detectors!</a:t>
            </a:r>
          </a:p>
          <a:p>
            <a:endParaRPr lang="en-US" dirty="0">
              <a:latin typeface="+mj-lt"/>
            </a:endParaRPr>
          </a:p>
        </p:txBody>
      </p:sp>
      <p:sp>
        <p:nvSpPr>
          <p:cNvPr id="8" name="Tekstvak 7">
            <a:extLst>
              <a:ext uri="{FF2B5EF4-FFF2-40B4-BE49-F238E27FC236}">
                <a16:creationId xmlns:a16="http://schemas.microsoft.com/office/drawing/2014/main" id="{BE294FA0-378F-5AF9-E901-05A830859A50}"/>
              </a:ext>
            </a:extLst>
          </p:cNvPr>
          <p:cNvSpPr txBox="1"/>
          <p:nvPr/>
        </p:nvSpPr>
        <p:spPr>
          <a:xfrm>
            <a:off x="12937498" y="7228800"/>
            <a:ext cx="12512040" cy="646331"/>
          </a:xfrm>
          <a:prstGeom prst="rect">
            <a:avLst/>
          </a:prstGeom>
          <a:noFill/>
        </p:spPr>
        <p:txBody>
          <a:bodyPr wrap="square">
            <a:spAutoFit/>
          </a:bodyPr>
          <a:lstStyle/>
          <a:p>
            <a:pPr algn="ctr"/>
            <a:r>
              <a:rPr lang="en-US" b="1" dirty="0">
                <a:latin typeface="+mj-lt"/>
              </a:rPr>
              <a:t>Use Intermediate representations!</a:t>
            </a:r>
          </a:p>
        </p:txBody>
      </p:sp>
      <p:pic>
        <p:nvPicPr>
          <p:cNvPr id="9" name="Picture 6" descr="Right Arrow PNG Transparent Background, Free Download #41970 - FreeIconsPNG">
            <a:extLst>
              <a:ext uri="{FF2B5EF4-FFF2-40B4-BE49-F238E27FC236}">
                <a16:creationId xmlns:a16="http://schemas.microsoft.com/office/drawing/2014/main" id="{4E1C0AF8-DF64-F277-4D76-DA9DC3192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1692" y="7111336"/>
            <a:ext cx="3614208" cy="3614208"/>
          </a:xfrm>
          <a:prstGeom prst="rect">
            <a:avLst/>
          </a:prstGeom>
          <a:noFill/>
          <a:extLst>
            <a:ext uri="{909E8E84-426E-40DD-AFC4-6F175D3DCCD1}">
              <a14:hiddenFill xmlns:a14="http://schemas.microsoft.com/office/drawing/2010/main">
                <a:solidFill>
                  <a:srgbClr val="FFFFFF"/>
                </a:solidFill>
              </a14:hiddenFill>
            </a:ext>
          </a:extLst>
        </p:spPr>
      </p:pic>
      <p:sp>
        <p:nvSpPr>
          <p:cNvPr id="12" name="Vrije vorm 11">
            <a:extLst>
              <a:ext uri="{FF2B5EF4-FFF2-40B4-BE49-F238E27FC236}">
                <a16:creationId xmlns:a16="http://schemas.microsoft.com/office/drawing/2014/main" id="{9BE88E0F-31FD-D542-9E95-7C73DF58D39A}"/>
              </a:ext>
            </a:extLst>
          </p:cNvPr>
          <p:cNvSpPr/>
          <p:nvPr/>
        </p:nvSpPr>
        <p:spPr>
          <a:xfrm>
            <a:off x="22034882" y="5111263"/>
            <a:ext cx="570933" cy="824728"/>
          </a:xfrm>
          <a:custGeom>
            <a:avLst/>
            <a:gdLst>
              <a:gd name="csX0" fmla="*/ 854439 w 1130059"/>
              <a:gd name="csY0" fmla="*/ 0 h 1813810"/>
              <a:gd name="csX1" fmla="*/ 1079292 w 1130059"/>
              <a:gd name="csY1" fmla="*/ 1139252 h 1813810"/>
              <a:gd name="csX2" fmla="*/ 0 w 1130059"/>
              <a:gd name="csY2" fmla="*/ 1813810 h 1813810"/>
            </a:gdLst>
            <a:ahLst/>
            <a:cxnLst>
              <a:cxn ang="0">
                <a:pos x="csX0" y="csY0"/>
              </a:cxn>
              <a:cxn ang="0">
                <a:pos x="csX1" y="csY1"/>
              </a:cxn>
              <a:cxn ang="0">
                <a:pos x="csX2" y="csY2"/>
              </a:cxn>
            </a:cxnLst>
            <a:rect l="l" t="t" r="r" b="b"/>
            <a:pathLst>
              <a:path w="1130059" h="1813810">
                <a:moveTo>
                  <a:pt x="854439" y="0"/>
                </a:moveTo>
                <a:cubicBezTo>
                  <a:pt x="1038069" y="418475"/>
                  <a:pt x="1221699" y="836950"/>
                  <a:pt x="1079292" y="1139252"/>
                </a:cubicBezTo>
                <a:cubicBezTo>
                  <a:pt x="936886" y="1441554"/>
                  <a:pt x="468443" y="1627682"/>
                  <a:pt x="0" y="181381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fbeelding 13">
            <a:extLst>
              <a:ext uri="{FF2B5EF4-FFF2-40B4-BE49-F238E27FC236}">
                <a16:creationId xmlns:a16="http://schemas.microsoft.com/office/drawing/2014/main" id="{12711091-E3FD-27EA-4ED0-3BA562A2C6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24356" y="8136879"/>
            <a:ext cx="8301231" cy="4012957"/>
          </a:xfrm>
          <a:prstGeom prst="rect">
            <a:avLst/>
          </a:prstGeom>
        </p:spPr>
      </p:pic>
      <p:pic>
        <p:nvPicPr>
          <p:cNvPr id="16" name="Graphic 15">
            <a:extLst>
              <a:ext uri="{FF2B5EF4-FFF2-40B4-BE49-F238E27FC236}">
                <a16:creationId xmlns:a16="http://schemas.microsoft.com/office/drawing/2014/main" id="{F92D8126-2018-FBDA-C972-892E3F94865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835718" y="10902639"/>
            <a:ext cx="2242146" cy="2242146"/>
          </a:xfrm>
          <a:prstGeom prst="rect">
            <a:avLst/>
          </a:prstGeom>
        </p:spPr>
      </p:pic>
      <p:pic>
        <p:nvPicPr>
          <p:cNvPr id="18" name="Graphic 17">
            <a:extLst>
              <a:ext uri="{FF2B5EF4-FFF2-40B4-BE49-F238E27FC236}">
                <a16:creationId xmlns:a16="http://schemas.microsoft.com/office/drawing/2014/main" id="{A12D8FDC-BB18-2D99-B73F-B6CC8568B52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9403963" y="10902639"/>
            <a:ext cx="2242146" cy="2242146"/>
          </a:xfrm>
          <a:prstGeom prst="rect">
            <a:avLst/>
          </a:prstGeom>
        </p:spPr>
      </p:pic>
      <p:pic>
        <p:nvPicPr>
          <p:cNvPr id="10" name="Afbeelding 9">
            <a:extLst>
              <a:ext uri="{FF2B5EF4-FFF2-40B4-BE49-F238E27FC236}">
                <a16:creationId xmlns:a16="http://schemas.microsoft.com/office/drawing/2014/main" id="{1E04ADE0-6E8D-BBCC-D1E2-11C176ECAD70}"/>
              </a:ext>
            </a:extLst>
          </p:cNvPr>
          <p:cNvPicPr>
            <a:picLocks noChangeAspect="1"/>
          </p:cNvPicPr>
          <p:nvPr/>
        </p:nvPicPr>
        <p:blipFill>
          <a:blip r:embed="rId10"/>
          <a:stretch>
            <a:fillRect/>
          </a:stretch>
        </p:blipFill>
        <p:spPr>
          <a:xfrm>
            <a:off x="5802551" y="3604604"/>
            <a:ext cx="3917325" cy="568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Afbeelding 14">
            <a:extLst>
              <a:ext uri="{FF2B5EF4-FFF2-40B4-BE49-F238E27FC236}">
                <a16:creationId xmlns:a16="http://schemas.microsoft.com/office/drawing/2014/main" id="{F5F48D5C-E8B4-F44C-97BF-0D670B511598}"/>
              </a:ext>
            </a:extLst>
          </p:cNvPr>
          <p:cNvPicPr>
            <a:picLocks noChangeAspect="1"/>
          </p:cNvPicPr>
          <p:nvPr/>
        </p:nvPicPr>
        <p:blipFill>
          <a:blip r:embed="rId11"/>
          <a:stretch>
            <a:fillRect/>
          </a:stretch>
        </p:blipFill>
        <p:spPr>
          <a:xfrm>
            <a:off x="949344" y="3576913"/>
            <a:ext cx="4432834" cy="592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Afbeelding 16">
            <a:extLst>
              <a:ext uri="{FF2B5EF4-FFF2-40B4-BE49-F238E27FC236}">
                <a16:creationId xmlns:a16="http://schemas.microsoft.com/office/drawing/2014/main" id="{CFEF6BA5-2697-BA1E-9B66-76D5998590DB}"/>
              </a:ext>
            </a:extLst>
          </p:cNvPr>
          <p:cNvPicPr>
            <a:picLocks noChangeAspect="1"/>
          </p:cNvPicPr>
          <p:nvPr/>
        </p:nvPicPr>
        <p:blipFill>
          <a:blip r:embed="rId12">
            <a:extLst>
              <a:ext uri="{28A0092B-C50C-407E-A947-70E740481C1C}">
                <a14:useLocalDpi xmlns:a14="http://schemas.microsoft.com/office/drawing/2010/main" val="0"/>
              </a:ext>
            </a:extLst>
          </a:blip>
          <a:srcRect t="22" b="22"/>
          <a:stretch/>
        </p:blipFill>
        <p:spPr>
          <a:xfrm>
            <a:off x="3213772" y="5432104"/>
            <a:ext cx="4803448" cy="549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kstvak 19">
            <a:extLst>
              <a:ext uri="{FF2B5EF4-FFF2-40B4-BE49-F238E27FC236}">
                <a16:creationId xmlns:a16="http://schemas.microsoft.com/office/drawing/2014/main" id="{6E2CBFE9-D05F-4A01-2EA3-427CD6DD7AE1}"/>
              </a:ext>
            </a:extLst>
          </p:cNvPr>
          <p:cNvSpPr txBox="1"/>
          <p:nvPr/>
        </p:nvSpPr>
        <p:spPr>
          <a:xfrm>
            <a:off x="13978760" y="11670682"/>
            <a:ext cx="5538952" cy="710880"/>
          </a:xfrm>
          <a:prstGeom prst="rect">
            <a:avLst/>
          </a:prstGeom>
          <a:noFill/>
        </p:spPr>
        <p:txBody>
          <a:bodyPr wrap="square">
            <a:spAutoFit/>
          </a:bodyPr>
          <a:lstStyle/>
          <a:p>
            <a:pPr algn="ctr" rtl="0">
              <a:spcBef>
                <a:spcPts val="0"/>
              </a:spcBef>
              <a:spcAft>
                <a:spcPts val="0"/>
              </a:spcAft>
            </a:pPr>
            <a:r>
              <a:rPr lang="nl-BE" sz="4000" b="1" dirty="0">
                <a:latin typeface="Nunito" pitchFamily="2" charset="77"/>
              </a:rPr>
              <a:t>arman@kolozyan.com</a:t>
            </a:r>
            <a:endParaRPr lang="nl-BE" sz="4000" b="1" dirty="0"/>
          </a:p>
        </p:txBody>
      </p:sp>
    </p:spTree>
    <p:extLst>
      <p:ext uri="{BB962C8B-B14F-4D97-AF65-F5344CB8AC3E}">
        <p14:creationId xmlns:p14="http://schemas.microsoft.com/office/powerpoint/2010/main" val="1396440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p:tgtEl>
                                          <p:spTgt spid="48"/>
                                        </p:tgtEl>
                                        <p:attrNameLst>
                                          <p:attrName>ppt_x</p:attrName>
                                        </p:attrNameLst>
                                      </p:cBhvr>
                                      <p:tavLst>
                                        <p:tav tm="0">
                                          <p:val>
                                            <p:strVal val="#ppt_x-#ppt_w*1.125000"/>
                                          </p:val>
                                        </p:tav>
                                        <p:tav tm="100000">
                                          <p:val>
                                            <p:strVal val="#ppt_x"/>
                                          </p:val>
                                        </p:tav>
                                      </p:tavLst>
                                    </p:anim>
                                    <p:animEffect transition="in" filter="wipe(right)">
                                      <p:cBhvr>
                                        <p:cTn id="22" dur="500"/>
                                        <p:tgtEl>
                                          <p:spTgt spid="48"/>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ppt_x</p:attrName>
                                        </p:attrNameLst>
                                      </p:cBhvr>
                                      <p:tavLst>
                                        <p:tav tm="0">
                                          <p:val>
                                            <p:strVal val="#ppt_x-#ppt_w*1.125000"/>
                                          </p:val>
                                        </p:tav>
                                        <p:tav tm="100000">
                                          <p:val>
                                            <p:strVal val="#ppt_x"/>
                                          </p:val>
                                        </p:tav>
                                      </p:tavLst>
                                    </p:anim>
                                    <p:animEffect transition="in" filter="wipe(right)">
                                      <p:cBhvr>
                                        <p:cTn id="26" dur="500"/>
                                        <p:tgtEl>
                                          <p:spTgt spid="27"/>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ppt_x</p:attrName>
                                        </p:attrNameLst>
                                      </p:cBhvr>
                                      <p:tavLst>
                                        <p:tav tm="0">
                                          <p:val>
                                            <p:strVal val="#ppt_x-#ppt_w*1.125000"/>
                                          </p:val>
                                        </p:tav>
                                        <p:tav tm="100000">
                                          <p:val>
                                            <p:strVal val="#ppt_x"/>
                                          </p:val>
                                        </p:tav>
                                      </p:tavLst>
                                    </p:anim>
                                    <p:animEffect transition="in" filter="wipe(right)">
                                      <p:cBhvr>
                                        <p:cTn id="30" dur="500"/>
                                        <p:tgtEl>
                                          <p:spTgt spid="31"/>
                                        </p:tgtEl>
                                      </p:cBhvr>
                                    </p:animEffect>
                                  </p:childTnLst>
                                </p:cTn>
                              </p:par>
                              <p:par>
                                <p:cTn id="31" presetID="1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p:tgtEl>
                                          <p:spTgt spid="28"/>
                                        </p:tgtEl>
                                        <p:attrNameLst>
                                          <p:attrName>ppt_x</p:attrName>
                                        </p:attrNameLst>
                                      </p:cBhvr>
                                      <p:tavLst>
                                        <p:tav tm="0">
                                          <p:val>
                                            <p:strVal val="#ppt_x-#ppt_w*1.125000"/>
                                          </p:val>
                                        </p:tav>
                                        <p:tav tm="100000">
                                          <p:val>
                                            <p:strVal val="#ppt_x"/>
                                          </p:val>
                                        </p:tav>
                                      </p:tavLst>
                                    </p:anim>
                                    <p:animEffect transition="in" filter="wipe(right)">
                                      <p:cBhvr>
                                        <p:cTn id="34" dur="500"/>
                                        <p:tgtEl>
                                          <p:spTgt spid="28"/>
                                        </p:tgtEl>
                                      </p:cBhvr>
                                    </p:animEffect>
                                  </p:childTnLst>
                                </p:cTn>
                              </p:par>
                              <p:par>
                                <p:cTn id="35" presetID="12" presetClass="entr" presetSubtype="8"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ppt_x</p:attrName>
                                        </p:attrNameLst>
                                      </p:cBhvr>
                                      <p:tavLst>
                                        <p:tav tm="0">
                                          <p:val>
                                            <p:strVal val="#ppt_x-#ppt_w*1.125000"/>
                                          </p:val>
                                        </p:tav>
                                        <p:tav tm="100000">
                                          <p:val>
                                            <p:strVal val="#ppt_x"/>
                                          </p:val>
                                        </p:tav>
                                      </p:tavLst>
                                    </p:anim>
                                    <p:animEffect transition="in" filter="wipe(right)">
                                      <p:cBhvr>
                                        <p:cTn id="38" dur="500"/>
                                        <p:tgtEl>
                                          <p:spTgt spid="29"/>
                                        </p:tgtEl>
                                      </p:cBhvr>
                                    </p:animEffect>
                                  </p:childTnLst>
                                </p:cTn>
                              </p:par>
                              <p:par>
                                <p:cTn id="39" presetID="1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p:tgtEl>
                                          <p:spTgt spid="29"/>
                                        </p:tgtEl>
                                        <p:attrNameLst>
                                          <p:attrName>ppt_x</p:attrName>
                                        </p:attrNameLst>
                                      </p:cBhvr>
                                      <p:tavLst>
                                        <p:tav tm="0">
                                          <p:val>
                                            <p:strVal val="#ppt_x-#ppt_w*1.125000"/>
                                          </p:val>
                                        </p:tav>
                                        <p:tav tm="100000">
                                          <p:val>
                                            <p:strVal val="#ppt_x"/>
                                          </p:val>
                                        </p:tav>
                                      </p:tavLst>
                                    </p:anim>
                                    <p:animEffect transition="in" filter="wipe(right)">
                                      <p:cBhvr>
                                        <p:cTn id="42" dur="500"/>
                                        <p:tgtEl>
                                          <p:spTgt spid="29"/>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p:tgtEl>
                                          <p:spTgt spid="30"/>
                                        </p:tgtEl>
                                        <p:attrNameLst>
                                          <p:attrName>ppt_x</p:attrName>
                                        </p:attrNameLst>
                                      </p:cBhvr>
                                      <p:tavLst>
                                        <p:tav tm="0">
                                          <p:val>
                                            <p:strVal val="#ppt_x-#ppt_w*1.125000"/>
                                          </p:val>
                                        </p:tav>
                                        <p:tav tm="100000">
                                          <p:val>
                                            <p:strVal val="#ppt_x"/>
                                          </p:val>
                                        </p:tav>
                                      </p:tavLst>
                                    </p:anim>
                                    <p:animEffect transition="in" filter="wipe(right)">
                                      <p:cBhvr>
                                        <p:cTn id="46" dur="500"/>
                                        <p:tgtEl>
                                          <p:spTgt spid="30"/>
                                        </p:tgtEl>
                                      </p:cBhvr>
                                    </p:animEffect>
                                  </p:childTnLst>
                                </p:cTn>
                              </p:par>
                              <p:par>
                                <p:cTn id="47" presetID="12" presetClass="entr" presetSubtype="8"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p:tgtEl>
                                          <p:spTgt spid="34"/>
                                        </p:tgtEl>
                                        <p:attrNameLst>
                                          <p:attrName>ppt_x</p:attrName>
                                        </p:attrNameLst>
                                      </p:cBhvr>
                                      <p:tavLst>
                                        <p:tav tm="0">
                                          <p:val>
                                            <p:strVal val="#ppt_x-#ppt_w*1.125000"/>
                                          </p:val>
                                        </p:tav>
                                        <p:tav tm="100000">
                                          <p:val>
                                            <p:strVal val="#ppt_x"/>
                                          </p:val>
                                        </p:tav>
                                      </p:tavLst>
                                    </p:anim>
                                    <p:animEffect transition="in" filter="wipe(right)">
                                      <p:cBhvr>
                                        <p:cTn id="50" dur="500"/>
                                        <p:tgtEl>
                                          <p:spTgt spid="34"/>
                                        </p:tgtEl>
                                      </p:cBhvr>
                                    </p:animEffect>
                                  </p:childTnLst>
                                </p:cTn>
                              </p:par>
                              <p:par>
                                <p:cTn id="51" presetID="12" presetClass="entr" presetSubtype="8"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p:tgtEl>
                                          <p:spTgt spid="34"/>
                                        </p:tgtEl>
                                        <p:attrNameLst>
                                          <p:attrName>ppt_x</p:attrName>
                                        </p:attrNameLst>
                                      </p:cBhvr>
                                      <p:tavLst>
                                        <p:tav tm="0">
                                          <p:val>
                                            <p:strVal val="#ppt_x-#ppt_w*1.125000"/>
                                          </p:val>
                                        </p:tav>
                                        <p:tav tm="100000">
                                          <p:val>
                                            <p:strVal val="#ppt_x"/>
                                          </p:val>
                                        </p:tav>
                                      </p:tavLst>
                                    </p:anim>
                                    <p:animEffect transition="in" filter="wipe(right)">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dissolve">
                                      <p:cBhvr>
                                        <p:cTn id="59" dur="500"/>
                                        <p:tgtEl>
                                          <p:spTgt spid="3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dissolve">
                                      <p:cBhvr>
                                        <p:cTn id="62" dur="500"/>
                                        <p:tgtEl>
                                          <p:spTgt spid="42"/>
                                        </p:tgtEl>
                                      </p:cBhvr>
                                    </p:animEffect>
                                  </p:childTnLst>
                                </p:cTn>
                              </p:par>
                              <p:par>
                                <p:cTn id="63" presetID="9"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dissolv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dissolve">
                                      <p:cBhvr>
                                        <p:cTn id="70" dur="500"/>
                                        <p:tgtEl>
                                          <p:spTgt spid="43"/>
                                        </p:tgtEl>
                                      </p:cBhvr>
                                    </p:animEffect>
                                  </p:childTnLst>
                                </p:cTn>
                              </p:par>
                              <p:par>
                                <p:cTn id="71" presetID="9"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dissolve">
                                      <p:cBhvr>
                                        <p:cTn id="73" dur="500"/>
                                        <p:tgtEl>
                                          <p:spTgt spid="4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dissolve">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par>
                                <p:cTn id="82" presetID="9"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dissolv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p:tgtEl>
                                          <p:spTgt spid="9"/>
                                        </p:tgtEl>
                                        <p:attrNameLst>
                                          <p:attrName>ppt_x</p:attrName>
                                        </p:attrNameLst>
                                      </p:cBhvr>
                                      <p:tavLst>
                                        <p:tav tm="0">
                                          <p:val>
                                            <p:strVal val="#ppt_x-#ppt_w*1.125000"/>
                                          </p:val>
                                        </p:tav>
                                        <p:tav tm="100000">
                                          <p:val>
                                            <p:strVal val="#ppt_x"/>
                                          </p:val>
                                        </p:tav>
                                      </p:tavLst>
                                    </p:anim>
                                    <p:animEffect transition="in" filter="wipe(right)">
                                      <p:cBhvr>
                                        <p:cTn id="90" dur="500"/>
                                        <p:tgtEl>
                                          <p:spTgt spid="9"/>
                                        </p:tgtEl>
                                      </p:cBhvr>
                                    </p:animEffect>
                                  </p:childTnLst>
                                </p:cTn>
                              </p:par>
                              <p:par>
                                <p:cTn id="91" presetID="12" presetClass="entr" presetSubtype="8" fill="hold" nodeType="with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p:tgtEl>
                                          <p:spTgt spid="6"/>
                                        </p:tgtEl>
                                        <p:attrNameLst>
                                          <p:attrName>ppt_x</p:attrName>
                                        </p:attrNameLst>
                                      </p:cBhvr>
                                      <p:tavLst>
                                        <p:tav tm="0">
                                          <p:val>
                                            <p:strVal val="#ppt_x-#ppt_w*1.125000"/>
                                          </p:val>
                                        </p:tav>
                                        <p:tav tm="100000">
                                          <p:val>
                                            <p:strVal val="#ppt_x"/>
                                          </p:val>
                                        </p:tav>
                                      </p:tavLst>
                                    </p:anim>
                                    <p:animEffect transition="in" filter="wipe(right)">
                                      <p:cBhvr>
                                        <p:cTn id="94" dur="500"/>
                                        <p:tgtEl>
                                          <p:spTgt spid="6"/>
                                        </p:tgtEl>
                                      </p:cBhvr>
                                    </p:animEffect>
                                  </p:childTnLst>
                                </p:cTn>
                              </p:par>
                              <p:par>
                                <p:cTn id="95" presetID="12" presetClass="entr" presetSubtype="8"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p:tgtEl>
                                          <p:spTgt spid="8"/>
                                        </p:tgtEl>
                                        <p:attrNameLst>
                                          <p:attrName>ppt_x</p:attrName>
                                        </p:attrNameLst>
                                      </p:cBhvr>
                                      <p:tavLst>
                                        <p:tav tm="0">
                                          <p:val>
                                            <p:strVal val="#ppt_x-#ppt_w*1.125000"/>
                                          </p:val>
                                        </p:tav>
                                        <p:tav tm="100000">
                                          <p:val>
                                            <p:strVal val="#ppt_x"/>
                                          </p:val>
                                        </p:tav>
                                      </p:tavLst>
                                    </p:anim>
                                    <p:animEffect transition="in" filter="wipe(right)">
                                      <p:cBhvr>
                                        <p:cTn id="98" dur="500"/>
                                        <p:tgtEl>
                                          <p:spTgt spid="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Effect transition="in" filter="fade">
                                      <p:cBhvr>
                                        <p:cTn id="105" dur="500"/>
                                        <p:tgtEl>
                                          <p:spTgt spid="16"/>
                                        </p:tgtEl>
                                      </p:cBhvr>
                                    </p:animEffect>
                                  </p:childTnLst>
                                </p:cTn>
                              </p:par>
                              <p:par>
                                <p:cTn id="106" presetID="53" presetClass="entr" presetSubtype="16"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 calcmode="lin" valueType="num">
                                      <p:cBhvr>
                                        <p:cTn id="108" dur="500" fill="hold"/>
                                        <p:tgtEl>
                                          <p:spTgt spid="18"/>
                                        </p:tgtEl>
                                        <p:attrNameLst>
                                          <p:attrName>ppt_w</p:attrName>
                                        </p:attrNameLst>
                                      </p:cBhvr>
                                      <p:tavLst>
                                        <p:tav tm="0">
                                          <p:val>
                                            <p:fltVal val="0"/>
                                          </p:val>
                                        </p:tav>
                                        <p:tav tm="100000">
                                          <p:val>
                                            <p:strVal val="#ppt_w"/>
                                          </p:val>
                                        </p:tav>
                                      </p:tavLst>
                                    </p:anim>
                                    <p:anim calcmode="lin" valueType="num">
                                      <p:cBhvr>
                                        <p:cTn id="109" dur="500" fill="hold"/>
                                        <p:tgtEl>
                                          <p:spTgt spid="18"/>
                                        </p:tgtEl>
                                        <p:attrNameLst>
                                          <p:attrName>ppt_h</p:attrName>
                                        </p:attrNameLst>
                                      </p:cBhvr>
                                      <p:tavLst>
                                        <p:tav tm="0">
                                          <p:val>
                                            <p:fltVal val="0"/>
                                          </p:val>
                                        </p:tav>
                                        <p:tav tm="100000">
                                          <p:val>
                                            <p:strVal val="#ppt_h"/>
                                          </p:val>
                                        </p:tav>
                                      </p:tavLst>
                                    </p:anim>
                                    <p:animEffect transition="in" filter="fade">
                                      <p:cBhvr>
                                        <p:cTn id="110" dur="500"/>
                                        <p:tgtEl>
                                          <p:spTgt spid="1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p:cTn id="113" dur="500" fill="hold"/>
                                        <p:tgtEl>
                                          <p:spTgt spid="20"/>
                                        </p:tgtEl>
                                        <p:attrNameLst>
                                          <p:attrName>ppt_w</p:attrName>
                                        </p:attrNameLst>
                                      </p:cBhvr>
                                      <p:tavLst>
                                        <p:tav tm="0">
                                          <p:val>
                                            <p:fltVal val="0"/>
                                          </p:val>
                                        </p:tav>
                                        <p:tav tm="100000">
                                          <p:val>
                                            <p:strVal val="#ppt_w"/>
                                          </p:val>
                                        </p:tav>
                                      </p:tavLst>
                                    </p:anim>
                                    <p:anim calcmode="lin" valueType="num">
                                      <p:cBhvr>
                                        <p:cTn id="114" dur="500" fill="hold"/>
                                        <p:tgtEl>
                                          <p:spTgt spid="20"/>
                                        </p:tgtEl>
                                        <p:attrNameLst>
                                          <p:attrName>ppt_h</p:attrName>
                                        </p:attrNameLst>
                                      </p:cBhvr>
                                      <p:tavLst>
                                        <p:tav tm="0">
                                          <p:val>
                                            <p:fltVal val="0"/>
                                          </p:val>
                                        </p:tav>
                                        <p:tav tm="100000">
                                          <p:val>
                                            <p:strVal val="#ppt_h"/>
                                          </p:val>
                                        </p:tav>
                                      </p:tavLst>
                                    </p:anim>
                                    <p:animEffect transition="in" filter="fade">
                                      <p:cBhvr>
                                        <p:cTn id="1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0" grpId="0" animBg="1"/>
      <p:bldP spid="31" grpId="0" animBg="1"/>
      <p:bldP spid="38" grpId="0" animBg="1"/>
      <p:bldP spid="42" grpId="0" animBg="1"/>
      <p:bldP spid="43" grpId="0" animBg="1"/>
      <p:bldP spid="7" grpId="0"/>
      <p:bldP spid="8" grpId="0"/>
      <p:bldP spid="12"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E4D2B-18DA-42E5-BF4D-9D548CE311D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7B534F6-A339-D7EA-7ABC-0EE440C5FA9C}"/>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Red Hat Text SemiBold" panose="02010503040201060303" pitchFamily="2" charset="0"/>
                <a:ea typeface="Red Hat Text SemiBold" panose="02010503040201060303" pitchFamily="2" charset="0"/>
                <a:cs typeface="Red Hat Text SemiBold" panose="02010503040201060303" pitchFamily="2" charset="0"/>
              </a:rPr>
              <a:t>ZKP Pipeline </a:t>
            </a:r>
            <a:endParaRPr lang="nl-BE" sz="8000" dirty="0">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4" name="Picture 2">
            <a:extLst>
              <a:ext uri="{FF2B5EF4-FFF2-40B4-BE49-F238E27FC236}">
                <a16:creationId xmlns:a16="http://schemas.microsoft.com/office/drawing/2014/main" id="{8C17DA6C-256D-461F-4DE7-6285B1718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BD8C0CD7-521D-CAD4-DED5-E853897B06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2D772E54-769C-87F1-BA7A-2F0593347F4E}"/>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9253CD82-7656-092C-B26E-81777BE46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54" name="Tekstvak 53">
            <a:extLst>
              <a:ext uri="{FF2B5EF4-FFF2-40B4-BE49-F238E27FC236}">
                <a16:creationId xmlns:a16="http://schemas.microsoft.com/office/drawing/2014/main" id="{C742CD0E-29AA-5237-5568-CE39FF369995}"/>
              </a:ext>
            </a:extLst>
          </p:cNvPr>
          <p:cNvSpPr txBox="1"/>
          <p:nvPr/>
        </p:nvSpPr>
        <p:spPr>
          <a:xfrm>
            <a:off x="5804663" y="3760405"/>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rgbClr val="569CD6"/>
                </a:solidFill>
                <a:latin typeface="Menlo"/>
              </a:rPr>
              <a:t>...</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29" name="Pijl links 1028">
            <a:extLst>
              <a:ext uri="{FF2B5EF4-FFF2-40B4-BE49-F238E27FC236}">
                <a16:creationId xmlns:a16="http://schemas.microsoft.com/office/drawing/2014/main" id="{8564DA57-F142-7AD3-F9F0-B828F275267C}"/>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E31806A0-425A-6055-06FD-96274EFA8BB7}"/>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IDEA</a:t>
            </a:r>
          </a:p>
        </p:txBody>
      </p:sp>
      <p:sp>
        <p:nvSpPr>
          <p:cNvPr id="1034" name="Rechthoek 1033">
            <a:extLst>
              <a:ext uri="{FF2B5EF4-FFF2-40B4-BE49-F238E27FC236}">
                <a16:creationId xmlns:a16="http://schemas.microsoft.com/office/drawing/2014/main" id="{02E2CE4F-BBF0-69AF-D225-682D7059326E}"/>
              </a:ext>
            </a:extLst>
          </p:cNvPr>
          <p:cNvSpPr/>
          <p:nvPr/>
        </p:nvSpPr>
        <p:spPr>
          <a:xfrm>
            <a:off x="19843429" y="4479992"/>
            <a:ext cx="2334510" cy="882790"/>
          </a:xfrm>
          <a:prstGeom prst="rect">
            <a:avLst/>
          </a:prstGeom>
          <a:solidFill>
            <a:srgbClr val="9411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PROOF</a:t>
            </a:r>
          </a:p>
        </p:txBody>
      </p:sp>
      <p:sp>
        <p:nvSpPr>
          <p:cNvPr id="1035" name="Rechthoek 1034">
            <a:extLst>
              <a:ext uri="{FF2B5EF4-FFF2-40B4-BE49-F238E27FC236}">
                <a16:creationId xmlns:a16="http://schemas.microsoft.com/office/drawing/2014/main" id="{B0E5A304-071E-83EE-E7A7-557A18B9DBF6}"/>
              </a:ext>
            </a:extLst>
          </p:cNvPr>
          <p:cNvSpPr/>
          <p:nvPr/>
        </p:nvSpPr>
        <p:spPr>
          <a:xfrm>
            <a:off x="17690704" y="1235043"/>
            <a:ext cx="2620867"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PROVER</a:t>
            </a:r>
          </a:p>
        </p:txBody>
      </p:sp>
      <p:cxnSp>
        <p:nvCxnSpPr>
          <p:cNvPr id="31" name="Rechte verbindingslijn met pijl 30">
            <a:extLst>
              <a:ext uri="{FF2B5EF4-FFF2-40B4-BE49-F238E27FC236}">
                <a16:creationId xmlns:a16="http://schemas.microsoft.com/office/drawing/2014/main" id="{20CBCA36-FA55-ACF0-42B2-27A0BF5BAAC0}"/>
              </a:ext>
            </a:extLst>
          </p:cNvPr>
          <p:cNvCxnSpPr>
            <a:cxnSpLocks/>
          </p:cNvCxnSpPr>
          <p:nvPr/>
        </p:nvCxnSpPr>
        <p:spPr>
          <a:xfrm flipV="1">
            <a:off x="12959501" y="2244596"/>
            <a:ext cx="2324042" cy="1515809"/>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D6C8AE16-81D6-D707-E72E-D1E5975F43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E0D14119-AD74-D7D0-5631-E9CD218CB8B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0F04EAC2-90E0-28E7-A882-0C49719BB256}"/>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9AE081AF-8835-9605-DBF2-22B5431D62AC}"/>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DDE04AA3-9FA1-A361-3701-297BCC82F1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072712" y="9934842"/>
            <a:ext cx="2226413" cy="2226413"/>
          </a:xfrm>
          <a:prstGeom prst="rect">
            <a:avLst/>
          </a:prstGeom>
        </p:spPr>
      </p:pic>
      <p:sp>
        <p:nvSpPr>
          <p:cNvPr id="7" name="Rechthoek 6">
            <a:extLst>
              <a:ext uri="{FF2B5EF4-FFF2-40B4-BE49-F238E27FC236}">
                <a16:creationId xmlns:a16="http://schemas.microsoft.com/office/drawing/2014/main" id="{E2A3EBF9-8F5F-7424-8021-AEE1BC22401E}"/>
              </a:ext>
            </a:extLst>
          </p:cNvPr>
          <p:cNvSpPr/>
          <p:nvPr/>
        </p:nvSpPr>
        <p:spPr>
          <a:xfrm>
            <a:off x="7394255" y="7757122"/>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ZKP PROGRAM</a:t>
            </a:r>
          </a:p>
        </p:txBody>
      </p:sp>
      <p:cxnSp>
        <p:nvCxnSpPr>
          <p:cNvPr id="10" name="Rechte verbindingslijn met pijl 9">
            <a:extLst>
              <a:ext uri="{FF2B5EF4-FFF2-40B4-BE49-F238E27FC236}">
                <a16:creationId xmlns:a16="http://schemas.microsoft.com/office/drawing/2014/main" id="{EE724BE3-BADA-829C-B258-12C8493642B1}"/>
              </a:ext>
            </a:extLst>
          </p:cNvPr>
          <p:cNvCxnSpPr>
            <a:cxnSpLocks/>
          </p:cNvCxnSpPr>
          <p:nvPr/>
        </p:nvCxnSpPr>
        <p:spPr>
          <a:xfrm>
            <a:off x="12959501" y="7176725"/>
            <a:ext cx="2445771" cy="1695512"/>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21492DB6-43B8-D6AB-33A5-6F3FB5EBF3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0500" y="5343836"/>
            <a:ext cx="1362309" cy="150974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a:extLst>
              <a:ext uri="{FF2B5EF4-FFF2-40B4-BE49-F238E27FC236}">
                <a16:creationId xmlns:a16="http://schemas.microsoft.com/office/drawing/2014/main" id="{7B87FE77-8B3F-09A8-18AB-E82FF4A73346}"/>
              </a:ext>
            </a:extLst>
          </p:cNvPr>
          <p:cNvSpPr/>
          <p:nvPr/>
        </p:nvSpPr>
        <p:spPr>
          <a:xfrm>
            <a:off x="17690704" y="7801195"/>
            <a:ext cx="2620871"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VERIFIER</a:t>
            </a:r>
          </a:p>
        </p:txBody>
      </p:sp>
      <p:sp>
        <p:nvSpPr>
          <p:cNvPr id="13" name="Tekstvak 12">
            <a:extLst>
              <a:ext uri="{FF2B5EF4-FFF2-40B4-BE49-F238E27FC236}">
                <a16:creationId xmlns:a16="http://schemas.microsoft.com/office/drawing/2014/main" id="{5D21FB95-41A7-4C40-0907-FF001146343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11</a:t>
            </a:r>
          </a:p>
        </p:txBody>
      </p:sp>
      <p:pic>
        <p:nvPicPr>
          <p:cNvPr id="19" name="Afbeelding 18">
            <a:extLst>
              <a:ext uri="{FF2B5EF4-FFF2-40B4-BE49-F238E27FC236}">
                <a16:creationId xmlns:a16="http://schemas.microsoft.com/office/drawing/2014/main" id="{25F3EF64-23A5-5F1C-DDD3-88ADCF2BF9F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4887449" y="163560"/>
            <a:ext cx="2866841" cy="2866841"/>
          </a:xfrm>
          <a:prstGeom prst="rect">
            <a:avLst/>
          </a:prstGeom>
        </p:spPr>
      </p:pic>
    </p:spTree>
    <p:extLst>
      <p:ext uri="{BB962C8B-B14F-4D97-AF65-F5344CB8AC3E}">
        <p14:creationId xmlns:p14="http://schemas.microsoft.com/office/powerpoint/2010/main" val="3290389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8"/>
                                        </p:tgtEl>
                                        <p:attrNameLst>
                                          <p:attrName>style.opacity</p:attrName>
                                        </p:attrNameLst>
                                      </p:cBhvr>
                                      <p:to>
                                        <p:strVal val="0.1"/>
                                      </p:to>
                                    </p:set>
                                    <p:animEffect filter="image" prLst="opacity: 0.1">
                                      <p:cBhvr rctx="IE">
                                        <p:cTn id="7" dur="indefinite"/>
                                        <p:tgtEl>
                                          <p:spTgt spid="38"/>
                                        </p:tgtEl>
                                      </p:cBhvr>
                                    </p:animEffect>
                                  </p:childTnLst>
                                </p:cTn>
                              </p:par>
                              <p:par>
                                <p:cTn id="8" presetID="9" presetClass="emph" presetSubtype="0" nodeType="withEffect">
                                  <p:stCondLst>
                                    <p:cond delay="0"/>
                                  </p:stCondLst>
                                  <p:childTnLst>
                                    <p:set>
                                      <p:cBhvr>
                                        <p:cTn id="9" dur="indefinite"/>
                                        <p:tgtEl>
                                          <p:spTgt spid="48"/>
                                        </p:tgtEl>
                                        <p:attrNameLst>
                                          <p:attrName>style.opacity</p:attrName>
                                        </p:attrNameLst>
                                      </p:cBhvr>
                                      <p:to>
                                        <p:strVal val="0.1"/>
                                      </p:to>
                                    </p:set>
                                    <p:animEffect filter="image" prLst="opacity: 0.1">
                                      <p:cBhvr rctx="IE">
                                        <p:cTn id="10" dur="indefinite"/>
                                        <p:tgtEl>
                                          <p:spTgt spid="48"/>
                                        </p:tgtEl>
                                      </p:cBhvr>
                                    </p:animEffect>
                                  </p:childTnLst>
                                </p:cTn>
                              </p:par>
                              <p:par>
                                <p:cTn id="11" presetID="9" presetClass="emph" presetSubtype="0" nodeType="withEffect">
                                  <p:stCondLst>
                                    <p:cond delay="0"/>
                                  </p:stCondLst>
                                  <p:childTnLst>
                                    <p:set>
                                      <p:cBhvr>
                                        <p:cTn id="12" dur="indefinite"/>
                                        <p:tgtEl>
                                          <p:spTgt spid="39"/>
                                        </p:tgtEl>
                                        <p:attrNameLst>
                                          <p:attrName>style.opacity</p:attrName>
                                        </p:attrNameLst>
                                      </p:cBhvr>
                                      <p:to>
                                        <p:strVal val="0.1"/>
                                      </p:to>
                                    </p:set>
                                    <p:animEffect filter="image" prLst="opacity: 0.1">
                                      <p:cBhvr rctx="IE">
                                        <p:cTn id="13" dur="indefinite"/>
                                        <p:tgtEl>
                                          <p:spTgt spid="39"/>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8157D-900F-51F3-21DA-642199B54C5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38F4AA0-446E-15FD-3992-81AA3D9D7BC8}"/>
              </a:ext>
            </a:extLst>
          </p:cNvPr>
          <p:cNvSpPr txBox="1"/>
          <p:nvPr/>
        </p:nvSpPr>
        <p:spPr>
          <a:xfrm>
            <a:off x="1132204" y="921157"/>
            <a:ext cx="12278995" cy="1323439"/>
          </a:xfrm>
          <a:prstGeom prst="rect">
            <a:avLst/>
          </a:prstGeom>
          <a:noFill/>
        </p:spPr>
        <p:txBody>
          <a:bodyPr wrap="square">
            <a:spAutoFit/>
          </a:bodyPr>
          <a:lstStyle/>
          <a:p>
            <a:pPr rtl="0">
              <a:spcBef>
                <a:spcPts val="0"/>
              </a:spcBef>
              <a:spcAft>
                <a:spcPts val="0"/>
              </a:spcAft>
            </a:pPr>
            <a:r>
              <a:rPr lang="nl-BE" sz="8000" b="1" u="none" strike="noStrike" dirty="0">
                <a:effectLst/>
                <a:latin typeface="Red Hat Text SemiBold" panose="02010503040201060303" pitchFamily="2" charset="0"/>
                <a:ea typeface="Red Hat Text SemiBold" panose="02010503040201060303" pitchFamily="2" charset="0"/>
                <a:cs typeface="Red Hat Text SemiBold" panose="02010503040201060303" pitchFamily="2" charset="0"/>
              </a:rPr>
              <a:t>Bugs in ZKPs</a:t>
            </a:r>
            <a:endParaRPr lang="nl-BE" sz="11500" b="1" dirty="0">
              <a:effectLst/>
              <a:latin typeface="Red Hat Text SemiBold" panose="02010503040201060303" pitchFamily="2" charset="0"/>
              <a:ea typeface="Red Hat Text SemiBold" panose="02010503040201060303" pitchFamily="2" charset="0"/>
              <a:cs typeface="Red Hat Text SemiBold" panose="02010503040201060303" pitchFamily="2" charset="0"/>
            </a:endParaRPr>
          </a:p>
        </p:txBody>
      </p:sp>
      <p:pic>
        <p:nvPicPr>
          <p:cNvPr id="2" name="Afbeelding 1">
            <a:extLst>
              <a:ext uri="{FF2B5EF4-FFF2-40B4-BE49-F238E27FC236}">
                <a16:creationId xmlns:a16="http://schemas.microsoft.com/office/drawing/2014/main" id="{A2268F5F-C4B8-51B6-C1B5-AD2302C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721" y="3118265"/>
            <a:ext cx="7459863" cy="74794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Afbeelding 4">
            <a:extLst>
              <a:ext uri="{FF2B5EF4-FFF2-40B4-BE49-F238E27FC236}">
                <a16:creationId xmlns:a16="http://schemas.microsoft.com/office/drawing/2014/main" id="{31CEEAFA-B788-F099-155C-AB9B27247D26}"/>
              </a:ext>
            </a:extLst>
          </p:cNvPr>
          <p:cNvPicPr>
            <a:picLocks noChangeAspect="1"/>
          </p:cNvPicPr>
          <p:nvPr/>
        </p:nvPicPr>
        <p:blipFill>
          <a:blip r:embed="rId4"/>
          <a:stretch>
            <a:fillRect/>
          </a:stretch>
        </p:blipFill>
        <p:spPr>
          <a:xfrm>
            <a:off x="16652290" y="3118264"/>
            <a:ext cx="6852578" cy="7479469"/>
          </a:xfrm>
          <a:prstGeom prst="rect">
            <a:avLst/>
          </a:prstGeom>
          <a:ln w="127000" cap="rnd">
            <a:solidFill>
              <a:srgbClr val="FFFFFF"/>
            </a:solidFill>
          </a:ln>
          <a:effectLst>
            <a:outerShdw blurRad="76200" dir="18900000" sy="23000" kx="-1200000" algn="bl" rotWithShape="0">
              <a:prstClr val="black">
                <a:alpha val="20000"/>
              </a:prstClr>
            </a:outerShdw>
          </a:effectLst>
          <a:scene3d>
            <a:camera prst="orthographicFront"/>
            <a:lightRig rig="twoPt" dir="t">
              <a:rot lat="0" lon="0" rev="7800000"/>
            </a:lightRig>
          </a:scene3d>
          <a:sp3d contourW="6350">
            <a:bevelT w="50800" h="16510"/>
            <a:contourClr>
              <a:srgbClr val="C0C0C0"/>
            </a:contourClr>
          </a:sp3d>
        </p:spPr>
      </p:pic>
      <p:sp>
        <p:nvSpPr>
          <p:cNvPr id="6" name="Tekstvak 5">
            <a:extLst>
              <a:ext uri="{FF2B5EF4-FFF2-40B4-BE49-F238E27FC236}">
                <a16:creationId xmlns:a16="http://schemas.microsoft.com/office/drawing/2014/main" id="{E987C1F3-CCE4-AF3D-7FB5-DD2AA75AE956}"/>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12</a:t>
            </a:r>
          </a:p>
        </p:txBody>
      </p:sp>
      <p:sp>
        <p:nvSpPr>
          <p:cNvPr id="8" name="Tekstvak 7">
            <a:extLst>
              <a:ext uri="{FF2B5EF4-FFF2-40B4-BE49-F238E27FC236}">
                <a16:creationId xmlns:a16="http://schemas.microsoft.com/office/drawing/2014/main" id="{C1BDC701-58D5-0717-0707-388CF5A82627}"/>
              </a:ext>
            </a:extLst>
          </p:cNvPr>
          <p:cNvSpPr txBox="1"/>
          <p:nvPr/>
        </p:nvSpPr>
        <p:spPr>
          <a:xfrm>
            <a:off x="8772855" y="6211667"/>
            <a:ext cx="7295164" cy="1292662"/>
          </a:xfrm>
          <a:custGeom>
            <a:avLst/>
            <a:gdLst>
              <a:gd name="csX0" fmla="*/ 0 w 7295164"/>
              <a:gd name="csY0" fmla="*/ 0 h 1292662"/>
              <a:gd name="csX1" fmla="*/ 590245 w 7295164"/>
              <a:gd name="csY1" fmla="*/ 0 h 1292662"/>
              <a:gd name="csX2" fmla="*/ 1034587 w 7295164"/>
              <a:gd name="csY2" fmla="*/ 0 h 1292662"/>
              <a:gd name="csX3" fmla="*/ 1843687 w 7295164"/>
              <a:gd name="csY3" fmla="*/ 0 h 1292662"/>
              <a:gd name="csX4" fmla="*/ 2433932 w 7295164"/>
              <a:gd name="csY4" fmla="*/ 0 h 1292662"/>
              <a:gd name="csX5" fmla="*/ 3024177 w 7295164"/>
              <a:gd name="csY5" fmla="*/ 0 h 1292662"/>
              <a:gd name="csX6" fmla="*/ 3833277 w 7295164"/>
              <a:gd name="csY6" fmla="*/ 0 h 1292662"/>
              <a:gd name="csX7" fmla="*/ 4350571 w 7295164"/>
              <a:gd name="csY7" fmla="*/ 0 h 1292662"/>
              <a:gd name="csX8" fmla="*/ 5159671 w 7295164"/>
              <a:gd name="csY8" fmla="*/ 0 h 1292662"/>
              <a:gd name="csX9" fmla="*/ 5968771 w 7295164"/>
              <a:gd name="csY9" fmla="*/ 0 h 1292662"/>
              <a:gd name="csX10" fmla="*/ 6631967 w 7295164"/>
              <a:gd name="csY10" fmla="*/ 0 h 1292662"/>
              <a:gd name="csX11" fmla="*/ 7295164 w 7295164"/>
              <a:gd name="csY11" fmla="*/ 0 h 1292662"/>
              <a:gd name="csX12" fmla="*/ 7295164 w 7295164"/>
              <a:gd name="csY12" fmla="*/ 633404 h 1292662"/>
              <a:gd name="csX13" fmla="*/ 7295164 w 7295164"/>
              <a:gd name="csY13" fmla="*/ 1292662 h 1292662"/>
              <a:gd name="csX14" fmla="*/ 6631967 w 7295164"/>
              <a:gd name="csY14" fmla="*/ 1292662 h 1292662"/>
              <a:gd name="csX15" fmla="*/ 6114674 w 7295164"/>
              <a:gd name="csY15" fmla="*/ 1292662 h 1292662"/>
              <a:gd name="csX16" fmla="*/ 5451477 w 7295164"/>
              <a:gd name="csY16" fmla="*/ 1292662 h 1292662"/>
              <a:gd name="csX17" fmla="*/ 4642377 w 7295164"/>
              <a:gd name="csY17" fmla="*/ 1292662 h 1292662"/>
              <a:gd name="csX18" fmla="*/ 3979180 w 7295164"/>
              <a:gd name="csY18" fmla="*/ 1292662 h 1292662"/>
              <a:gd name="csX19" fmla="*/ 3534839 w 7295164"/>
              <a:gd name="csY19" fmla="*/ 1292662 h 1292662"/>
              <a:gd name="csX20" fmla="*/ 3017545 w 7295164"/>
              <a:gd name="csY20" fmla="*/ 1292662 h 1292662"/>
              <a:gd name="csX21" fmla="*/ 2208445 w 7295164"/>
              <a:gd name="csY21" fmla="*/ 1292662 h 1292662"/>
              <a:gd name="csX22" fmla="*/ 1545248 w 7295164"/>
              <a:gd name="csY22" fmla="*/ 1292662 h 1292662"/>
              <a:gd name="csX23" fmla="*/ 1027955 w 7295164"/>
              <a:gd name="csY23" fmla="*/ 1292662 h 1292662"/>
              <a:gd name="csX24" fmla="*/ 0 w 7295164"/>
              <a:gd name="csY24" fmla="*/ 1292662 h 1292662"/>
              <a:gd name="csX25" fmla="*/ 0 w 7295164"/>
              <a:gd name="csY25" fmla="*/ 685111 h 1292662"/>
              <a:gd name="csX26" fmla="*/ 0 w 7295164"/>
              <a:gd name="csY26" fmla="*/ 0 h 12926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295164" h="1292662" extrusionOk="0">
                <a:moveTo>
                  <a:pt x="0" y="0"/>
                </a:moveTo>
                <a:cubicBezTo>
                  <a:pt x="199767" y="-19173"/>
                  <a:pt x="357279" y="-964"/>
                  <a:pt x="590245" y="0"/>
                </a:cubicBezTo>
                <a:cubicBezTo>
                  <a:pt x="823211" y="964"/>
                  <a:pt x="923219" y="1718"/>
                  <a:pt x="1034587" y="0"/>
                </a:cubicBezTo>
                <a:cubicBezTo>
                  <a:pt x="1145955" y="-1718"/>
                  <a:pt x="1492851" y="17276"/>
                  <a:pt x="1843687" y="0"/>
                </a:cubicBezTo>
                <a:cubicBezTo>
                  <a:pt x="2194523" y="-17276"/>
                  <a:pt x="2278839" y="-23134"/>
                  <a:pt x="2433932" y="0"/>
                </a:cubicBezTo>
                <a:cubicBezTo>
                  <a:pt x="2589025" y="23134"/>
                  <a:pt x="2740859" y="-12569"/>
                  <a:pt x="3024177" y="0"/>
                </a:cubicBezTo>
                <a:cubicBezTo>
                  <a:pt x="3307496" y="12569"/>
                  <a:pt x="3660706" y="29116"/>
                  <a:pt x="3833277" y="0"/>
                </a:cubicBezTo>
                <a:cubicBezTo>
                  <a:pt x="4005848" y="-29116"/>
                  <a:pt x="4196877" y="-20591"/>
                  <a:pt x="4350571" y="0"/>
                </a:cubicBezTo>
                <a:cubicBezTo>
                  <a:pt x="4504265" y="20591"/>
                  <a:pt x="4760803" y="19176"/>
                  <a:pt x="5159671" y="0"/>
                </a:cubicBezTo>
                <a:cubicBezTo>
                  <a:pt x="5558539" y="-19176"/>
                  <a:pt x="5750477" y="18508"/>
                  <a:pt x="5968771" y="0"/>
                </a:cubicBezTo>
                <a:cubicBezTo>
                  <a:pt x="6187065" y="-18508"/>
                  <a:pt x="6473109" y="17702"/>
                  <a:pt x="6631967" y="0"/>
                </a:cubicBezTo>
                <a:cubicBezTo>
                  <a:pt x="6790825" y="-17702"/>
                  <a:pt x="7154398" y="27916"/>
                  <a:pt x="7295164" y="0"/>
                </a:cubicBezTo>
                <a:cubicBezTo>
                  <a:pt x="7312100" y="248164"/>
                  <a:pt x="7278560" y="347370"/>
                  <a:pt x="7295164" y="633404"/>
                </a:cubicBezTo>
                <a:cubicBezTo>
                  <a:pt x="7311768" y="919438"/>
                  <a:pt x="7302179" y="1025693"/>
                  <a:pt x="7295164" y="1292662"/>
                </a:cubicBezTo>
                <a:cubicBezTo>
                  <a:pt x="7146413" y="1277033"/>
                  <a:pt x="6908035" y="1308518"/>
                  <a:pt x="6631967" y="1292662"/>
                </a:cubicBezTo>
                <a:cubicBezTo>
                  <a:pt x="6355899" y="1276806"/>
                  <a:pt x="6293990" y="1310715"/>
                  <a:pt x="6114674" y="1292662"/>
                </a:cubicBezTo>
                <a:cubicBezTo>
                  <a:pt x="5935358" y="1274609"/>
                  <a:pt x="5618938" y="1293320"/>
                  <a:pt x="5451477" y="1292662"/>
                </a:cubicBezTo>
                <a:cubicBezTo>
                  <a:pt x="5284016" y="1292004"/>
                  <a:pt x="5010759" y="1264157"/>
                  <a:pt x="4642377" y="1292662"/>
                </a:cubicBezTo>
                <a:cubicBezTo>
                  <a:pt x="4273995" y="1321167"/>
                  <a:pt x="4173630" y="1298834"/>
                  <a:pt x="3979180" y="1292662"/>
                </a:cubicBezTo>
                <a:cubicBezTo>
                  <a:pt x="3784730" y="1286490"/>
                  <a:pt x="3724848" y="1290850"/>
                  <a:pt x="3534839" y="1292662"/>
                </a:cubicBezTo>
                <a:cubicBezTo>
                  <a:pt x="3344830" y="1294474"/>
                  <a:pt x="3186157" y="1268905"/>
                  <a:pt x="3017545" y="1292662"/>
                </a:cubicBezTo>
                <a:cubicBezTo>
                  <a:pt x="2848933" y="1316419"/>
                  <a:pt x="2490220" y="1281509"/>
                  <a:pt x="2208445" y="1292662"/>
                </a:cubicBezTo>
                <a:cubicBezTo>
                  <a:pt x="1926670" y="1303815"/>
                  <a:pt x="1866733" y="1312000"/>
                  <a:pt x="1545248" y="1292662"/>
                </a:cubicBezTo>
                <a:cubicBezTo>
                  <a:pt x="1223763" y="1273324"/>
                  <a:pt x="1193538" y="1267623"/>
                  <a:pt x="1027955" y="1292662"/>
                </a:cubicBezTo>
                <a:cubicBezTo>
                  <a:pt x="862372" y="1317701"/>
                  <a:pt x="289794" y="1276676"/>
                  <a:pt x="0" y="1292662"/>
                </a:cubicBezTo>
                <a:cubicBezTo>
                  <a:pt x="25259" y="1053724"/>
                  <a:pt x="-14070" y="836499"/>
                  <a:pt x="0" y="685111"/>
                </a:cubicBezTo>
                <a:cubicBezTo>
                  <a:pt x="14070" y="533723"/>
                  <a:pt x="-19710" y="229738"/>
                  <a:pt x="0" y="0"/>
                </a:cubicBezTo>
                <a:close/>
              </a:path>
            </a:pathLst>
          </a:custGeom>
          <a:noFill/>
          <a:ln w="3810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br>
              <a:rPr lang="en-US" sz="2600" dirty="0">
                <a:latin typeface="+mj-lt"/>
              </a:rPr>
            </a:br>
            <a:r>
              <a:rPr lang="en-US" sz="2600" dirty="0">
                <a:latin typeface="+mj-lt"/>
              </a:rPr>
              <a:t>Bugs in blockchain software are </a:t>
            </a:r>
            <a:r>
              <a:rPr lang="en-US" sz="2600" b="1" dirty="0">
                <a:latin typeface="+mj-lt"/>
              </a:rPr>
              <a:t>extremely</a:t>
            </a:r>
            <a:r>
              <a:rPr lang="en-US" sz="2600" dirty="0">
                <a:latin typeface="+mj-lt"/>
              </a:rPr>
              <a:t> costly</a:t>
            </a:r>
          </a:p>
          <a:p>
            <a:pPr algn="ctr"/>
            <a:endParaRPr lang="en-US" sz="2600" dirty="0">
              <a:latin typeface="+mj-lt"/>
            </a:endParaRPr>
          </a:p>
        </p:txBody>
      </p:sp>
    </p:spTree>
    <p:extLst>
      <p:ext uri="{BB962C8B-B14F-4D97-AF65-F5344CB8AC3E}">
        <p14:creationId xmlns:p14="http://schemas.microsoft.com/office/powerpoint/2010/main" val="2068303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FB12-7955-753D-4DD6-C5DC10E7B38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129AA37-2D34-748A-E081-14A66AF55794}"/>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013F"/>
                </a:solidFill>
                <a:latin typeface="+mj-lt"/>
              </a:rPr>
              <a:t>Contributions</a:t>
            </a:r>
          </a:p>
        </p:txBody>
      </p:sp>
      <p:sp>
        <p:nvSpPr>
          <p:cNvPr id="7" name="Tekstvak 6">
            <a:extLst>
              <a:ext uri="{FF2B5EF4-FFF2-40B4-BE49-F238E27FC236}">
                <a16:creationId xmlns:a16="http://schemas.microsoft.com/office/drawing/2014/main" id="{E1E9B3A2-5B8A-B931-BDAB-4D9724687D72}"/>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Courier New" panose="02070309020205020404" pitchFamily="49" charset="0"/>
              <a:buChar char="o"/>
            </a:pPr>
            <a:r>
              <a:rPr lang="nl-BE" sz="6000" b="1" dirty="0">
                <a:solidFill>
                  <a:srgbClr val="1B243A"/>
                </a:solidFill>
              </a:rPr>
              <a:t>Formalization: Domain Consistency Model (DCM)</a:t>
            </a:r>
          </a:p>
          <a:p>
            <a:pPr marL="857250" indent="-857250">
              <a:lnSpc>
                <a:spcPct val="150000"/>
              </a:lnSpc>
              <a:buFont typeface="Courier New" panose="02070309020205020404" pitchFamily="49" charset="0"/>
              <a:buChar char="o"/>
            </a:pPr>
            <a:r>
              <a:rPr lang="nl-BE" sz="6000" b="1" dirty="0">
                <a:solidFill>
                  <a:srgbClr val="1B243A"/>
                </a:solidFill>
              </a:rPr>
              <a:t>Algorithm: Value Inference Engine</a:t>
            </a:r>
          </a:p>
          <a:p>
            <a:pPr marL="857250" indent="-857250">
              <a:lnSpc>
                <a:spcPct val="150000"/>
              </a:lnSpc>
              <a:buFont typeface="Courier New" panose="02070309020205020404" pitchFamily="49" charset="0"/>
              <a:buChar char="o"/>
            </a:pPr>
            <a:r>
              <a:rPr lang="nl-BE" sz="6000" b="1"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2672705849"/>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151C0B0-83B0-C77E-753A-21C6356C4515}"/>
              </a:ext>
            </a:extLst>
          </p:cNvPr>
          <p:cNvSpPr txBox="1"/>
          <p:nvPr/>
        </p:nvSpPr>
        <p:spPr>
          <a:xfrm>
            <a:off x="0" y="5742310"/>
            <a:ext cx="24377649" cy="2231380"/>
          </a:xfrm>
          <a:prstGeom prst="rect">
            <a:avLst/>
          </a:prstGeom>
          <a:noFill/>
        </p:spPr>
        <p:txBody>
          <a:bodyPr wrap="square" rtlCol="0">
            <a:spAutoFit/>
          </a:bodyPr>
          <a:lstStyle/>
          <a:p>
            <a:pPr algn="ctr"/>
            <a:r>
              <a:rPr lang="nl-BE" sz="13900" b="1" dirty="0">
                <a:solidFill>
                  <a:srgbClr val="0B013F"/>
                </a:solidFill>
                <a:latin typeface="+mj-lt"/>
              </a:rPr>
              <a:t>Background</a:t>
            </a:r>
          </a:p>
        </p:txBody>
      </p:sp>
    </p:spTree>
    <p:extLst>
      <p:ext uri="{BB962C8B-B14F-4D97-AF65-F5344CB8AC3E}">
        <p14:creationId xmlns:p14="http://schemas.microsoft.com/office/powerpoint/2010/main" val="3630242641"/>
      </p:ext>
    </p:extLst>
  </p:cSld>
  <p:clrMapOvr>
    <a:masterClrMapping/>
  </p:clrMapOvr>
  <p:transition advClick="0"/>
</p:sld>
</file>

<file path=ppt/theme/theme1.xml><?xml version="1.0" encoding="utf-8"?>
<a:theme xmlns:a="http://schemas.openxmlformats.org/drawingml/2006/main" name="Default Theme">
  <a:themeElements>
    <a:clrScheme name="Custom 5">
      <a:dk1>
        <a:srgbClr val="1B243B"/>
      </a:dk1>
      <a:lt1>
        <a:srgbClr val="FFFFFF"/>
      </a:lt1>
      <a:dk2>
        <a:srgbClr val="1B243B"/>
      </a:dk2>
      <a:lt2>
        <a:srgbClr val="FFFFFF"/>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29433</TotalTime>
  <Words>3807</Words>
  <Application>Microsoft Macintosh PowerPoint</Application>
  <PresentationFormat>Aangepast</PresentationFormat>
  <Paragraphs>1238</Paragraphs>
  <Slides>51</Slides>
  <Notes>51</Notes>
  <HiddenSlides>0</HiddenSlides>
  <MMClips>0</MMClips>
  <ScaleCrop>false</ScaleCrop>
  <HeadingPairs>
    <vt:vector size="6" baseType="variant">
      <vt:variant>
        <vt:lpstr>Gebruikte lettertypen</vt:lpstr>
      </vt:variant>
      <vt:variant>
        <vt:i4>18</vt:i4>
      </vt:variant>
      <vt:variant>
        <vt:lpstr>Thema</vt:lpstr>
      </vt:variant>
      <vt:variant>
        <vt:i4>1</vt:i4>
      </vt:variant>
      <vt:variant>
        <vt:lpstr>Diatitels</vt:lpstr>
      </vt:variant>
      <vt:variant>
        <vt:i4>51</vt:i4>
      </vt:variant>
    </vt:vector>
  </HeadingPairs>
  <TitlesOfParts>
    <vt:vector size="70" baseType="lpstr">
      <vt:lpstr>-apple-system</vt:lpstr>
      <vt:lpstr>Arial</vt:lpstr>
      <vt:lpstr>Calibri</vt:lpstr>
      <vt:lpstr>Cooper Black</vt:lpstr>
      <vt:lpstr>Courier New</vt:lpstr>
      <vt:lpstr>FUTURA MEDIUM</vt:lpstr>
      <vt:lpstr>FUTURA MEDIUM</vt:lpstr>
      <vt:lpstr>Lato</vt:lpstr>
      <vt:lpstr>Lato Light</vt:lpstr>
      <vt:lpstr>Menlo</vt:lpstr>
      <vt:lpstr>Nunito</vt:lpstr>
      <vt:lpstr>Nunito Light</vt:lpstr>
      <vt:lpstr>Red Hat Display</vt:lpstr>
      <vt:lpstr>Red Hat Text</vt:lpstr>
      <vt:lpstr>Red Hat Text Light</vt:lpstr>
      <vt:lpstr>Red Hat Text Medium</vt:lpstr>
      <vt:lpstr>Red Hat Text SemiBold</vt:lpstr>
      <vt:lpstr>Wingdings</vt:lpstr>
      <vt:lpstr>Default Theme</vt:lpstr>
      <vt:lpstr>Language-Agnostic Detection of Bugs in ZKP Programs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Designed by Slidesmash</dc:title>
  <dc:subject/>
  <dc:creator>Designed by Slidesmash</dc:creator>
  <cp:keywords/>
  <dc:description/>
  <cp:lastModifiedBy>Armen Kolozyan</cp:lastModifiedBy>
  <cp:revision>42</cp:revision>
  <dcterms:created xsi:type="dcterms:W3CDTF">2014-11-12T21:47:38Z</dcterms:created>
  <dcterms:modified xsi:type="dcterms:W3CDTF">2026-05-05T20:55:33Z</dcterms:modified>
  <cp:category/>
</cp:coreProperties>
</file>